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 id="2147483688" r:id="rId2"/>
  </p:sldMasterIdLst>
  <p:notesMasterIdLst>
    <p:notesMasterId r:id="rId68"/>
  </p:notesMasterIdLst>
  <p:handoutMasterIdLst>
    <p:handoutMasterId r:id="rId69"/>
  </p:handoutMasterIdLst>
  <p:sldIdLst>
    <p:sldId id="276" r:id="rId3"/>
    <p:sldId id="277" r:id="rId4"/>
    <p:sldId id="278" r:id="rId5"/>
    <p:sldId id="279" r:id="rId6"/>
    <p:sldId id="280" r:id="rId7"/>
    <p:sldId id="281" r:id="rId8"/>
    <p:sldId id="282" r:id="rId9"/>
    <p:sldId id="283" r:id="rId10"/>
    <p:sldId id="284" r:id="rId11"/>
    <p:sldId id="285" r:id="rId12"/>
    <p:sldId id="286" r:id="rId13"/>
    <p:sldId id="287" r:id="rId14"/>
    <p:sldId id="288" r:id="rId15"/>
    <p:sldId id="289" r:id="rId16"/>
    <p:sldId id="290" r:id="rId17"/>
    <p:sldId id="291" r:id="rId18"/>
    <p:sldId id="292" r:id="rId19"/>
    <p:sldId id="293" r:id="rId20"/>
    <p:sldId id="294" r:id="rId21"/>
    <p:sldId id="295" r:id="rId22"/>
    <p:sldId id="296" r:id="rId23"/>
    <p:sldId id="297" r:id="rId24"/>
    <p:sldId id="298" r:id="rId25"/>
    <p:sldId id="299" r:id="rId26"/>
    <p:sldId id="300" r:id="rId27"/>
    <p:sldId id="316" r:id="rId28"/>
    <p:sldId id="332" r:id="rId29"/>
    <p:sldId id="308" r:id="rId30"/>
    <p:sldId id="333" r:id="rId31"/>
    <p:sldId id="346" r:id="rId32"/>
    <p:sldId id="345" r:id="rId33"/>
    <p:sldId id="347" r:id="rId34"/>
    <p:sldId id="348" r:id="rId35"/>
    <p:sldId id="349" r:id="rId36"/>
    <p:sldId id="350" r:id="rId37"/>
    <p:sldId id="338" r:id="rId38"/>
    <p:sldId id="339" r:id="rId39"/>
    <p:sldId id="340" r:id="rId40"/>
    <p:sldId id="341" r:id="rId41"/>
    <p:sldId id="342" r:id="rId42"/>
    <p:sldId id="331" r:id="rId43"/>
    <p:sldId id="319" r:id="rId44"/>
    <p:sldId id="343" r:id="rId45"/>
    <p:sldId id="344" r:id="rId46"/>
    <p:sldId id="334" r:id="rId47"/>
    <p:sldId id="335" r:id="rId48"/>
    <p:sldId id="305" r:id="rId49"/>
    <p:sldId id="306" r:id="rId50"/>
    <p:sldId id="321" r:id="rId51"/>
    <p:sldId id="336" r:id="rId52"/>
    <p:sldId id="337" r:id="rId53"/>
    <p:sldId id="302" r:id="rId54"/>
    <p:sldId id="303" r:id="rId55"/>
    <p:sldId id="304" r:id="rId56"/>
    <p:sldId id="322" r:id="rId57"/>
    <p:sldId id="329" r:id="rId58"/>
    <p:sldId id="324" r:id="rId59"/>
    <p:sldId id="323" r:id="rId60"/>
    <p:sldId id="320" r:id="rId61"/>
    <p:sldId id="310" r:id="rId62"/>
    <p:sldId id="311" r:id="rId63"/>
    <p:sldId id="312" r:id="rId64"/>
    <p:sldId id="313" r:id="rId65"/>
    <p:sldId id="314" r:id="rId66"/>
    <p:sldId id="315" r:id="rId67"/>
  </p:sldIdLst>
  <p:sldSz cx="14630400" cy="8229600"/>
  <p:notesSz cx="6858000" cy="9144000"/>
  <p:defaultTextStyle>
    <a:defPPr>
      <a:defRPr lang="en-US"/>
    </a:defPPr>
    <a:lvl1pPr marL="0" algn="l" defTabSz="653110" rtl="0" eaLnBrk="1" latinLnBrk="0" hangingPunct="1">
      <a:defRPr sz="2571" kern="1200">
        <a:solidFill>
          <a:schemeClr val="tx1"/>
        </a:solidFill>
        <a:latin typeface="+mn-lt"/>
        <a:ea typeface="+mn-ea"/>
        <a:cs typeface="+mn-cs"/>
      </a:defRPr>
    </a:lvl1pPr>
    <a:lvl2pPr marL="653110" algn="l" defTabSz="653110" rtl="0" eaLnBrk="1" latinLnBrk="0" hangingPunct="1">
      <a:defRPr sz="2571" kern="1200">
        <a:solidFill>
          <a:schemeClr val="tx1"/>
        </a:solidFill>
        <a:latin typeface="+mn-lt"/>
        <a:ea typeface="+mn-ea"/>
        <a:cs typeface="+mn-cs"/>
      </a:defRPr>
    </a:lvl2pPr>
    <a:lvl3pPr marL="1306220" algn="l" defTabSz="653110" rtl="0" eaLnBrk="1" latinLnBrk="0" hangingPunct="1">
      <a:defRPr sz="2571" kern="1200">
        <a:solidFill>
          <a:schemeClr val="tx1"/>
        </a:solidFill>
        <a:latin typeface="+mn-lt"/>
        <a:ea typeface="+mn-ea"/>
        <a:cs typeface="+mn-cs"/>
      </a:defRPr>
    </a:lvl3pPr>
    <a:lvl4pPr marL="1959331" algn="l" defTabSz="653110" rtl="0" eaLnBrk="1" latinLnBrk="0" hangingPunct="1">
      <a:defRPr sz="2571" kern="1200">
        <a:solidFill>
          <a:schemeClr val="tx1"/>
        </a:solidFill>
        <a:latin typeface="+mn-lt"/>
        <a:ea typeface="+mn-ea"/>
        <a:cs typeface="+mn-cs"/>
      </a:defRPr>
    </a:lvl4pPr>
    <a:lvl5pPr marL="2612441" algn="l" defTabSz="653110" rtl="0" eaLnBrk="1" latinLnBrk="0" hangingPunct="1">
      <a:defRPr sz="2571" kern="1200">
        <a:solidFill>
          <a:schemeClr val="tx1"/>
        </a:solidFill>
        <a:latin typeface="+mn-lt"/>
        <a:ea typeface="+mn-ea"/>
        <a:cs typeface="+mn-cs"/>
      </a:defRPr>
    </a:lvl5pPr>
    <a:lvl6pPr marL="3265551" algn="l" defTabSz="653110" rtl="0" eaLnBrk="1" latinLnBrk="0" hangingPunct="1">
      <a:defRPr sz="2571" kern="1200">
        <a:solidFill>
          <a:schemeClr val="tx1"/>
        </a:solidFill>
        <a:latin typeface="+mn-lt"/>
        <a:ea typeface="+mn-ea"/>
        <a:cs typeface="+mn-cs"/>
      </a:defRPr>
    </a:lvl6pPr>
    <a:lvl7pPr marL="3918661" algn="l" defTabSz="653110" rtl="0" eaLnBrk="1" latinLnBrk="0" hangingPunct="1">
      <a:defRPr sz="2571" kern="1200">
        <a:solidFill>
          <a:schemeClr val="tx1"/>
        </a:solidFill>
        <a:latin typeface="+mn-lt"/>
        <a:ea typeface="+mn-ea"/>
        <a:cs typeface="+mn-cs"/>
      </a:defRPr>
    </a:lvl7pPr>
    <a:lvl8pPr marL="4571771" algn="l" defTabSz="653110" rtl="0" eaLnBrk="1" latinLnBrk="0" hangingPunct="1">
      <a:defRPr sz="2571" kern="1200">
        <a:solidFill>
          <a:schemeClr val="tx1"/>
        </a:solidFill>
        <a:latin typeface="+mn-lt"/>
        <a:ea typeface="+mn-ea"/>
        <a:cs typeface="+mn-cs"/>
      </a:defRPr>
    </a:lvl8pPr>
    <a:lvl9pPr marL="5224882" algn="l" defTabSz="653110" rtl="0" eaLnBrk="1" latinLnBrk="0" hangingPunct="1">
      <a:defRPr sz="2571"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 userDrawn="1">
          <p15:clr>
            <a:srgbClr val="A4A3A4"/>
          </p15:clr>
        </p15:guide>
        <p15:guide id="2" pos="921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4DE00"/>
    <a:srgbClr val="9DAD33"/>
    <a:srgbClr val="FF3399"/>
    <a:srgbClr val="CCFF33"/>
    <a:srgbClr val="E09E19"/>
    <a:srgbClr val="003262"/>
    <a:srgbClr val="C28220"/>
    <a:srgbClr val="2D637F"/>
    <a:srgbClr val="6C3302"/>
    <a:srgbClr val="584F2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8" autoAdjust="0"/>
    <p:restoredTop sz="85429" autoAdjust="0"/>
  </p:normalViewPr>
  <p:slideViewPr>
    <p:cSldViewPr snapToGrid="0" snapToObjects="1">
      <p:cViewPr varScale="1">
        <p:scale>
          <a:sx n="116" d="100"/>
          <a:sy n="116" d="100"/>
        </p:scale>
        <p:origin x="1110" y="108"/>
      </p:cViewPr>
      <p:guideLst>
        <p:guide orient="horz" pos="432"/>
        <p:guide pos="921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viewProps" Target="viewProps.xml"/></Relationships>
</file>

<file path=ppt/diagrams/_rels/data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image" Target="../media/image14.jpg"/></Relationships>
</file>

<file path=ppt/diagrams/_rels/drawing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image" Target="../media/image14.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66BF56-68A0-4835-8A81-5839B28C4077}" type="doc">
      <dgm:prSet loTypeId="urn:microsoft.com/office/officeart/2018/2/layout/IconVerticalSolidList" loCatId="icon" qsTypeId="urn:microsoft.com/office/officeart/2005/8/quickstyle/simple4" qsCatId="simple" csTypeId="urn:microsoft.com/office/officeart/2005/8/colors/accent1_2" csCatId="accent1" phldr="1"/>
      <dgm:spPr/>
      <dgm:t>
        <a:bodyPr/>
        <a:lstStyle/>
        <a:p>
          <a:endParaRPr lang="en-US"/>
        </a:p>
      </dgm:t>
    </dgm:pt>
    <dgm:pt modelId="{CCAD6FAC-33D5-473E-BA76-0B96A66C3118}">
      <dgm:prSet custT="1"/>
      <dgm:spPr/>
      <dgm:t>
        <a:bodyPr/>
        <a:lstStyle/>
        <a:p>
          <a:pPr algn="ctr">
            <a:lnSpc>
              <a:spcPct val="100000"/>
            </a:lnSpc>
          </a:pPr>
          <a:r>
            <a:rPr lang="en-US" sz="2000" dirty="0"/>
            <a:t>Mitochondrial DNA copy number = measure of mitochondrial genome abundance</a:t>
          </a:r>
        </a:p>
      </dgm:t>
    </dgm:pt>
    <dgm:pt modelId="{390469D4-328E-4178-A30B-25B67D2BE7A8}" type="parTrans" cxnId="{C0EE2B08-C850-4D28-8AFB-1D5D33EF32D6}">
      <dgm:prSet/>
      <dgm:spPr/>
      <dgm:t>
        <a:bodyPr/>
        <a:lstStyle/>
        <a:p>
          <a:endParaRPr lang="en-US"/>
        </a:p>
      </dgm:t>
    </dgm:pt>
    <dgm:pt modelId="{6E1E4082-E6AE-4099-A169-2EFB4D4C7D81}" type="sibTrans" cxnId="{C0EE2B08-C850-4D28-8AFB-1D5D33EF32D6}">
      <dgm:prSet/>
      <dgm:spPr/>
      <dgm:t>
        <a:bodyPr/>
        <a:lstStyle/>
        <a:p>
          <a:endParaRPr lang="en-US"/>
        </a:p>
      </dgm:t>
    </dgm:pt>
    <dgm:pt modelId="{2846F7F5-079D-40ED-87E7-C214EC1EF4D1}">
      <dgm:prSet custT="1"/>
      <dgm:spPr/>
      <dgm:t>
        <a:bodyPr/>
        <a:lstStyle/>
        <a:p>
          <a:pPr algn="ctr">
            <a:lnSpc>
              <a:spcPct val="100000"/>
            </a:lnSpc>
          </a:pPr>
          <a:r>
            <a:rPr lang="en-US" sz="2000" dirty="0"/>
            <a:t>Reflect mitochondrial dysfunction &amp; oxidative stress response  </a:t>
          </a:r>
        </a:p>
      </dgm:t>
    </dgm:pt>
    <dgm:pt modelId="{0EDC7992-6998-4239-889B-70099593D286}" type="parTrans" cxnId="{F9B9D836-A3CC-4E3A-966B-48E8E815C65E}">
      <dgm:prSet/>
      <dgm:spPr/>
      <dgm:t>
        <a:bodyPr/>
        <a:lstStyle/>
        <a:p>
          <a:endParaRPr lang="en-US"/>
        </a:p>
      </dgm:t>
    </dgm:pt>
    <dgm:pt modelId="{99F358E8-4C5E-4D6C-86A9-AFC409913646}" type="sibTrans" cxnId="{F9B9D836-A3CC-4E3A-966B-48E8E815C65E}">
      <dgm:prSet/>
      <dgm:spPr/>
      <dgm:t>
        <a:bodyPr/>
        <a:lstStyle/>
        <a:p>
          <a:endParaRPr lang="en-US"/>
        </a:p>
      </dgm:t>
    </dgm:pt>
    <dgm:pt modelId="{7F452D20-E672-43D3-9468-DC5276F3A949}">
      <dgm:prSet custT="1"/>
      <dgm:spPr/>
      <dgm:t>
        <a:bodyPr/>
        <a:lstStyle/>
        <a:p>
          <a:pPr algn="ctr">
            <a:lnSpc>
              <a:spcPct val="100000"/>
            </a:lnSpc>
          </a:pPr>
          <a:r>
            <a:rPr lang="en-US" sz="2000" dirty="0"/>
            <a:t>Telomeres = DNA-protein structures at end of chromosomes</a:t>
          </a:r>
        </a:p>
      </dgm:t>
    </dgm:pt>
    <dgm:pt modelId="{08C370FA-9BD3-4711-B566-536F77EA5FCB}" type="parTrans" cxnId="{3EF95568-9E7E-4D02-ADF3-882C37E07C9B}">
      <dgm:prSet/>
      <dgm:spPr/>
      <dgm:t>
        <a:bodyPr/>
        <a:lstStyle/>
        <a:p>
          <a:endParaRPr lang="en-US"/>
        </a:p>
      </dgm:t>
    </dgm:pt>
    <dgm:pt modelId="{2D2AB5D4-2572-4E5B-ABDD-BCC499EDFB90}" type="sibTrans" cxnId="{3EF95568-9E7E-4D02-ADF3-882C37E07C9B}">
      <dgm:prSet/>
      <dgm:spPr/>
      <dgm:t>
        <a:bodyPr/>
        <a:lstStyle/>
        <a:p>
          <a:endParaRPr lang="en-US"/>
        </a:p>
      </dgm:t>
    </dgm:pt>
    <dgm:pt modelId="{9CE93021-E14C-4F9E-9C29-25936F38A7F1}">
      <dgm:prSet custT="1"/>
      <dgm:spPr/>
      <dgm:t>
        <a:bodyPr/>
        <a:lstStyle/>
        <a:p>
          <a:pPr algn="ctr">
            <a:lnSpc>
              <a:spcPct val="100000"/>
            </a:lnSpc>
            <a:spcAft>
              <a:spcPts val="0"/>
            </a:spcAft>
          </a:pPr>
          <a:r>
            <a:rPr lang="en-US" sz="2000" dirty="0"/>
            <a:t>Preserve chromosome integrity; </a:t>
          </a:r>
        </a:p>
        <a:p>
          <a:pPr algn="ctr">
            <a:lnSpc>
              <a:spcPct val="100000"/>
            </a:lnSpc>
            <a:spcAft>
              <a:spcPts val="0"/>
            </a:spcAft>
          </a:pPr>
          <a:r>
            <a:rPr lang="en-US" sz="2000" dirty="0"/>
            <a:t>aging marker </a:t>
          </a:r>
        </a:p>
      </dgm:t>
    </dgm:pt>
    <dgm:pt modelId="{34DD70C8-68AF-426D-9220-B8B996E61003}" type="parTrans" cxnId="{57BAEF86-5780-4237-9465-2B3B8F7BCAEA}">
      <dgm:prSet/>
      <dgm:spPr/>
      <dgm:t>
        <a:bodyPr/>
        <a:lstStyle/>
        <a:p>
          <a:endParaRPr lang="en-US"/>
        </a:p>
      </dgm:t>
    </dgm:pt>
    <dgm:pt modelId="{223D0CE8-BFCB-4E2A-90AC-AC266CB53EEA}" type="sibTrans" cxnId="{57BAEF86-5780-4237-9465-2B3B8F7BCAEA}">
      <dgm:prSet/>
      <dgm:spPr/>
      <dgm:t>
        <a:bodyPr/>
        <a:lstStyle/>
        <a:p>
          <a:endParaRPr lang="en-US"/>
        </a:p>
      </dgm:t>
    </dgm:pt>
    <dgm:pt modelId="{CFEAC2FC-C99B-4D23-B6FC-3D44A8021246}" type="pres">
      <dgm:prSet presAssocID="{6966BF56-68A0-4835-8A81-5839B28C4077}" presName="root" presStyleCnt="0">
        <dgm:presLayoutVars>
          <dgm:dir/>
          <dgm:resizeHandles val="exact"/>
        </dgm:presLayoutVars>
      </dgm:prSet>
      <dgm:spPr/>
    </dgm:pt>
    <dgm:pt modelId="{AC05E7AD-3C65-4575-A7C4-2089E8ABA71B}" type="pres">
      <dgm:prSet presAssocID="{CCAD6FAC-33D5-473E-BA76-0B96A66C3118}" presName="compNode" presStyleCnt="0"/>
      <dgm:spPr/>
    </dgm:pt>
    <dgm:pt modelId="{08716520-A5D2-417F-BDDF-C0C73A0E1E7D}" type="pres">
      <dgm:prSet presAssocID="{CCAD6FAC-33D5-473E-BA76-0B96A66C3118}" presName="bgRect" presStyleLbl="bgShp" presStyleIdx="0" presStyleCnt="2" custLinFactNeighborX="-950" custLinFactNeighborY="889"/>
      <dgm:spPr/>
    </dgm:pt>
    <dgm:pt modelId="{A6B1D837-BC99-42BC-9E14-BFB1FA8B14A5}" type="pres">
      <dgm:prSet presAssocID="{CCAD6FAC-33D5-473E-BA76-0B96A66C3118}" presName="iconRect" presStyleLbl="node1" presStyleIdx="0" presStyleCnt="2" custLinFactNeighborX="-19945" custLinFactNeighborY="2035"/>
      <dgm:spPr>
        <a:blipFill>
          <a:blip xmlns:r="http://schemas.openxmlformats.org/officeDocument/2006/relationships" r:embed="rId1">
            <a:extLst>
              <a:ext uri="{28A0092B-C50C-407E-A947-70E740481C1C}">
                <a14:useLocalDpi xmlns:a14="http://schemas.microsoft.com/office/drawing/2010/main" val="0"/>
              </a:ext>
            </a:extLst>
          </a:blip>
          <a:srcRect/>
          <a:stretch>
            <a:fillRect t="-12000" b="-12000"/>
          </a:stretch>
        </a:blipFill>
      </dgm:spPr>
    </dgm:pt>
    <dgm:pt modelId="{A86DE7EF-6D02-4EDC-92F2-AA0F4271873F}" type="pres">
      <dgm:prSet presAssocID="{CCAD6FAC-33D5-473E-BA76-0B96A66C3118}" presName="spaceRect" presStyleCnt="0"/>
      <dgm:spPr/>
    </dgm:pt>
    <dgm:pt modelId="{ADFCCF73-623E-42F0-9840-C6441C936FFB}" type="pres">
      <dgm:prSet presAssocID="{CCAD6FAC-33D5-473E-BA76-0B96A66C3118}" presName="parTx" presStyleLbl="revTx" presStyleIdx="0" presStyleCnt="4" custScaleX="96667" custLinFactNeighborX="-20805" custLinFactNeighborY="889">
        <dgm:presLayoutVars>
          <dgm:chMax val="0"/>
          <dgm:chPref val="0"/>
        </dgm:presLayoutVars>
      </dgm:prSet>
      <dgm:spPr/>
    </dgm:pt>
    <dgm:pt modelId="{E1000659-9E79-4654-BB18-47BB77D5D3DB}" type="pres">
      <dgm:prSet presAssocID="{CCAD6FAC-33D5-473E-BA76-0B96A66C3118}" presName="desTx" presStyleLbl="revTx" presStyleIdx="1" presStyleCnt="4" custScaleX="140307" custLinFactNeighborX="-7010" custLinFactNeighborY="890">
        <dgm:presLayoutVars/>
      </dgm:prSet>
      <dgm:spPr/>
    </dgm:pt>
    <dgm:pt modelId="{01F11A02-8477-47FD-840F-4994EC68B055}" type="pres">
      <dgm:prSet presAssocID="{6E1E4082-E6AE-4099-A169-2EFB4D4C7D81}" presName="sibTrans" presStyleCnt="0"/>
      <dgm:spPr/>
    </dgm:pt>
    <dgm:pt modelId="{579E37EF-2848-4B8A-A9A1-D50C3D1C1FF2}" type="pres">
      <dgm:prSet presAssocID="{7F452D20-E672-43D3-9468-DC5276F3A949}" presName="compNode" presStyleCnt="0"/>
      <dgm:spPr/>
    </dgm:pt>
    <dgm:pt modelId="{6CC7A862-A57F-40A7-93BC-A4F7258B2BD8}" type="pres">
      <dgm:prSet presAssocID="{7F452D20-E672-43D3-9468-DC5276F3A949}" presName="bgRect" presStyleLbl="bgShp" presStyleIdx="1" presStyleCnt="2" custLinFactNeighborX="-589" custLinFactNeighborY="5512"/>
      <dgm:spPr/>
    </dgm:pt>
    <dgm:pt modelId="{39A7B76F-F428-4159-B7D1-349370D6C769}" type="pres">
      <dgm:prSet presAssocID="{7F452D20-E672-43D3-9468-DC5276F3A949}" presName="iconRect" presStyleLbl="node1" presStyleIdx="1" presStyleCnt="2" custLinFactNeighborX="-20746" custLinFactNeighborY="-3668"/>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pt>
    <dgm:pt modelId="{B3736932-F2AE-4803-B667-63CB41E4F453}" type="pres">
      <dgm:prSet presAssocID="{7F452D20-E672-43D3-9468-DC5276F3A949}" presName="spaceRect" presStyleCnt="0"/>
      <dgm:spPr/>
    </dgm:pt>
    <dgm:pt modelId="{C5A6FF96-2C66-463D-979F-DC60DD9683C6}" type="pres">
      <dgm:prSet presAssocID="{7F452D20-E672-43D3-9468-DC5276F3A949}" presName="parTx" presStyleLbl="revTx" presStyleIdx="2" presStyleCnt="4" custScaleX="102572" custLinFactNeighborX="-19444" custLinFactNeighborY="5409">
        <dgm:presLayoutVars>
          <dgm:chMax val="0"/>
          <dgm:chPref val="0"/>
        </dgm:presLayoutVars>
      </dgm:prSet>
      <dgm:spPr/>
    </dgm:pt>
    <dgm:pt modelId="{E387E5FC-0013-421D-A58B-7F56E04D9451}" type="pres">
      <dgm:prSet presAssocID="{7F452D20-E672-43D3-9468-DC5276F3A949}" presName="desTx" presStyleLbl="revTx" presStyleIdx="3" presStyleCnt="4" custScaleX="115268" custLinFactNeighborX="-33216" custLinFactNeighborY="5512">
        <dgm:presLayoutVars/>
      </dgm:prSet>
      <dgm:spPr/>
    </dgm:pt>
  </dgm:ptLst>
  <dgm:cxnLst>
    <dgm:cxn modelId="{C0EE2B08-C850-4D28-8AFB-1D5D33EF32D6}" srcId="{6966BF56-68A0-4835-8A81-5839B28C4077}" destId="{CCAD6FAC-33D5-473E-BA76-0B96A66C3118}" srcOrd="0" destOrd="0" parTransId="{390469D4-328E-4178-A30B-25B67D2BE7A8}" sibTransId="{6E1E4082-E6AE-4099-A169-2EFB4D4C7D81}"/>
    <dgm:cxn modelId="{E7BA5E15-2C84-4BF8-AA2D-3174FD5F376B}" type="presOf" srcId="{2846F7F5-079D-40ED-87E7-C214EC1EF4D1}" destId="{E1000659-9E79-4654-BB18-47BB77D5D3DB}" srcOrd="0" destOrd="0" presId="urn:microsoft.com/office/officeart/2018/2/layout/IconVerticalSolidList"/>
    <dgm:cxn modelId="{F9B9D836-A3CC-4E3A-966B-48E8E815C65E}" srcId="{CCAD6FAC-33D5-473E-BA76-0B96A66C3118}" destId="{2846F7F5-079D-40ED-87E7-C214EC1EF4D1}" srcOrd="0" destOrd="0" parTransId="{0EDC7992-6998-4239-889B-70099593D286}" sibTransId="{99F358E8-4C5E-4D6C-86A9-AFC409913646}"/>
    <dgm:cxn modelId="{14701B5C-15FC-47BB-85AF-BCDF1C7307EE}" type="presOf" srcId="{9CE93021-E14C-4F9E-9C29-25936F38A7F1}" destId="{E387E5FC-0013-421D-A58B-7F56E04D9451}" srcOrd="0" destOrd="0" presId="urn:microsoft.com/office/officeart/2018/2/layout/IconVerticalSolidList"/>
    <dgm:cxn modelId="{3EF95568-9E7E-4D02-ADF3-882C37E07C9B}" srcId="{6966BF56-68A0-4835-8A81-5839B28C4077}" destId="{7F452D20-E672-43D3-9468-DC5276F3A949}" srcOrd="1" destOrd="0" parTransId="{08C370FA-9BD3-4711-B566-536F77EA5FCB}" sibTransId="{2D2AB5D4-2572-4E5B-ABDD-BCC499EDFB90}"/>
    <dgm:cxn modelId="{57BAEF86-5780-4237-9465-2B3B8F7BCAEA}" srcId="{7F452D20-E672-43D3-9468-DC5276F3A949}" destId="{9CE93021-E14C-4F9E-9C29-25936F38A7F1}" srcOrd="0" destOrd="0" parTransId="{34DD70C8-68AF-426D-9220-B8B996E61003}" sibTransId="{223D0CE8-BFCB-4E2A-90AC-AC266CB53EEA}"/>
    <dgm:cxn modelId="{0D0CB58B-F1ED-4EBB-8F11-71878AFF2E86}" type="presOf" srcId="{6966BF56-68A0-4835-8A81-5839B28C4077}" destId="{CFEAC2FC-C99B-4D23-B6FC-3D44A8021246}" srcOrd="0" destOrd="0" presId="urn:microsoft.com/office/officeart/2018/2/layout/IconVerticalSolidList"/>
    <dgm:cxn modelId="{812F8ADE-C61E-47AF-B985-E1A796AFA0DF}" type="presOf" srcId="{CCAD6FAC-33D5-473E-BA76-0B96A66C3118}" destId="{ADFCCF73-623E-42F0-9840-C6441C936FFB}" srcOrd="0" destOrd="0" presId="urn:microsoft.com/office/officeart/2018/2/layout/IconVerticalSolidList"/>
    <dgm:cxn modelId="{919593E5-7427-4B79-A91E-C995139F2E79}" type="presOf" srcId="{7F452D20-E672-43D3-9468-DC5276F3A949}" destId="{C5A6FF96-2C66-463D-979F-DC60DD9683C6}" srcOrd="0" destOrd="0" presId="urn:microsoft.com/office/officeart/2018/2/layout/IconVerticalSolidList"/>
    <dgm:cxn modelId="{6962DD00-8B0C-4E32-92D2-442DB0906905}" type="presParOf" srcId="{CFEAC2FC-C99B-4D23-B6FC-3D44A8021246}" destId="{AC05E7AD-3C65-4575-A7C4-2089E8ABA71B}" srcOrd="0" destOrd="0" presId="urn:microsoft.com/office/officeart/2018/2/layout/IconVerticalSolidList"/>
    <dgm:cxn modelId="{5E31BC09-7766-42EB-A6F0-A6B4D0F3447B}" type="presParOf" srcId="{AC05E7AD-3C65-4575-A7C4-2089E8ABA71B}" destId="{08716520-A5D2-417F-BDDF-C0C73A0E1E7D}" srcOrd="0" destOrd="0" presId="urn:microsoft.com/office/officeart/2018/2/layout/IconVerticalSolidList"/>
    <dgm:cxn modelId="{17EE456C-C74D-44DD-BC06-687A4919E420}" type="presParOf" srcId="{AC05E7AD-3C65-4575-A7C4-2089E8ABA71B}" destId="{A6B1D837-BC99-42BC-9E14-BFB1FA8B14A5}" srcOrd="1" destOrd="0" presId="urn:microsoft.com/office/officeart/2018/2/layout/IconVerticalSolidList"/>
    <dgm:cxn modelId="{EEF17A72-3DA5-43B7-8773-83FBE2E9347F}" type="presParOf" srcId="{AC05E7AD-3C65-4575-A7C4-2089E8ABA71B}" destId="{A86DE7EF-6D02-4EDC-92F2-AA0F4271873F}" srcOrd="2" destOrd="0" presId="urn:microsoft.com/office/officeart/2018/2/layout/IconVerticalSolidList"/>
    <dgm:cxn modelId="{7BF8F5E0-0C8B-4B39-AEF8-542CE8DC941D}" type="presParOf" srcId="{AC05E7AD-3C65-4575-A7C4-2089E8ABA71B}" destId="{ADFCCF73-623E-42F0-9840-C6441C936FFB}" srcOrd="3" destOrd="0" presId="urn:microsoft.com/office/officeart/2018/2/layout/IconVerticalSolidList"/>
    <dgm:cxn modelId="{A01867D9-8DD2-4F1B-8524-8F5CBD0B6533}" type="presParOf" srcId="{AC05E7AD-3C65-4575-A7C4-2089E8ABA71B}" destId="{E1000659-9E79-4654-BB18-47BB77D5D3DB}" srcOrd="4" destOrd="0" presId="urn:microsoft.com/office/officeart/2018/2/layout/IconVerticalSolidList"/>
    <dgm:cxn modelId="{5A5A8B13-3A11-4FCB-8A90-53EF905A7CBA}" type="presParOf" srcId="{CFEAC2FC-C99B-4D23-B6FC-3D44A8021246}" destId="{01F11A02-8477-47FD-840F-4994EC68B055}" srcOrd="1" destOrd="0" presId="urn:microsoft.com/office/officeart/2018/2/layout/IconVerticalSolidList"/>
    <dgm:cxn modelId="{6B4C4E11-AD67-47E2-A2CA-D427B9B7CA73}" type="presParOf" srcId="{CFEAC2FC-C99B-4D23-B6FC-3D44A8021246}" destId="{579E37EF-2848-4B8A-A9A1-D50C3D1C1FF2}" srcOrd="2" destOrd="0" presId="urn:microsoft.com/office/officeart/2018/2/layout/IconVerticalSolidList"/>
    <dgm:cxn modelId="{62B3C610-98B4-4CC5-928B-19B772FC7C5B}" type="presParOf" srcId="{579E37EF-2848-4B8A-A9A1-D50C3D1C1FF2}" destId="{6CC7A862-A57F-40A7-93BC-A4F7258B2BD8}" srcOrd="0" destOrd="0" presId="urn:microsoft.com/office/officeart/2018/2/layout/IconVerticalSolidList"/>
    <dgm:cxn modelId="{635EC1A0-A8BB-48C5-BB86-9441D9B674E8}" type="presParOf" srcId="{579E37EF-2848-4B8A-A9A1-D50C3D1C1FF2}" destId="{39A7B76F-F428-4159-B7D1-349370D6C769}" srcOrd="1" destOrd="0" presId="urn:microsoft.com/office/officeart/2018/2/layout/IconVerticalSolidList"/>
    <dgm:cxn modelId="{BA0B099C-E0EE-4949-AE3D-B32BF68C096E}" type="presParOf" srcId="{579E37EF-2848-4B8A-A9A1-D50C3D1C1FF2}" destId="{B3736932-F2AE-4803-B667-63CB41E4F453}" srcOrd="2" destOrd="0" presId="urn:microsoft.com/office/officeart/2018/2/layout/IconVerticalSolidList"/>
    <dgm:cxn modelId="{7B77C668-0868-49C0-84E3-D589B3030752}" type="presParOf" srcId="{579E37EF-2848-4B8A-A9A1-D50C3D1C1FF2}" destId="{C5A6FF96-2C66-463D-979F-DC60DD9683C6}" srcOrd="3" destOrd="0" presId="urn:microsoft.com/office/officeart/2018/2/layout/IconVerticalSolidList"/>
    <dgm:cxn modelId="{17777416-37B2-4EFC-AD64-F27BA930535C}" type="presParOf" srcId="{579E37EF-2848-4B8A-A9A1-D50C3D1C1FF2}" destId="{E387E5FC-0013-421D-A58B-7F56E04D9451}"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716520-A5D2-417F-BDDF-C0C73A0E1E7D}">
      <dsp:nvSpPr>
        <dsp:cNvPr id="0" name=""/>
        <dsp:cNvSpPr/>
      </dsp:nvSpPr>
      <dsp:spPr>
        <a:xfrm>
          <a:off x="-69209" y="100719"/>
          <a:ext cx="6748091" cy="1597920"/>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A6B1D837-BC99-42BC-9E14-BFB1FA8B14A5}">
      <dsp:nvSpPr>
        <dsp:cNvPr id="0" name=""/>
        <dsp:cNvSpPr/>
      </dsp:nvSpPr>
      <dsp:spPr>
        <a:xfrm>
          <a:off x="238530" y="463931"/>
          <a:ext cx="880575" cy="878856"/>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2000" b="-12000"/>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DFCCF73-623E-42F0-9840-C6441C936FFB}">
      <dsp:nvSpPr>
        <dsp:cNvPr id="0" name=""/>
        <dsp:cNvSpPr/>
      </dsp:nvSpPr>
      <dsp:spPr>
        <a:xfrm>
          <a:off x="1226444" y="100733"/>
          <a:ext cx="2563212" cy="1599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279" tIns="169279" rIns="169279" bIns="169279" numCol="1" spcCol="1270" anchor="ctr" anchorCtr="0">
          <a:noAutofit/>
        </a:bodyPr>
        <a:lstStyle/>
        <a:p>
          <a:pPr marL="0" lvl="0" indent="0" algn="ctr" defTabSz="889000">
            <a:lnSpc>
              <a:spcPct val="100000"/>
            </a:lnSpc>
            <a:spcBef>
              <a:spcPct val="0"/>
            </a:spcBef>
            <a:spcAft>
              <a:spcPct val="35000"/>
            </a:spcAft>
            <a:buNone/>
          </a:pPr>
          <a:r>
            <a:rPr lang="en-US" sz="2000" kern="1200" dirty="0"/>
            <a:t>Mitochondrial DNA copy number = measure of mitochondrial genome abundance</a:t>
          </a:r>
        </a:p>
      </dsp:txBody>
      <dsp:txXfrm>
        <a:off x="1226444" y="100733"/>
        <a:ext cx="2563212" cy="1599482"/>
      </dsp:txXfrm>
    </dsp:sp>
    <dsp:sp modelId="{E1000659-9E79-4654-BB18-47BB77D5D3DB}">
      <dsp:nvSpPr>
        <dsp:cNvPr id="0" name=""/>
        <dsp:cNvSpPr/>
      </dsp:nvSpPr>
      <dsp:spPr>
        <a:xfrm>
          <a:off x="3924316" y="100735"/>
          <a:ext cx="2610438" cy="1597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113" tIns="169113" rIns="169113" bIns="169113" numCol="1" spcCol="1270" anchor="ctr" anchorCtr="0">
          <a:noAutofit/>
        </a:bodyPr>
        <a:lstStyle/>
        <a:p>
          <a:pPr marL="0" lvl="0" indent="0" algn="ctr" defTabSz="889000">
            <a:lnSpc>
              <a:spcPct val="100000"/>
            </a:lnSpc>
            <a:spcBef>
              <a:spcPct val="0"/>
            </a:spcBef>
            <a:spcAft>
              <a:spcPct val="35000"/>
            </a:spcAft>
            <a:buNone/>
          </a:pPr>
          <a:r>
            <a:rPr lang="en-US" sz="2000" kern="1200" dirty="0"/>
            <a:t>Reflect mitochondrial dysfunction &amp; oxidative stress response  </a:t>
          </a:r>
        </a:p>
      </dsp:txBody>
      <dsp:txXfrm>
        <a:off x="3924316" y="100735"/>
        <a:ext cx="2610438" cy="1597920"/>
      </dsp:txXfrm>
    </dsp:sp>
    <dsp:sp modelId="{6CC7A862-A57F-40A7-93BC-A4F7258B2BD8}">
      <dsp:nvSpPr>
        <dsp:cNvPr id="0" name=""/>
        <dsp:cNvSpPr/>
      </dsp:nvSpPr>
      <dsp:spPr>
        <a:xfrm>
          <a:off x="-69209" y="2046325"/>
          <a:ext cx="6748091" cy="1597920"/>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39A7B76F-F428-4159-B7D1-349370D6C769}">
      <dsp:nvSpPr>
        <dsp:cNvPr id="0" name=""/>
        <dsp:cNvSpPr/>
      </dsp:nvSpPr>
      <dsp:spPr>
        <a:xfrm>
          <a:off x="231477" y="2285544"/>
          <a:ext cx="880575" cy="878856"/>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5A6FF96-2C66-463D-979F-DC60DD9683C6}">
      <dsp:nvSpPr>
        <dsp:cNvPr id="0" name=""/>
        <dsp:cNvSpPr/>
      </dsp:nvSpPr>
      <dsp:spPr>
        <a:xfrm>
          <a:off x="1148612" y="2044763"/>
          <a:ext cx="3114743" cy="1599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279" tIns="169279" rIns="169279" bIns="169279" numCol="1" spcCol="1270" anchor="ctr" anchorCtr="0">
          <a:noAutofit/>
        </a:bodyPr>
        <a:lstStyle/>
        <a:p>
          <a:pPr marL="0" lvl="0" indent="0" algn="ctr" defTabSz="889000">
            <a:lnSpc>
              <a:spcPct val="100000"/>
            </a:lnSpc>
            <a:spcBef>
              <a:spcPct val="0"/>
            </a:spcBef>
            <a:spcAft>
              <a:spcPct val="35000"/>
            </a:spcAft>
            <a:buNone/>
          </a:pPr>
          <a:r>
            <a:rPr lang="en-US" sz="2000" kern="1200" dirty="0"/>
            <a:t>Telomeres = DNA-protein structures at end of chromosomes</a:t>
          </a:r>
        </a:p>
      </dsp:txBody>
      <dsp:txXfrm>
        <a:off x="1148612" y="2044763"/>
        <a:ext cx="3114743" cy="1599482"/>
      </dsp:txXfrm>
    </dsp:sp>
    <dsp:sp modelId="{E387E5FC-0013-421D-A58B-7F56E04D9451}">
      <dsp:nvSpPr>
        <dsp:cNvPr id="0" name=""/>
        <dsp:cNvSpPr/>
      </dsp:nvSpPr>
      <dsp:spPr>
        <a:xfrm>
          <a:off x="4054726" y="2046325"/>
          <a:ext cx="2144583" cy="1597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113" tIns="169113" rIns="169113" bIns="169113" numCol="1" spcCol="1270" anchor="ctr" anchorCtr="0">
          <a:noAutofit/>
        </a:bodyPr>
        <a:lstStyle/>
        <a:p>
          <a:pPr marL="0" lvl="0" indent="0" algn="ctr" defTabSz="889000">
            <a:lnSpc>
              <a:spcPct val="100000"/>
            </a:lnSpc>
            <a:spcBef>
              <a:spcPct val="0"/>
            </a:spcBef>
            <a:spcAft>
              <a:spcPts val="0"/>
            </a:spcAft>
            <a:buNone/>
          </a:pPr>
          <a:r>
            <a:rPr lang="en-US" sz="2000" kern="1200" dirty="0"/>
            <a:t>Preserve chromosome integrity; </a:t>
          </a:r>
        </a:p>
        <a:p>
          <a:pPr marL="0" lvl="0" indent="0" algn="ctr" defTabSz="889000">
            <a:lnSpc>
              <a:spcPct val="100000"/>
            </a:lnSpc>
            <a:spcBef>
              <a:spcPct val="0"/>
            </a:spcBef>
            <a:spcAft>
              <a:spcPts val="0"/>
            </a:spcAft>
            <a:buNone/>
          </a:pPr>
          <a:r>
            <a:rPr lang="en-US" sz="2000" kern="1200" dirty="0"/>
            <a:t>aging marker </a:t>
          </a:r>
        </a:p>
      </dsp:txBody>
      <dsp:txXfrm>
        <a:off x="4054726" y="2046325"/>
        <a:ext cx="2144583" cy="159792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7CB1905-1EEB-6545-B5E2-B70E8868255E}" type="datetimeFigureOut">
              <a:rPr lang="en-US" smtClean="0"/>
              <a:t>9/27/2021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261A396-5F67-764F-9A9A-305152EBE086}" type="slidenum">
              <a:rPr lang="en-US" smtClean="0"/>
              <a:t>‹#›</a:t>
            </a:fld>
            <a:endParaRPr lang="en-US"/>
          </a:p>
        </p:txBody>
      </p:sp>
    </p:spTree>
    <p:extLst>
      <p:ext uri="{BB962C8B-B14F-4D97-AF65-F5344CB8AC3E}">
        <p14:creationId xmlns:p14="http://schemas.microsoft.com/office/powerpoint/2010/main" val="3427985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53F6BF-7462-9046-A2B6-90C29244BD27}" type="datetimeFigureOut">
              <a:rPr lang="en-US" smtClean="0"/>
              <a:t>9/27/2021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B7DBC5-2A13-CA47-B9EE-6017A92B6B18}" type="slidenum">
              <a:rPr lang="en-US" smtClean="0"/>
              <a:t>‹#›</a:t>
            </a:fld>
            <a:endParaRPr lang="en-US"/>
          </a:p>
        </p:txBody>
      </p:sp>
    </p:spTree>
    <p:extLst>
      <p:ext uri="{BB962C8B-B14F-4D97-AF65-F5344CB8AC3E}">
        <p14:creationId xmlns:p14="http://schemas.microsoft.com/office/powerpoint/2010/main" val="3734368606"/>
      </p:ext>
    </p:extLst>
  </p:cSld>
  <p:clrMap bg1="lt1" tx1="dk1" bg2="lt2" tx2="dk2" accent1="accent1" accent2="accent2" accent3="accent3" accent4="accent4" accent5="accent5" accent6="accent6" hlink="hlink" folHlink="folHlink"/>
  <p:hf hdr="0" ftr="0" dt="0"/>
  <p:notesStyle>
    <a:lvl1pPr marL="0" algn="l" defTabSz="653110" rtl="0" eaLnBrk="1" latinLnBrk="0" hangingPunct="1">
      <a:defRPr sz="1714" kern="1200">
        <a:solidFill>
          <a:schemeClr val="tx1"/>
        </a:solidFill>
        <a:latin typeface="+mn-lt"/>
        <a:ea typeface="+mn-ea"/>
        <a:cs typeface="+mn-cs"/>
      </a:defRPr>
    </a:lvl1pPr>
    <a:lvl2pPr marL="653110" algn="l" defTabSz="653110" rtl="0" eaLnBrk="1" latinLnBrk="0" hangingPunct="1">
      <a:defRPr sz="1714" kern="1200">
        <a:solidFill>
          <a:schemeClr val="tx1"/>
        </a:solidFill>
        <a:latin typeface="+mn-lt"/>
        <a:ea typeface="+mn-ea"/>
        <a:cs typeface="+mn-cs"/>
      </a:defRPr>
    </a:lvl2pPr>
    <a:lvl3pPr marL="1306220" algn="l" defTabSz="653110" rtl="0" eaLnBrk="1" latinLnBrk="0" hangingPunct="1">
      <a:defRPr sz="1714" kern="1200">
        <a:solidFill>
          <a:schemeClr val="tx1"/>
        </a:solidFill>
        <a:latin typeface="+mn-lt"/>
        <a:ea typeface="+mn-ea"/>
        <a:cs typeface="+mn-cs"/>
      </a:defRPr>
    </a:lvl3pPr>
    <a:lvl4pPr marL="1959331" algn="l" defTabSz="653110" rtl="0" eaLnBrk="1" latinLnBrk="0" hangingPunct="1">
      <a:defRPr sz="1714" kern="1200">
        <a:solidFill>
          <a:schemeClr val="tx1"/>
        </a:solidFill>
        <a:latin typeface="+mn-lt"/>
        <a:ea typeface="+mn-ea"/>
        <a:cs typeface="+mn-cs"/>
      </a:defRPr>
    </a:lvl4pPr>
    <a:lvl5pPr marL="2612441" algn="l" defTabSz="653110" rtl="0" eaLnBrk="1" latinLnBrk="0" hangingPunct="1">
      <a:defRPr sz="1714" kern="1200">
        <a:solidFill>
          <a:schemeClr val="tx1"/>
        </a:solidFill>
        <a:latin typeface="+mn-lt"/>
        <a:ea typeface="+mn-ea"/>
        <a:cs typeface="+mn-cs"/>
      </a:defRPr>
    </a:lvl5pPr>
    <a:lvl6pPr marL="3265551" algn="l" defTabSz="653110" rtl="0" eaLnBrk="1" latinLnBrk="0" hangingPunct="1">
      <a:defRPr sz="1714" kern="1200">
        <a:solidFill>
          <a:schemeClr val="tx1"/>
        </a:solidFill>
        <a:latin typeface="+mn-lt"/>
        <a:ea typeface="+mn-ea"/>
        <a:cs typeface="+mn-cs"/>
      </a:defRPr>
    </a:lvl6pPr>
    <a:lvl7pPr marL="3918661" algn="l" defTabSz="653110" rtl="0" eaLnBrk="1" latinLnBrk="0" hangingPunct="1">
      <a:defRPr sz="1714" kern="1200">
        <a:solidFill>
          <a:schemeClr val="tx1"/>
        </a:solidFill>
        <a:latin typeface="+mn-lt"/>
        <a:ea typeface="+mn-ea"/>
        <a:cs typeface="+mn-cs"/>
      </a:defRPr>
    </a:lvl7pPr>
    <a:lvl8pPr marL="4571771" algn="l" defTabSz="653110" rtl="0" eaLnBrk="1" latinLnBrk="0" hangingPunct="1">
      <a:defRPr sz="1714" kern="1200">
        <a:solidFill>
          <a:schemeClr val="tx1"/>
        </a:solidFill>
        <a:latin typeface="+mn-lt"/>
        <a:ea typeface="+mn-ea"/>
        <a:cs typeface="+mn-cs"/>
      </a:defRPr>
    </a:lvl8pPr>
    <a:lvl9pPr marL="5224882" algn="l" defTabSz="653110" rtl="0" eaLnBrk="1" latinLnBrk="0" hangingPunct="1">
      <a:defRPr sz="171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dirty="0">
                <a:latin typeface="+mn-lt"/>
              </a:rPr>
              <a:t>-For example, developing fetus responds to the environment by predictive adaptive responses</a:t>
            </a:r>
          </a:p>
          <a:p>
            <a:r>
              <a:rPr lang="en-US" sz="1800" b="0" dirty="0">
                <a:latin typeface="+mn-lt"/>
              </a:rPr>
              <a:t>-Foster short term resistance</a:t>
            </a:r>
          </a:p>
          <a:p>
            <a:r>
              <a:rPr lang="en-US" sz="1800" b="0" dirty="0">
                <a:latin typeface="+mn-lt"/>
              </a:rPr>
              <a:t>-Subtle functional changes promote chronic disease later in life</a:t>
            </a:r>
          </a:p>
          <a:p>
            <a:endParaRPr lang="en-US" sz="1800" b="0" dirty="0">
              <a:latin typeface="+mn-lt"/>
            </a:endParaRPr>
          </a:p>
          <a:p>
            <a:r>
              <a:rPr lang="en-US" sz="1800" b="0" dirty="0">
                <a:latin typeface="+mn-lt"/>
              </a:rPr>
              <a:t>Example. The link between early life environmental factors and later life disease was developed by David Barker, who in the mid-1980s showed that starvation of pregnant persons during the Dutch ‘hunger winter’ of the second world war was associated with increased risk of cardiovascular and metabolic diseases in their offspring at adulthood. The study underscored the significance of the timing of exposure.  For instance, exposure to famine during early gestation resulted in babies who experienced elevated rates of obesity and cardiovascular disease in adulthood.  In contrast, exposure during late gestation resulted in babies who were born small and continued to be small throughout their lives and had lower rates of obesity in adulthood. The concept that poor nutrition during organ development could lead to increased risk of disease later in life was originally called the Barker Hypothesis, then the Fetal Origin of Adult Disease, and now the Developmental Origins of Health and Disease (DOHaD). While the original focus was on how fetal malnutrition contributes to adult hypertension, obesity and insulin resistance, newer studies have identified other diseases that can result from fetal over- or under-nutrition including immunological, mental health, and reproductive diseases.</a:t>
            </a:r>
          </a:p>
          <a:p>
            <a:endParaRPr lang="en-US" sz="1800" b="0" dirty="0">
              <a:latin typeface="+mn-lt"/>
            </a:endParaRPr>
          </a:p>
          <a:p>
            <a:r>
              <a:rPr lang="en-US" sz="1800" b="0" i="0" dirty="0">
                <a:solidFill>
                  <a:srgbClr val="000000"/>
                </a:solidFill>
                <a:effectLst/>
                <a:latin typeface="+mn-lt"/>
              </a:rPr>
              <a:t>Work exploring the link between exposures to certain chemicals and drugs during early development and disease risk across the lifespan developed independently of the work on fetal malnutrition. The strongest data suggesting a link between developmental chemical exposures and later life disease include smoking, lead, methyl mercury, and diethylstilbestrol (DES), a pharmaceutical estrogen.</a:t>
            </a:r>
          </a:p>
          <a:p>
            <a:endParaRPr lang="en-US" sz="1800" b="0" i="0" dirty="0">
              <a:solidFill>
                <a:srgbClr val="000000"/>
              </a:solidFill>
              <a:effectLst/>
              <a:latin typeface="+mn-lt"/>
            </a:endParaRPr>
          </a:p>
        </p:txBody>
      </p:sp>
      <p:sp>
        <p:nvSpPr>
          <p:cNvPr id="4" name="Slide Number Placeholder 3"/>
          <p:cNvSpPr>
            <a:spLocks noGrp="1"/>
          </p:cNvSpPr>
          <p:nvPr>
            <p:ph type="sldNum" sz="quarter" idx="5"/>
          </p:nvPr>
        </p:nvSpPr>
        <p:spPr/>
        <p:txBody>
          <a:bodyPr/>
          <a:lstStyle/>
          <a:p>
            <a:fld id="{84B7DBC5-2A13-CA47-B9EE-6017A92B6B18}" type="slidenum">
              <a:rPr lang="en-US" smtClean="0"/>
              <a:t>2</a:t>
            </a:fld>
            <a:endParaRPr lang="en-US"/>
          </a:p>
        </p:txBody>
      </p:sp>
    </p:spTree>
    <p:extLst>
      <p:ext uri="{BB962C8B-B14F-4D97-AF65-F5344CB8AC3E}">
        <p14:creationId xmlns:p14="http://schemas.microsoft.com/office/powerpoint/2010/main" val="1499733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chemeClr val="tx1"/>
                </a:solidFill>
                <a:latin typeface="+mn-lt"/>
                <a:ea typeface="Times New Roman" panose="02020603050405020304" pitchFamily="18" charset="0"/>
              </a:rPr>
              <a:t>Association between essential metal mixture (magnesium, manganese, selenium, zinc) and lower </a:t>
            </a:r>
            <a:r>
              <a:rPr lang="en-US" sz="1800" b="1" dirty="0">
                <a:solidFill>
                  <a:srgbClr val="00A89C"/>
                </a:solidFill>
                <a:latin typeface="+mn-lt"/>
                <a:cs typeface="Calibri" panose="020F0502020204030204" pitchFamily="34" charset="0"/>
              </a:rPr>
              <a:t>maternal</a:t>
            </a:r>
            <a:r>
              <a:rPr lang="en-US" sz="1800" dirty="0">
                <a:solidFill>
                  <a:schemeClr val="tx1"/>
                </a:solidFill>
                <a:latin typeface="+mn-lt"/>
                <a:ea typeface="Times New Roman" panose="02020603050405020304" pitchFamily="18" charset="0"/>
              </a:rPr>
              <a:t> mtDNAcn (β=-0.02, 95% CI: -0.04, 0.003) </a:t>
            </a:r>
          </a:p>
          <a:p>
            <a:pPr marL="0" indent="0">
              <a:lnSpc>
                <a:spcPct val="50000"/>
              </a:lnSpc>
              <a:spcBef>
                <a:spcPts val="0"/>
              </a:spcBef>
              <a:buNone/>
            </a:pPr>
            <a:endParaRPr lang="en-US" sz="1800" dirty="0">
              <a:solidFill>
                <a:schemeClr val="tx1"/>
              </a:solidFill>
              <a:latin typeface="+mn-lt"/>
              <a:ea typeface="Times New Roman" panose="02020603050405020304" pitchFamily="18" charset="0"/>
            </a:endParaRPr>
          </a:p>
          <a:p>
            <a:r>
              <a:rPr lang="en-US" sz="1800" dirty="0">
                <a:solidFill>
                  <a:schemeClr val="tx1"/>
                </a:solidFill>
                <a:latin typeface="+mn-lt"/>
                <a:ea typeface="Times New Roman" panose="02020603050405020304" pitchFamily="18" charset="0"/>
              </a:rPr>
              <a:t>Association between nonessential metal mixture and shorter </a:t>
            </a:r>
            <a:r>
              <a:rPr lang="en-US" sz="1800" b="1" dirty="0">
                <a:solidFill>
                  <a:srgbClr val="00A89C"/>
                </a:solidFill>
                <a:latin typeface="+mn-lt"/>
                <a:cs typeface="Calibri" panose="020F0502020204030204" pitchFamily="34" charset="0"/>
              </a:rPr>
              <a:t>maternal</a:t>
            </a:r>
            <a:r>
              <a:rPr lang="en-US" sz="1800" dirty="0">
                <a:solidFill>
                  <a:schemeClr val="tx1"/>
                </a:solidFill>
                <a:latin typeface="+mn-lt"/>
                <a:ea typeface="Times New Roman" panose="02020603050405020304" pitchFamily="18" charset="0"/>
              </a:rPr>
              <a:t> TL (β=-0.03, 95% CI: -</a:t>
            </a:r>
            <a:r>
              <a:rPr lang="en-US" sz="1800" dirty="0">
                <a:solidFill>
                  <a:schemeClr val="tx1"/>
                </a:solidFill>
                <a:latin typeface="+mn-lt"/>
                <a:ea typeface="Calibri" panose="020F0502020204030204" pitchFamily="34" charset="0"/>
              </a:rPr>
              <a:t>0.06, 0.005</a:t>
            </a:r>
            <a:r>
              <a:rPr lang="en-US" sz="1800" dirty="0">
                <a:solidFill>
                  <a:schemeClr val="tx1"/>
                </a:solidFill>
                <a:latin typeface="+mn-lt"/>
                <a:ea typeface="Times New Roman" panose="02020603050405020304" pitchFamily="18" charset="0"/>
              </a:rPr>
              <a:t>) </a:t>
            </a:r>
          </a:p>
          <a:p>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13</a:t>
            </a:fld>
            <a:endParaRPr lang="en-US"/>
          </a:p>
        </p:txBody>
      </p:sp>
    </p:spTree>
    <p:extLst>
      <p:ext uri="{BB962C8B-B14F-4D97-AF65-F5344CB8AC3E}">
        <p14:creationId xmlns:p14="http://schemas.microsoft.com/office/powerpoint/2010/main" val="680301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15</a:t>
            </a:fld>
            <a:endParaRPr lang="en-US"/>
          </a:p>
        </p:txBody>
      </p:sp>
    </p:spTree>
    <p:extLst>
      <p:ext uri="{BB962C8B-B14F-4D97-AF65-F5344CB8AC3E}">
        <p14:creationId xmlns:p14="http://schemas.microsoft.com/office/powerpoint/2010/main" val="2102321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800" dirty="0">
              <a:solidFill>
                <a:schemeClr val="tx1"/>
              </a:solidFill>
              <a:latin typeface="+mn-lt"/>
            </a:endParaRPr>
          </a:p>
        </p:txBody>
      </p:sp>
      <p:sp>
        <p:nvSpPr>
          <p:cNvPr id="4" name="Slide Number Placeholder 3"/>
          <p:cNvSpPr>
            <a:spLocks noGrp="1"/>
          </p:cNvSpPr>
          <p:nvPr>
            <p:ph type="sldNum" sz="quarter" idx="5"/>
          </p:nvPr>
        </p:nvSpPr>
        <p:spPr/>
        <p:txBody>
          <a:bodyPr/>
          <a:lstStyle/>
          <a:p>
            <a:fld id="{84B7DBC5-2A13-CA47-B9EE-6017A92B6B18}" type="slidenum">
              <a:rPr lang="en-US" smtClean="0"/>
              <a:t>17</a:t>
            </a:fld>
            <a:endParaRPr lang="en-US"/>
          </a:p>
        </p:txBody>
      </p:sp>
    </p:spTree>
    <p:extLst>
      <p:ext uri="{BB962C8B-B14F-4D97-AF65-F5344CB8AC3E}">
        <p14:creationId xmlns:p14="http://schemas.microsoft.com/office/powerpoint/2010/main" val="3058484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5311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18</a:t>
            </a:fld>
            <a:endParaRPr lang="en-US"/>
          </a:p>
        </p:txBody>
      </p:sp>
    </p:spTree>
    <p:extLst>
      <p:ext uri="{BB962C8B-B14F-4D97-AF65-F5344CB8AC3E}">
        <p14:creationId xmlns:p14="http://schemas.microsoft.com/office/powerpoint/2010/main" val="42920899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19</a:t>
            </a:fld>
            <a:endParaRPr lang="en-US"/>
          </a:p>
        </p:txBody>
      </p:sp>
    </p:spTree>
    <p:extLst>
      <p:ext uri="{BB962C8B-B14F-4D97-AF65-F5344CB8AC3E}">
        <p14:creationId xmlns:p14="http://schemas.microsoft.com/office/powerpoint/2010/main" val="2962523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Mediation analysis must satisfy the following criteria: (1) changes in the exposure level cause a significant change in the outcome, (2) the changes in the mediator can be greatly affected by the change in levels of the exposure, (3) the mediator is significantly related to the outcome. </a:t>
            </a:r>
          </a:p>
          <a:p>
            <a:pPr marL="171450" indent="-171450">
              <a:buFont typeface="Arial" panose="020B0604020202020204" pitchFamily="34" charset="0"/>
              <a:buChar char="•"/>
            </a:pPr>
            <a:r>
              <a:rPr lang="en-US" dirty="0"/>
              <a:t>Prior Project Viva study</a:t>
            </a:r>
          </a:p>
          <a:p>
            <a:pPr marL="628650" lvl="1" indent="-171450">
              <a:buFont typeface="Arial" panose="020B0604020202020204" pitchFamily="34" charset="0"/>
              <a:buChar char="•"/>
            </a:pPr>
            <a:r>
              <a:rPr lang="en-US" dirty="0"/>
              <a:t>Higher cord blood leptin associated with lower BMI z-score, waist circumference, sum of skinfold thicknesses during childhood </a:t>
            </a:r>
          </a:p>
          <a:p>
            <a:pPr marL="628650" lvl="1" indent="-171450">
              <a:buFont typeface="Arial" panose="020B0604020202020204" pitchFamily="34" charset="0"/>
              <a:buChar char="•"/>
            </a:pPr>
            <a:r>
              <a:rPr lang="en-US" b="0" i="0" dirty="0">
                <a:solidFill>
                  <a:srgbClr val="212121"/>
                </a:solidFill>
                <a:effectLst/>
                <a:latin typeface="BlinkMacSystemFont"/>
              </a:rPr>
              <a:t>Each 10 ng/mL increment of cord blood leptin associated with a reduction in BMI z score and higher leptin levels at 3 years but not with skinfold thicknesses. </a:t>
            </a:r>
          </a:p>
          <a:p>
            <a:pPr marL="628650" lvl="1" indent="-171450">
              <a:buFont typeface="Arial" panose="020B0604020202020204" pitchFamily="34" charset="0"/>
              <a:buChar char="•"/>
            </a:pPr>
            <a:r>
              <a:rPr lang="en-US" b="0" i="0" dirty="0">
                <a:solidFill>
                  <a:srgbClr val="212121"/>
                </a:solidFill>
                <a:effectLst/>
                <a:latin typeface="BlinkMacSystemFont"/>
              </a:rPr>
              <a:t>Each 10 microg/mL increment of cord blood adiponectin was positively associated with a higher subscapular skinfold thickness/triceps skinfold thickness ratio at 3 years.</a:t>
            </a:r>
          </a:p>
          <a:p>
            <a:pPr marL="171450" lvl="0" indent="-171450">
              <a:buFont typeface="Arial" panose="020B0604020202020204" pitchFamily="34" charset="0"/>
              <a:buChar char="•"/>
            </a:pPr>
            <a:r>
              <a:rPr lang="en-US" b="0" i="0" dirty="0">
                <a:solidFill>
                  <a:srgbClr val="212121"/>
                </a:solidFill>
                <a:effectLst/>
                <a:latin typeface="BlinkMacSystemFont"/>
              </a:rPr>
              <a:t>High leptin levels in cord blood correlated with fetal adiposity at birth. Adiponectin inversely related to leptin. </a:t>
            </a:r>
          </a:p>
          <a:p>
            <a:pPr marL="171450" lvl="0" indent="-171450">
              <a:buFont typeface="Arial" panose="020B0604020202020204" pitchFamily="34" charset="0"/>
              <a:buChar char="•"/>
            </a:pPr>
            <a:r>
              <a:rPr lang="en-US" b="0" i="0" dirty="0">
                <a:solidFill>
                  <a:srgbClr val="000000"/>
                </a:solidFill>
                <a:effectLst/>
                <a:latin typeface="Times New Roman" panose="02020603050405020304" pitchFamily="18" charset="0"/>
              </a:rPr>
              <a:t>Hypothesis: lower leptin levels at birth would activate hypothalamic appetite centers and neuroendocrine mechanisms that would result in increased weight at 6 months and 3 years of age (leptin resistance). </a:t>
            </a:r>
          </a:p>
          <a:p>
            <a:pPr marL="171450" lvl="0" indent="-171450">
              <a:buFont typeface="Arial" panose="020B0604020202020204" pitchFamily="34" charset="0"/>
              <a:buChar char="•"/>
            </a:pPr>
            <a:r>
              <a:rPr lang="en-US" b="0" i="0" dirty="0">
                <a:solidFill>
                  <a:srgbClr val="000000"/>
                </a:solidFill>
                <a:effectLst/>
                <a:latin typeface="Times New Roman" panose="02020603050405020304" pitchFamily="18" charset="0"/>
              </a:rPr>
              <a:t>Cord blood adipocyte-hormone mechanisms not fully elucidated. </a:t>
            </a:r>
            <a:endParaRPr lang="en-US" dirty="0"/>
          </a:p>
          <a:p>
            <a:endParaRPr lang="en-US" dirty="0"/>
          </a:p>
          <a:p>
            <a:r>
              <a:rPr lang="en-US" sz="1800" dirty="0">
                <a:solidFill>
                  <a:schemeClr val="tx1"/>
                </a:solidFill>
                <a:latin typeface="+mn-lt"/>
                <a:cs typeface="Calibri" panose="020F0502020204030204" pitchFamily="34" charset="0"/>
              </a:rPr>
              <a:t>Two-fold increase in </a:t>
            </a:r>
            <a:r>
              <a:rPr lang="en-US" sz="1800" dirty="0">
                <a:solidFill>
                  <a:srgbClr val="000000"/>
                </a:solidFill>
                <a:latin typeface="+mn-lt"/>
              </a:rPr>
              <a:t>prenatal </a:t>
            </a:r>
            <a:r>
              <a:rPr lang="en-US" sz="1800" b="1" dirty="0">
                <a:solidFill>
                  <a:srgbClr val="000000"/>
                </a:solidFill>
                <a:latin typeface="+mn-lt"/>
              </a:rPr>
              <a:t>magnesium</a:t>
            </a:r>
            <a:r>
              <a:rPr lang="en-US" sz="1800" dirty="0">
                <a:solidFill>
                  <a:srgbClr val="000000"/>
                </a:solidFill>
                <a:latin typeface="+mn-lt"/>
              </a:rPr>
              <a:t> marginally associated with lower </a:t>
            </a:r>
            <a:r>
              <a:rPr lang="en-US" sz="1800" dirty="0">
                <a:solidFill>
                  <a:srgbClr val="00B050"/>
                </a:solidFill>
                <a:latin typeface="+mn-lt"/>
                <a:cs typeface="Calibri" panose="020F0502020204030204" pitchFamily="34" charset="0"/>
              </a:rPr>
              <a:t>early teen </a:t>
            </a:r>
            <a:r>
              <a:rPr lang="en-US" sz="1800" dirty="0">
                <a:solidFill>
                  <a:schemeClr val="tx1"/>
                </a:solidFill>
                <a:latin typeface="+mn-lt"/>
                <a:cs typeface="Calibri" panose="020F0502020204030204" pitchFamily="34" charset="0"/>
              </a:rPr>
              <a:t>waist circumference (main effect) </a:t>
            </a:r>
          </a:p>
          <a:p>
            <a:r>
              <a:rPr lang="en-US" sz="1800" dirty="0">
                <a:solidFill>
                  <a:schemeClr val="tx1"/>
                </a:solidFill>
                <a:latin typeface="+mn-lt"/>
                <a:cs typeface="Calibri" panose="020F0502020204030204" pitchFamily="34" charset="0"/>
              </a:rPr>
              <a:t>Two-fold increase in </a:t>
            </a:r>
            <a:r>
              <a:rPr lang="en-US" sz="1800" dirty="0">
                <a:solidFill>
                  <a:srgbClr val="000000"/>
                </a:solidFill>
                <a:latin typeface="+mn-lt"/>
              </a:rPr>
              <a:t>prenatal </a:t>
            </a:r>
            <a:r>
              <a:rPr lang="en-US" sz="1800" b="1" dirty="0">
                <a:solidFill>
                  <a:srgbClr val="000000"/>
                </a:solidFill>
                <a:latin typeface="+mn-lt"/>
              </a:rPr>
              <a:t>magnesium</a:t>
            </a:r>
            <a:r>
              <a:rPr lang="en-US" sz="1800" dirty="0">
                <a:solidFill>
                  <a:srgbClr val="000000"/>
                </a:solidFill>
                <a:latin typeface="+mn-lt"/>
              </a:rPr>
              <a:t> associated with higher </a:t>
            </a:r>
            <a:r>
              <a:rPr lang="en-US" sz="1800" dirty="0">
                <a:solidFill>
                  <a:srgbClr val="BD0B3E"/>
                </a:solidFill>
                <a:latin typeface="+mn-lt"/>
                <a:cs typeface="Calibri" panose="020F0502020204030204" pitchFamily="34" charset="0"/>
              </a:rPr>
              <a:t>cord blood </a:t>
            </a:r>
            <a:r>
              <a:rPr lang="en-US" sz="1800" dirty="0">
                <a:solidFill>
                  <a:srgbClr val="000000"/>
                </a:solidFill>
                <a:latin typeface="+mn-lt"/>
              </a:rPr>
              <a:t>leptin and lower </a:t>
            </a:r>
            <a:r>
              <a:rPr lang="en-US" sz="1800" dirty="0">
                <a:solidFill>
                  <a:srgbClr val="BD0B3E"/>
                </a:solidFill>
                <a:latin typeface="+mn-lt"/>
                <a:cs typeface="Calibri" panose="020F0502020204030204" pitchFamily="34" charset="0"/>
              </a:rPr>
              <a:t>cord blood </a:t>
            </a:r>
            <a:r>
              <a:rPr lang="en-US" sz="1800" dirty="0">
                <a:solidFill>
                  <a:srgbClr val="000000"/>
                </a:solidFill>
                <a:latin typeface="+mn-lt"/>
                <a:cs typeface="Calibri" panose="020F0502020204030204" pitchFamily="34" charset="0"/>
              </a:rPr>
              <a:t>mtDNAcn (candidate mediators)</a:t>
            </a:r>
          </a:p>
          <a:p>
            <a:endParaRPr lang="en-US" dirty="0"/>
          </a:p>
          <a:p>
            <a:r>
              <a:rPr lang="en-US" sz="1800" b="1" dirty="0">
                <a:solidFill>
                  <a:schemeClr val="tx1"/>
                </a:solidFill>
                <a:latin typeface="+mn-lt"/>
                <a:cs typeface="Calibri" panose="020F0502020204030204" pitchFamily="34" charset="0"/>
              </a:rPr>
              <a:t>Essential metal mixture </a:t>
            </a:r>
            <a:r>
              <a:rPr lang="en-US" sz="1800" dirty="0">
                <a:solidFill>
                  <a:schemeClr val="tx1"/>
                </a:solidFill>
                <a:latin typeface="+mn-lt"/>
                <a:cs typeface="Calibri" panose="020F0502020204030204" pitchFamily="34" charset="0"/>
              </a:rPr>
              <a:t>associated with lower body mass index z-score, waist circumference, sum of skinfold thicknesses, and DXA total- &amp; trunk fat at </a:t>
            </a:r>
            <a:r>
              <a:rPr lang="en-US" sz="1800" dirty="0">
                <a:solidFill>
                  <a:srgbClr val="00B050"/>
                </a:solidFill>
                <a:latin typeface="+mn-lt"/>
                <a:cs typeface="Calibri" panose="020F0502020204030204" pitchFamily="34" charset="0"/>
              </a:rPr>
              <a:t>early teen</a:t>
            </a:r>
            <a:r>
              <a:rPr lang="en-US" sz="1800" dirty="0">
                <a:solidFill>
                  <a:schemeClr val="tx1"/>
                </a:solidFill>
                <a:latin typeface="+mn-lt"/>
                <a:cs typeface="Calibri" panose="020F0502020204030204" pitchFamily="34" charset="0"/>
              </a:rPr>
              <a:t> </a:t>
            </a:r>
          </a:p>
          <a:p>
            <a:r>
              <a:rPr lang="en-US" sz="1800" b="1" dirty="0">
                <a:solidFill>
                  <a:schemeClr val="tx1"/>
                </a:solidFill>
                <a:latin typeface="+mn-lt"/>
                <a:cs typeface="Calibri" panose="020F0502020204030204" pitchFamily="34" charset="0"/>
              </a:rPr>
              <a:t>Essential metal mixture </a:t>
            </a:r>
            <a:r>
              <a:rPr lang="en-US" sz="1800" dirty="0">
                <a:solidFill>
                  <a:schemeClr val="tx1"/>
                </a:solidFill>
                <a:latin typeface="+mn-lt"/>
                <a:cs typeface="Calibri" panose="020F0502020204030204" pitchFamily="34" charset="0"/>
              </a:rPr>
              <a:t>associated with </a:t>
            </a:r>
            <a:r>
              <a:rPr lang="en-US" sz="1800" dirty="0">
                <a:solidFill>
                  <a:srgbClr val="000000"/>
                </a:solidFill>
                <a:latin typeface="+mn-lt"/>
              </a:rPr>
              <a:t>higher </a:t>
            </a:r>
            <a:r>
              <a:rPr lang="en-US" sz="1800" dirty="0">
                <a:solidFill>
                  <a:srgbClr val="BD0B3E"/>
                </a:solidFill>
                <a:latin typeface="+mn-lt"/>
                <a:cs typeface="Calibri" panose="020F0502020204030204" pitchFamily="34" charset="0"/>
              </a:rPr>
              <a:t>cord blood </a:t>
            </a:r>
            <a:r>
              <a:rPr lang="en-US" sz="1800" dirty="0">
                <a:solidFill>
                  <a:srgbClr val="000000"/>
                </a:solidFill>
                <a:latin typeface="+mn-lt"/>
              </a:rPr>
              <a:t>leptin (candidate mediator). </a:t>
            </a:r>
          </a:p>
          <a:p>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21</a:t>
            </a:fld>
            <a:endParaRPr lang="en-US"/>
          </a:p>
        </p:txBody>
      </p:sp>
    </p:spTree>
    <p:extLst>
      <p:ext uri="{BB962C8B-B14F-4D97-AF65-F5344CB8AC3E}">
        <p14:creationId xmlns:p14="http://schemas.microsoft.com/office/powerpoint/2010/main" val="4279236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dirty="0">
                <a:solidFill>
                  <a:schemeClr val="tx1"/>
                </a:solidFill>
                <a:effectLst/>
                <a:latin typeface="+mn-lt"/>
                <a:ea typeface="+mn-ea"/>
                <a:cs typeface="+mn-cs"/>
              </a:rPr>
              <a:t>As shown in the table, most mothers were white, had at last a college education, never smoked, had normal pre-pregnancy BMI, lived in a household with an income greater than $70,000, and were between 30-35 years at the time of pregnancy. </a:t>
            </a:r>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28</a:t>
            </a:fld>
            <a:endParaRPr lang="en-US"/>
          </a:p>
        </p:txBody>
      </p:sp>
    </p:spTree>
    <p:extLst>
      <p:ext uri="{BB962C8B-B14F-4D97-AF65-F5344CB8AC3E}">
        <p14:creationId xmlns:p14="http://schemas.microsoft.com/office/powerpoint/2010/main" val="11604510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600" b="0" dirty="0"/>
              <a:t>Metal concentrations are in ppb for both cohorts </a:t>
            </a:r>
          </a:p>
          <a:p>
            <a:pPr marL="285750" indent="-285750">
              <a:buFont typeface="Arial" panose="020B0604020202020204" pitchFamily="34" charset="0"/>
              <a:buChar char="•"/>
            </a:pPr>
            <a:r>
              <a:rPr lang="en-US" sz="1600" b="0" dirty="0"/>
              <a:t>Regulatory levels</a:t>
            </a:r>
          </a:p>
          <a:p>
            <a:pPr marL="742950" lvl="1" indent="-285750">
              <a:buFont typeface="Arial" panose="020B0604020202020204" pitchFamily="34" charset="0"/>
              <a:buChar char="•"/>
            </a:pPr>
            <a:r>
              <a:rPr lang="en-US" sz="1200" b="0" i="0" kern="1200" dirty="0">
                <a:solidFill>
                  <a:schemeClr val="tx1"/>
                </a:solidFill>
                <a:effectLst/>
                <a:latin typeface="+mn-lt"/>
                <a:ea typeface="+mn-ea"/>
                <a:cs typeface="+mn-cs"/>
              </a:rPr>
              <a:t>Lead 5 µg/dL was adopted by CDC in 2012 as the upper reference range value for BLLs in children as an advisory level for environmental and educational intervention (NHANES: 0.51 </a:t>
            </a:r>
            <a:r>
              <a:rPr lang="en-US" sz="1600" b="0" i="0" kern="1200" dirty="0">
                <a:solidFill>
                  <a:schemeClr val="tx1"/>
                </a:solidFill>
                <a:effectLst/>
                <a:latin typeface="+mn-lt"/>
                <a:ea typeface="+mn-ea"/>
                <a:cs typeface="+mn-cs"/>
              </a:rPr>
              <a:t>µg/dL)</a:t>
            </a:r>
          </a:p>
          <a:p>
            <a:pPr marL="742950" lvl="1" indent="-285750">
              <a:buFont typeface="Arial" panose="020B0604020202020204" pitchFamily="34" charset="0"/>
              <a:buChar char="•"/>
            </a:pPr>
            <a:r>
              <a:rPr lang="en-US" sz="1600" b="0" i="0" kern="1200" dirty="0">
                <a:solidFill>
                  <a:schemeClr val="tx1"/>
                </a:solidFill>
                <a:effectLst/>
                <a:latin typeface="+mn-lt"/>
                <a:ea typeface="+mn-ea"/>
                <a:cs typeface="+mn-cs"/>
              </a:rPr>
              <a:t>Arsenic in drinking water 10 ppb limit</a:t>
            </a:r>
          </a:p>
          <a:p>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29</a:t>
            </a:fld>
            <a:endParaRPr lang="en-US"/>
          </a:p>
        </p:txBody>
      </p:sp>
    </p:spTree>
    <p:extLst>
      <p:ext uri="{BB962C8B-B14F-4D97-AF65-F5344CB8AC3E}">
        <p14:creationId xmlns:p14="http://schemas.microsoft.com/office/powerpoint/2010/main" val="2008839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Recent evidence showed that decreased expression of TFAM, mitochondrial transcription factor A, resulted in mtDNA stress signaling. In primary TFAM heterozygous cells, the decreased TFAM protein levels caused an alteration mtDNA packaging, as evidenced by large mtDNA structures observed in primary TFAM heterozygous cells, allowing fragmented mtDNA to be released in the cytosol to activate the cyclic GMP-AMP synthase (</a:t>
            </a:r>
            <a:r>
              <a:rPr lang="en-US" dirty="0" err="1"/>
              <a:t>cGAS</a:t>
            </a:r>
            <a:r>
              <a:rPr lang="en-US" dirty="0"/>
              <a:t>). Thus, any process that reduces TFAM function may activate mtDNA stress signaling, contributing to a proinflammatory environment that could alter disease trajectory and tissue function.</a:t>
            </a:r>
          </a:p>
          <a:p>
            <a:r>
              <a:rPr lang="en-US" dirty="0"/>
              <a:t>Mitochondrial dysfunction, in conjunction with altered mitochondrial dynamics, is a major factor observed in neurodegenerative diseases. In this review, we compiled the literature indicating that changes in mtDNA and TFAM protein levels occur in multiple neurodegenerative diseases, and the impact of gain-of-function and loss-of-function manipulations of TFAM in aging and neurodegenerative models.</a:t>
            </a:r>
          </a:p>
        </p:txBody>
      </p:sp>
      <p:sp>
        <p:nvSpPr>
          <p:cNvPr id="4" name="Slide Number Placeholder 3"/>
          <p:cNvSpPr>
            <a:spLocks noGrp="1"/>
          </p:cNvSpPr>
          <p:nvPr>
            <p:ph type="sldNum" sz="quarter" idx="5"/>
          </p:nvPr>
        </p:nvSpPr>
        <p:spPr/>
        <p:txBody>
          <a:bodyPr/>
          <a:lstStyle/>
          <a:p>
            <a:fld id="{84B7DBC5-2A13-CA47-B9EE-6017A92B6B18}" type="slidenum">
              <a:rPr lang="en-US" smtClean="0"/>
              <a:t>31</a:t>
            </a:fld>
            <a:endParaRPr lang="en-US"/>
          </a:p>
        </p:txBody>
      </p:sp>
    </p:spTree>
    <p:extLst>
      <p:ext uri="{BB962C8B-B14F-4D97-AF65-F5344CB8AC3E}">
        <p14:creationId xmlns:p14="http://schemas.microsoft.com/office/powerpoint/2010/main" val="2999413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During programmed cell death, the pro-apoptotic proteins BAX and BAK permeabilise the mitochondrial outer membrane to allow the passage of pro-apoptotic molecules to move from the inner membrane space into the cytosol, where they can initiate a caspase cascade, resulting in a rapid cell death</a:t>
            </a:r>
          </a:p>
        </p:txBody>
      </p:sp>
      <p:sp>
        <p:nvSpPr>
          <p:cNvPr id="4" name="Slide Number Placeholder 3"/>
          <p:cNvSpPr>
            <a:spLocks noGrp="1"/>
          </p:cNvSpPr>
          <p:nvPr>
            <p:ph type="sldNum" sz="quarter" idx="5"/>
          </p:nvPr>
        </p:nvSpPr>
        <p:spPr/>
        <p:txBody>
          <a:bodyPr/>
          <a:lstStyle/>
          <a:p>
            <a:fld id="{84B7DBC5-2A13-CA47-B9EE-6017A92B6B18}" type="slidenum">
              <a:rPr lang="en-US" smtClean="0"/>
              <a:t>32</a:t>
            </a:fld>
            <a:endParaRPr lang="en-US"/>
          </a:p>
        </p:txBody>
      </p:sp>
    </p:spTree>
    <p:extLst>
      <p:ext uri="{BB962C8B-B14F-4D97-AF65-F5344CB8AC3E}">
        <p14:creationId xmlns:p14="http://schemas.microsoft.com/office/powerpoint/2010/main" val="3642096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dirty="0">
                <a:latin typeface="+mn-lt"/>
              </a:rPr>
              <a:t>-Ambient and indoor air pollution, soil contact, drinking water, diet</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200" b="0" dirty="0">
                <a:latin typeface="+mn-lt"/>
              </a:rPr>
              <a:t>-Influence maternal and child health</a:t>
            </a:r>
            <a:endParaRPr lang="en-US" sz="1200" b="0" dirty="0">
              <a:latin typeface="+mn-lt"/>
            </a:endParaRP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-Both nonessential and essential metal exposure during pregnancy may have implications for the developing fetus. </a:t>
            </a:r>
          </a:p>
          <a:p>
            <a:pPr marL="0" indent="0">
              <a:buFont typeface="Arial" panose="020B0604020202020204" pitchFamily="34" charset="0"/>
              <a:buNone/>
            </a:pPr>
            <a:r>
              <a:rPr lang="en-US" sz="2000" b="0" dirty="0"/>
              <a:t>-Heavy metals generate reactive oxygen species (ROS), deplete antioxidants, and bond to sulfhydryl groups</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0" dirty="0"/>
              <a:t>-Leads to inflammation, oxidative stress, and genotoxicity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0" dirty="0"/>
              <a:t>-During pregnancy, physiological changes increase partitioning of metals and affect maternal and child health</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0" dirty="0"/>
              <a:t>-Lead mobilized from bone during pregnancy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0" dirty="0"/>
              <a:t>-Some metals cross placental barrier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0" dirty="0"/>
              <a:t>-Other metals accumulate in placenta</a:t>
            </a:r>
          </a:p>
          <a:p>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3</a:t>
            </a:fld>
            <a:endParaRPr lang="en-US"/>
          </a:p>
        </p:txBody>
      </p:sp>
    </p:spTree>
    <p:extLst>
      <p:ext uri="{BB962C8B-B14F-4D97-AF65-F5344CB8AC3E}">
        <p14:creationId xmlns:p14="http://schemas.microsoft.com/office/powerpoint/2010/main" val="3808493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33</a:t>
            </a:fld>
            <a:endParaRPr lang="en-US"/>
          </a:p>
        </p:txBody>
      </p:sp>
    </p:spTree>
    <p:extLst>
      <p:ext uri="{BB962C8B-B14F-4D97-AF65-F5344CB8AC3E}">
        <p14:creationId xmlns:p14="http://schemas.microsoft.com/office/powerpoint/2010/main" val="3744685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34</a:t>
            </a:fld>
            <a:endParaRPr lang="en-US"/>
          </a:p>
        </p:txBody>
      </p:sp>
    </p:spTree>
    <p:extLst>
      <p:ext uri="{BB962C8B-B14F-4D97-AF65-F5344CB8AC3E}">
        <p14:creationId xmlns:p14="http://schemas.microsoft.com/office/powerpoint/2010/main" val="24473830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000000"/>
                </a:solidFill>
                <a:effectLst/>
                <a:latin typeface="Helvetica Neue"/>
              </a:rPr>
              <a:t>Here, we demonstrate that COVID-19 patients with high circulating levels of cell-free MT-DNA at the time of hospital presentation are more likely to require intensive care unit (ICU) care and intubation and are at heightened risk of death. In addition, MT-DNA quantitation as predictor of poor COVID-19 outcomes is comparable to or better than inflammation indicators commonly used in current clinical practice, as well as certain emerging immune markers (</a:t>
            </a:r>
            <a:r>
              <a:rPr lang="en-US" b="0" i="0" dirty="0" err="1">
                <a:solidFill>
                  <a:srgbClr val="000000"/>
                </a:solidFill>
                <a:effectLst/>
                <a:latin typeface="Helvetica Neue"/>
              </a:rPr>
              <a:t>Scozzi</a:t>
            </a:r>
            <a:r>
              <a:rPr lang="en-US" b="0" i="0" dirty="0">
                <a:solidFill>
                  <a:srgbClr val="000000"/>
                </a:solidFill>
                <a:effectLst/>
                <a:latin typeface="Helvetica Neue"/>
              </a:rPr>
              <a:t> et al. 2021) </a:t>
            </a:r>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35</a:t>
            </a:fld>
            <a:endParaRPr lang="en-US"/>
          </a:p>
        </p:txBody>
      </p:sp>
    </p:spTree>
    <p:extLst>
      <p:ext uri="{BB962C8B-B14F-4D97-AF65-F5344CB8AC3E}">
        <p14:creationId xmlns:p14="http://schemas.microsoft.com/office/powerpoint/2010/main" val="7090825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Packed erythrocytes, digested with nitric acid, added on inductively coupled plasma-mass spectrometer (ICP-MS) in MS/MS mode; also referred to as triple quadrupole ICP-MS or ICP-QQQ; only allows ions with one m/z (mass divided by charge number) ratio to enter the cell leading to better control over the reactions taking place; determination of trace elements from calibration curve, consisting of multi-element standard solutions</a:t>
            </a:r>
          </a:p>
        </p:txBody>
      </p:sp>
      <p:sp>
        <p:nvSpPr>
          <p:cNvPr id="4" name="Slide Number Placeholder 3"/>
          <p:cNvSpPr>
            <a:spLocks noGrp="1"/>
          </p:cNvSpPr>
          <p:nvPr>
            <p:ph type="sldNum" sz="quarter" idx="5"/>
          </p:nvPr>
        </p:nvSpPr>
        <p:spPr/>
        <p:txBody>
          <a:bodyPr/>
          <a:lstStyle/>
          <a:p>
            <a:fld id="{84B7DBC5-2A13-CA47-B9EE-6017A92B6B18}" type="slidenum">
              <a:rPr lang="en-US" smtClean="0"/>
              <a:t>37</a:t>
            </a:fld>
            <a:endParaRPr lang="en-US"/>
          </a:p>
        </p:txBody>
      </p:sp>
    </p:spTree>
    <p:extLst>
      <p:ext uri="{BB962C8B-B14F-4D97-AF65-F5344CB8AC3E}">
        <p14:creationId xmlns:p14="http://schemas.microsoft.com/office/powerpoint/2010/main" val="31511501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Direct Mercury Analyzer 80- avoids sample preparation in which Hg could be lost</a:t>
            </a:r>
          </a:p>
        </p:txBody>
      </p:sp>
      <p:sp>
        <p:nvSpPr>
          <p:cNvPr id="4" name="Slide Number Placeholder 3"/>
          <p:cNvSpPr>
            <a:spLocks noGrp="1"/>
          </p:cNvSpPr>
          <p:nvPr>
            <p:ph type="sldNum" sz="quarter" idx="5"/>
          </p:nvPr>
        </p:nvSpPr>
        <p:spPr/>
        <p:txBody>
          <a:bodyPr/>
          <a:lstStyle/>
          <a:p>
            <a:fld id="{84B7DBC5-2A13-CA47-B9EE-6017A92B6B18}" type="slidenum">
              <a:rPr lang="en-US" smtClean="0"/>
              <a:t>38</a:t>
            </a:fld>
            <a:endParaRPr lang="en-US"/>
          </a:p>
        </p:txBody>
      </p:sp>
    </p:spTree>
    <p:extLst>
      <p:ext uri="{BB962C8B-B14F-4D97-AF65-F5344CB8AC3E}">
        <p14:creationId xmlns:p14="http://schemas.microsoft.com/office/powerpoint/2010/main" val="30985081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Genomic DNA isolated from leukocytes in maternal blood and leukocytes and nucleated RBCs in cord blood using </a:t>
            </a:r>
            <a:r>
              <a:rPr lang="en-US" sz="1800" dirty="0">
                <a:effectLst/>
                <a:latin typeface="Times New Roman" panose="02020603050405020304" pitchFamily="18" charset="0"/>
                <a:ea typeface="Calibri" panose="020F0502020204030204" pitchFamily="34" charset="0"/>
              </a:rPr>
              <a:t>PureGene Kits (Fisher)</a:t>
            </a:r>
            <a:r>
              <a:rPr lang="en-US" dirty="0"/>
              <a:t>; </a:t>
            </a:r>
            <a:r>
              <a:rPr lang="en-US" sz="1800" dirty="0">
                <a:effectLst/>
                <a:latin typeface="Times New Roman" panose="02020603050405020304" pitchFamily="18" charset="0"/>
                <a:ea typeface="Calibri" panose="020F0502020204030204" pitchFamily="34" charset="0"/>
              </a:rPr>
              <a:t>concentrations were confirmed using PicoGreen quantification prior to amplification and Green Supermix; </a:t>
            </a:r>
          </a:p>
          <a:p>
            <a:r>
              <a:rPr lang="en-US" sz="1800" dirty="0">
                <a:effectLst/>
                <a:latin typeface="Times New Roman" panose="02020603050405020304" pitchFamily="18" charset="0"/>
                <a:ea typeface="Calibri" panose="020F0502020204030204" pitchFamily="34" charset="0"/>
              </a:rPr>
              <a:t>The TL/single copy gene ratio (T/S ratio) was calculated as the ratio of TL copy number relative to albumin copy number, both of which were estimated by the Bio-Rad software (Bio-Rad Laboratories) using the study-specific standard curve </a:t>
            </a:r>
          </a:p>
          <a:p>
            <a:r>
              <a:rPr lang="en-US" sz="1800" dirty="0">
                <a:effectLst/>
                <a:latin typeface="Times New Roman" panose="02020603050405020304" pitchFamily="18" charset="0"/>
                <a:ea typeface="Calibri" panose="020F0502020204030204" pitchFamily="34" charset="0"/>
              </a:rPr>
              <a:t>(Cq= slope*Log</a:t>
            </a:r>
            <a:r>
              <a:rPr lang="en-US" sz="1800" baseline="-25000" dirty="0">
                <a:effectLst/>
                <a:latin typeface="Times New Roman" panose="02020603050405020304" pitchFamily="18" charset="0"/>
                <a:ea typeface="Calibri" panose="020F0502020204030204" pitchFamily="34" charset="0"/>
              </a:rPr>
              <a:t>10</a:t>
            </a:r>
            <a:r>
              <a:rPr lang="en-US" sz="1800" dirty="0">
                <a:effectLst/>
                <a:latin typeface="Times New Roman" panose="02020603050405020304" pitchFamily="18" charset="0"/>
                <a:ea typeface="Calibri" panose="020F0502020204030204" pitchFamily="34" charset="0"/>
              </a:rPr>
              <a:t>(Sq)+ intercept). Future: </a:t>
            </a:r>
            <a:r>
              <a:rPr lang="en-US" sz="2000" b="0" i="0" dirty="0">
                <a:solidFill>
                  <a:srgbClr val="1F497D"/>
                </a:solidFill>
                <a:effectLst/>
                <a:latin typeface="Arial" panose="020B0604020202020204" pitchFamily="34" charset="0"/>
              </a:rPr>
              <a:t>rLTL = (E^(Cq Tel calibrator – Cq Tel sample)) / ((E^(Cq SCG calibrator – Cq SCG sample))</a:t>
            </a:r>
            <a:endParaRPr lang="en-US" sz="1800" dirty="0">
              <a:effectLst/>
              <a:latin typeface="Times New Roman" panose="02020603050405020304" pitchFamily="18" charset="0"/>
              <a:ea typeface="Calibri" panose="020F0502020204030204" pitchFamily="34" charset="0"/>
            </a:endParaRPr>
          </a:p>
          <a:p>
            <a:r>
              <a:rPr lang="en-US" sz="1800" dirty="0">
                <a:effectLst/>
                <a:latin typeface="Times New Roman" panose="02020603050405020304" pitchFamily="18" charset="0"/>
              </a:rPr>
              <a:t>Source of reference sample DNA: all maternal and cord blood samples in the study</a:t>
            </a:r>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39</a:t>
            </a:fld>
            <a:endParaRPr lang="en-US"/>
          </a:p>
        </p:txBody>
      </p:sp>
    </p:spTree>
    <p:extLst>
      <p:ext uri="{BB962C8B-B14F-4D97-AF65-F5344CB8AC3E}">
        <p14:creationId xmlns:p14="http://schemas.microsoft.com/office/powerpoint/2010/main" val="13018207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Genomic DNA isolated from leukocytes in maternal blood and leukocytes and nucleated RBCs in cord blood using </a:t>
            </a:r>
            <a:r>
              <a:rPr lang="en-US" sz="1800" dirty="0">
                <a:effectLst/>
                <a:latin typeface="Times New Roman" panose="02020603050405020304" pitchFamily="18" charset="0"/>
                <a:ea typeface="Calibri" panose="020F0502020204030204" pitchFamily="34" charset="0"/>
              </a:rPr>
              <a:t>PureGene Kits (Fisher)</a:t>
            </a:r>
            <a:r>
              <a:rPr lang="en-US" dirty="0"/>
              <a:t>; </a:t>
            </a:r>
            <a:r>
              <a:rPr lang="en-US" sz="1800" dirty="0">
                <a:effectLst/>
                <a:latin typeface="Times New Roman" panose="02020603050405020304" pitchFamily="18" charset="0"/>
                <a:ea typeface="Calibri" panose="020F0502020204030204" pitchFamily="34" charset="0"/>
              </a:rPr>
              <a:t>concentrations were confirmed using PicoGreen quantification prior to amplification; </a:t>
            </a:r>
          </a:p>
          <a:p>
            <a:r>
              <a:rPr lang="en-US" sz="1800" dirty="0">
                <a:effectLst/>
                <a:latin typeface="Arial" panose="020B0604020202020204" pitchFamily="34" charset="0"/>
                <a:ea typeface="Calibri" panose="020F0502020204030204" pitchFamily="34" charset="0"/>
              </a:rPr>
              <a:t>The standard curve was made from a tissue-specific pooled sample comprising equal mass of total DNA from all samples analyzed in this study. </a:t>
            </a:r>
          </a:p>
          <a:p>
            <a:pPr marL="0" marR="0" lvl="0" indent="0" algn="l" defTabSz="65311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The starting quantity (ng) of mitochondrial and nuclear DNA for each sample was calculated based on the tissue-specific standard curve. The mtDNAcn was calculated by dividing the starting quantity of mtDNA (FAM SQ in the raw data file) by the starting quantity of nDNA (VIC SQ in the raw data file). Triplicates were then averaged to determine the mean mtDNAcn.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40</a:t>
            </a:fld>
            <a:endParaRPr lang="en-US"/>
          </a:p>
        </p:txBody>
      </p:sp>
    </p:spTree>
    <p:extLst>
      <p:ext uri="{BB962C8B-B14F-4D97-AF65-F5344CB8AC3E}">
        <p14:creationId xmlns:p14="http://schemas.microsoft.com/office/powerpoint/2010/main" val="21250261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b="0" dirty="0"/>
          </a:p>
        </p:txBody>
      </p:sp>
      <p:sp>
        <p:nvSpPr>
          <p:cNvPr id="4" name="Slide Number Placeholder 3"/>
          <p:cNvSpPr>
            <a:spLocks noGrp="1"/>
          </p:cNvSpPr>
          <p:nvPr>
            <p:ph type="sldNum" sz="quarter" idx="5"/>
          </p:nvPr>
        </p:nvSpPr>
        <p:spPr/>
        <p:txBody>
          <a:bodyPr/>
          <a:lstStyle/>
          <a:p>
            <a:fld id="{84B7DBC5-2A13-CA47-B9EE-6017A92B6B18}" type="slidenum">
              <a:rPr lang="en-US" smtClean="0"/>
              <a:t>42</a:t>
            </a:fld>
            <a:endParaRPr lang="en-US"/>
          </a:p>
        </p:txBody>
      </p:sp>
    </p:spTree>
    <p:extLst>
      <p:ext uri="{BB962C8B-B14F-4D97-AF65-F5344CB8AC3E}">
        <p14:creationId xmlns:p14="http://schemas.microsoft.com/office/powerpoint/2010/main" val="14075200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Radioimmunoassay- determine conc. Of antigen (hormone, serum protein, drug, vitamin); very sensitive; relies on competitive binding, where a radioactive antigen competes with a non-radioactive antigen for a fixed number of antibody or receptor binding sites</a:t>
            </a:r>
          </a:p>
          <a:p>
            <a:r>
              <a:rPr lang="en-US" dirty="0"/>
              <a:t>Anti-leptin antibodies and adiponectin specific antibodies</a:t>
            </a:r>
          </a:p>
        </p:txBody>
      </p:sp>
      <p:sp>
        <p:nvSpPr>
          <p:cNvPr id="4" name="Slide Number Placeholder 3"/>
          <p:cNvSpPr>
            <a:spLocks noGrp="1"/>
          </p:cNvSpPr>
          <p:nvPr>
            <p:ph type="sldNum" sz="quarter" idx="5"/>
          </p:nvPr>
        </p:nvSpPr>
        <p:spPr/>
        <p:txBody>
          <a:bodyPr/>
          <a:lstStyle/>
          <a:p>
            <a:fld id="{84B7DBC5-2A13-CA47-B9EE-6017A92B6B18}" type="slidenum">
              <a:rPr lang="en-US" smtClean="0"/>
              <a:t>43</a:t>
            </a:fld>
            <a:endParaRPr lang="en-US"/>
          </a:p>
        </p:txBody>
      </p:sp>
    </p:spTree>
    <p:extLst>
      <p:ext uri="{BB962C8B-B14F-4D97-AF65-F5344CB8AC3E}">
        <p14:creationId xmlns:p14="http://schemas.microsoft.com/office/powerpoint/2010/main" val="10670362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MS Mincho" panose="02020609040205080304" pitchFamily="49" charset="-128"/>
              </a:rPr>
              <a:t>[total DXA fat mass in kg]/(height</a:t>
            </a:r>
            <a:r>
              <a:rPr lang="en-US" sz="1800" baseline="30000" dirty="0">
                <a:effectLst/>
                <a:latin typeface="Times New Roman" panose="02020603050405020304" pitchFamily="18" charset="0"/>
                <a:ea typeface="MS Mincho" panose="02020609040205080304" pitchFamily="49" charset="-128"/>
              </a:rPr>
              <a:t>2</a:t>
            </a:r>
            <a:r>
              <a:rPr lang="en-US" sz="1800" dirty="0">
                <a:effectLst/>
                <a:latin typeface="Times New Roman" panose="02020603050405020304" pitchFamily="18" charset="0"/>
                <a:ea typeface="MS Mincho" panose="02020609040205080304" pitchFamily="49" charset="-128"/>
              </a:rPr>
              <a:t> in meters)</a:t>
            </a:r>
          </a:p>
          <a:p>
            <a:r>
              <a:rPr lang="en-US" sz="1800" dirty="0">
                <a:effectLst/>
                <a:latin typeface="Times New Roman" panose="02020603050405020304" pitchFamily="18" charset="0"/>
                <a:ea typeface="MS Mincho" panose="02020609040205080304" pitchFamily="49" charset="-128"/>
              </a:rPr>
              <a:t>Soft tissue </a:t>
            </a:r>
          </a:p>
          <a:p>
            <a:r>
              <a:rPr lang="en-US" dirty="0"/>
              <a:t>DXA seems the most suitable method to measure body composition in the general population. It measures adipose tissue mass and distribution with great accuracy, accompanied by safe low radiation, short scanning time and low cost</a:t>
            </a:r>
          </a:p>
          <a:p>
            <a:r>
              <a:rPr lang="en-US" b="0" i="0" dirty="0">
                <a:solidFill>
                  <a:srgbClr val="202020"/>
                </a:solidFill>
                <a:effectLst/>
                <a:latin typeface="Helvetica" panose="020B0604020202020204" pitchFamily="34" charset="0"/>
              </a:rPr>
              <a:t>Accurately measuring adipose tissue mass and its distribution</a:t>
            </a:r>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44</a:t>
            </a:fld>
            <a:endParaRPr lang="en-US"/>
          </a:p>
        </p:txBody>
      </p:sp>
    </p:spTree>
    <p:extLst>
      <p:ext uri="{BB962C8B-B14F-4D97-AF65-F5344CB8AC3E}">
        <p14:creationId xmlns:p14="http://schemas.microsoft.com/office/powerpoint/2010/main" val="979307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black"/>
                </a:solidFill>
                <a:effectLst/>
                <a:uLnTx/>
                <a:uFillTx/>
                <a:latin typeface="+mn-lt"/>
                <a:ea typeface="+mn-ea"/>
                <a:cs typeface="+mn-cs"/>
              </a:rPr>
              <a:t>-Mitochondria = main cellular site for oxidative phosphorylation and reactive oxidant species generation</a:t>
            </a:r>
          </a:p>
          <a:p>
            <a:pPr marL="0" marR="0" lvl="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black"/>
                </a:solidFill>
                <a:effectLst/>
                <a:uLnTx/>
                <a:uFillTx/>
                <a:latin typeface="+mn-lt"/>
                <a:ea typeface="+mn-ea"/>
                <a:cs typeface="+mn-cs"/>
              </a:rPr>
              <a:t>-Metals preferentially accumulate inside mitochondria via calcium transporters</a:t>
            </a:r>
          </a:p>
          <a:p>
            <a:pPr marL="0" marR="0" lvl="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sz="1600" b="0" dirty="0"/>
              <a:t>-mtDNA = prime target for metal induced oxidative damage; lack histones and repair capabilities</a:t>
            </a:r>
            <a:endParaRPr kumimoji="0" lang="en-US" sz="1600" b="0" i="0" u="none" strike="noStrike" kern="1200" cap="none" spc="0" normalizeH="0" baseline="0" noProof="0" dirty="0">
              <a:ln>
                <a:noFill/>
              </a:ln>
              <a:solidFill>
                <a:prstClr val="black"/>
              </a:solidFill>
              <a:effectLst/>
              <a:uLnTx/>
              <a:uFillTx/>
              <a:latin typeface="+mn-lt"/>
              <a:ea typeface="+mn-ea"/>
              <a:cs typeface="+mn-cs"/>
            </a:endParaRP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black"/>
                </a:solidFill>
                <a:effectLst/>
                <a:uLnTx/>
                <a:uFillTx/>
                <a:latin typeface="+mn-lt"/>
                <a:ea typeface="+mn-ea"/>
                <a:cs typeface="+mn-cs"/>
              </a:rPr>
              <a:t>Cells generally contain 10</a:t>
            </a:r>
            <a:r>
              <a:rPr kumimoji="0" lang="en-US" sz="1600" b="0" i="0" u="none" strike="noStrike" kern="1200" cap="none" spc="0" normalizeH="0" baseline="30000" noProof="0" dirty="0">
                <a:ln>
                  <a:noFill/>
                </a:ln>
                <a:solidFill>
                  <a:prstClr val="black"/>
                </a:solidFill>
                <a:effectLst/>
                <a:uLnTx/>
                <a:uFillTx/>
                <a:latin typeface="+mn-lt"/>
                <a:ea typeface="+mn-ea"/>
                <a:cs typeface="+mn-cs"/>
              </a:rPr>
              <a:t>2</a:t>
            </a:r>
            <a:r>
              <a:rPr kumimoji="0" lang="en-US" sz="1600" b="0" i="0" u="none" strike="noStrike" kern="1200" cap="none" spc="0" normalizeH="0" baseline="0" noProof="0" dirty="0">
                <a:ln>
                  <a:noFill/>
                </a:ln>
                <a:solidFill>
                  <a:prstClr val="black"/>
                </a:solidFill>
                <a:effectLst/>
                <a:uLnTx/>
                <a:uFillTx/>
                <a:latin typeface="+mn-lt"/>
                <a:ea typeface="+mn-ea"/>
                <a:cs typeface="+mn-cs"/>
              </a:rPr>
              <a:t>-10</a:t>
            </a:r>
            <a:r>
              <a:rPr kumimoji="0" lang="en-US" sz="1600" b="0" i="0" u="none" strike="noStrike" kern="1200" cap="none" spc="0" normalizeH="0" baseline="30000" noProof="0" dirty="0">
                <a:ln>
                  <a:noFill/>
                </a:ln>
                <a:solidFill>
                  <a:prstClr val="black"/>
                </a:solidFill>
                <a:effectLst/>
                <a:uLnTx/>
                <a:uFillTx/>
                <a:latin typeface="+mn-lt"/>
                <a:ea typeface="+mn-ea"/>
                <a:cs typeface="+mn-cs"/>
              </a:rPr>
              <a:t>4</a:t>
            </a:r>
            <a:r>
              <a:rPr kumimoji="0" lang="en-US" sz="1600" b="0" i="0" u="none" strike="noStrike" kern="1200" cap="none" spc="0" normalizeH="0" baseline="0" noProof="0" dirty="0">
                <a:ln>
                  <a:noFill/>
                </a:ln>
                <a:solidFill>
                  <a:prstClr val="black"/>
                </a:solidFill>
                <a:effectLst/>
                <a:uLnTx/>
                <a:uFillTx/>
                <a:latin typeface="+mn-lt"/>
                <a:ea typeface="+mn-ea"/>
                <a:cs typeface="+mn-cs"/>
              </a:rPr>
              <a:t> copies of mtDNA</a:t>
            </a: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black"/>
                </a:solidFill>
                <a:effectLst/>
                <a:uLnTx/>
                <a:uFillTx/>
                <a:latin typeface="+mn-lt"/>
                <a:ea typeface="+mn-ea"/>
                <a:cs typeface="+mn-cs"/>
              </a:rPr>
              <a:t>Under high oxidative stress conditions (i.e., acute exposure) mtDNA copy number (mtDNAcn) increases to compensate for decreased energy production</a:t>
            </a: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black"/>
                </a:solidFill>
                <a:effectLst/>
                <a:uLnTx/>
                <a:uFillTx/>
                <a:latin typeface="+mn-lt"/>
                <a:ea typeface="+mn-ea"/>
                <a:cs typeface="+mn-cs"/>
              </a:rPr>
              <a:t>Under reduced antioxidant capacity (i.e., chronic exposure), oxidative stress can overwhelm the mitochondria resulting reduced mtDNAcn </a:t>
            </a:r>
          </a:p>
          <a:p>
            <a:pPr marL="0" marR="0" lvl="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sz="1600" b="0" dirty="0"/>
              <a:t>-Telomeres = DNA-protein structures at end of chromosomes that preserve chromosome integrity &amp; are human aging marker </a:t>
            </a: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sz="1600" b="0" dirty="0"/>
              <a:t>Telomere attrition mediated by mitochondrial dysfunction and generates further oxidative stress and inflammation</a:t>
            </a: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sz="1600" b="0" dirty="0"/>
              <a:t>Oxidative stress and inflammation accelerates telomere attrition </a:t>
            </a: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sz="1600" b="0" dirty="0"/>
              <a:t>Telomere dysfunction induced by chronic inflammation and oxidative stress attributed to imbalance between production of ROS and cellular antioxidant defenses</a:t>
            </a:r>
          </a:p>
          <a:p>
            <a:pPr marL="0" marR="0" lvl="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sz="1600" b="0" dirty="0"/>
              <a:t>-Image: The ends of chromosomes are protected by specific DNA sequences called telomeres, visualized here in red. </a:t>
            </a:r>
          </a:p>
          <a:p>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4</a:t>
            </a:fld>
            <a:endParaRPr lang="en-US"/>
          </a:p>
        </p:txBody>
      </p:sp>
    </p:spTree>
    <p:extLst>
      <p:ext uri="{BB962C8B-B14F-4D97-AF65-F5344CB8AC3E}">
        <p14:creationId xmlns:p14="http://schemas.microsoft.com/office/powerpoint/2010/main" val="25326408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46</a:t>
            </a:fld>
            <a:endParaRPr lang="en-US"/>
          </a:p>
        </p:txBody>
      </p:sp>
    </p:spTree>
    <p:extLst>
      <p:ext uri="{BB962C8B-B14F-4D97-AF65-F5344CB8AC3E}">
        <p14:creationId xmlns:p14="http://schemas.microsoft.com/office/powerpoint/2010/main" val="23377966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47</a:t>
            </a:fld>
            <a:endParaRPr lang="en-US"/>
          </a:p>
        </p:txBody>
      </p:sp>
    </p:spTree>
    <p:extLst>
      <p:ext uri="{BB962C8B-B14F-4D97-AF65-F5344CB8AC3E}">
        <p14:creationId xmlns:p14="http://schemas.microsoft.com/office/powerpoint/2010/main" val="18107139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48</a:t>
            </a:fld>
            <a:endParaRPr lang="en-US"/>
          </a:p>
        </p:txBody>
      </p:sp>
    </p:spTree>
    <p:extLst>
      <p:ext uri="{BB962C8B-B14F-4D97-AF65-F5344CB8AC3E}">
        <p14:creationId xmlns:p14="http://schemas.microsoft.com/office/powerpoint/2010/main" val="35755835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Another way to think about the fourth assumption (no exposure to C2 effects) is that there should be relatively little time between the exposure and the mediator. If a substantial gap exists, then the fourth assumption requires that nothing on the pathway from the exposure to the mediator itself also independently affects the outcome. This assumption likely becomes increasingly less plausible the more time that elapses between the exposure and the mediator.</a:t>
            </a:r>
          </a:p>
          <a:p>
            <a:pPr marL="285750" indent="-285750" algn="l">
              <a:buFont typeface="Arial" panose="020B0604020202020204" pitchFamily="34" charset="0"/>
              <a:buChar char="•"/>
            </a:pPr>
            <a:r>
              <a:rPr lang="en-US" sz="1800" b="0" i="0" u="none" strike="noStrike" baseline="0" dirty="0">
                <a:latin typeface="JansonText-Roman"/>
              </a:rPr>
              <a:t>The confounding assumptions for mediation analysis are extremely important. Violations in these assumptions can give rise to very misleading results. Assumptions A1 (control for exposure outcome confounding) and A3 (control for exposure-mediator confounding) correspond to assumptions typically made in observational studies for total effects. What distinguishes the assumptions required in the mediation context is that control must also be made for mediator-outcome confounding (Assumption A2). This assumption is not necessary for the analysis of total effects, but it is needed for the analysis of direct and indirect effects. Moreover, to estimate direct and indirect effects, this assumption is needed even if the exposure has been randomized.</a:t>
            </a:r>
          </a:p>
          <a:p>
            <a:pPr marL="285750" indent="-285750" algn="l">
              <a:buFont typeface="Arial" panose="020B0604020202020204" pitchFamily="34" charset="0"/>
              <a:buChar char="•"/>
            </a:pPr>
            <a:r>
              <a:rPr lang="en-US" sz="1800" b="0" i="0" u="none" strike="noStrike" baseline="0" dirty="0">
                <a:latin typeface="JansonText-Roman"/>
              </a:rPr>
              <a:t>With either the traditional approaches or with the more recent approaches, for direct and indirect effects estimates to have a causal interpretation, we need Assumptions A1–A4. If researchers were to more regularly design studies so as to collect data on potential mediator-outcome confounders and adjust for these in mediation analysis, inferences about direct and indirect effects would be more likely to be valid. </a:t>
            </a:r>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49</a:t>
            </a:fld>
            <a:endParaRPr lang="en-US"/>
          </a:p>
        </p:txBody>
      </p:sp>
    </p:spTree>
    <p:extLst>
      <p:ext uri="{BB962C8B-B14F-4D97-AF65-F5344CB8AC3E}">
        <p14:creationId xmlns:p14="http://schemas.microsoft.com/office/powerpoint/2010/main" val="27980359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Aim 2, will fit the same simple linear model, but using the GEE approach to get the inference accounting for the repeated measures</a:t>
            </a:r>
          </a:p>
          <a:p>
            <a:r>
              <a:rPr lang="en-US" dirty="0"/>
              <a:t>	-We can use different working correlation matrices to fit the coefficients</a:t>
            </a:r>
          </a:p>
          <a:p>
            <a:r>
              <a:rPr lang="en-US" dirty="0"/>
              <a:t>		-If use independence, the estimates will = that of standard logistic regression</a:t>
            </a:r>
          </a:p>
          <a:p>
            <a:r>
              <a:rPr lang="en-US" dirty="0"/>
              <a:t>		-If use exchangeable (assuming that all observations on the same individual are equally correlated; gives something closer to equal weights to individuals than independence, which gives more weight to individuals with more 		observations) the estimates will = that of mixed models when have Gaussian distribution</a:t>
            </a:r>
          </a:p>
          <a:p>
            <a:r>
              <a:rPr lang="en-US" dirty="0"/>
              <a:t>	-Robust inference will adjust for the correlation when deriving standard errors (estimate, then adjust residuals) </a:t>
            </a:r>
          </a:p>
          <a:p>
            <a:endParaRPr lang="en-US" dirty="0"/>
          </a:p>
          <a:p>
            <a:r>
              <a:rPr lang="en-US" dirty="0"/>
              <a:t>*For marginal models (GEE), focus not on modeling sources of variability, but just estimating the so-called “marginal” regression model; describes how means change in populations of individuals as covariates change (population average models); thus, the parameter of interest is  E[Yij | Xij=xij] is defined as the mean value of an observation Yij in theoretical experiment where one randomly draws an observation from a population where everyone has Xij=xij</a:t>
            </a:r>
          </a:p>
          <a:p>
            <a:endParaRPr lang="en-US" dirty="0"/>
          </a:p>
          <a:p>
            <a:pPr algn="l"/>
            <a:r>
              <a:rPr lang="en-US" dirty="0"/>
              <a:t>*</a:t>
            </a:r>
            <a:r>
              <a:rPr lang="en-US" sz="1800" b="0" i="0" u="none" strike="noStrike" baseline="0" dirty="0">
                <a:latin typeface="ArialMT"/>
              </a:rPr>
              <a:t>Coefficients in a random effects model can be interpreted as expected “differences” (odds ratios, relative risks, etc.) </a:t>
            </a:r>
            <a:r>
              <a:rPr lang="en-US" sz="1800" b="0" i="1" u="none" strike="noStrike" baseline="0" dirty="0">
                <a:latin typeface="Arial-ItalicMT"/>
              </a:rPr>
              <a:t>within an individual</a:t>
            </a:r>
            <a:r>
              <a:rPr lang="en-US" sz="1800" b="0" i="0" u="none" strike="noStrike" baseline="0" dirty="0">
                <a:latin typeface="ArialMT"/>
              </a:rPr>
              <a:t>, given a change in their </a:t>
            </a:r>
            <a:r>
              <a:rPr lang="en-US" sz="1800" b="0" i="1" u="none" strike="noStrike" baseline="0" dirty="0">
                <a:latin typeface="Arial-ItalicMT"/>
              </a:rPr>
              <a:t>X </a:t>
            </a:r>
            <a:r>
              <a:rPr lang="en-US" sz="1800" b="0" i="0" u="none" strike="noStrike" baseline="0" dirty="0">
                <a:latin typeface="ArialMT"/>
              </a:rPr>
              <a:t>from one value to another</a:t>
            </a:r>
          </a:p>
          <a:p>
            <a:pPr algn="l"/>
            <a:r>
              <a:rPr lang="en-US" sz="1800" b="0" i="0" u="none" strike="noStrike" baseline="0" dirty="0">
                <a:latin typeface="ArialMT"/>
              </a:rPr>
              <a:t>*Coefficients in a marginal model represent expected differences (odds ratios, relative risks, etc.) comparing populations defined by differences in </a:t>
            </a:r>
            <a:r>
              <a:rPr lang="en-US" sz="1800" b="0" i="1" u="none" strike="noStrike" baseline="0" dirty="0">
                <a:latin typeface="Arial-ItalicMT"/>
              </a:rPr>
              <a:t>X.</a:t>
            </a:r>
          </a:p>
          <a:p>
            <a:pPr algn="l"/>
            <a:endParaRPr lang="en-US" sz="1800" b="0" i="1" u="none" strike="noStrike" baseline="0" dirty="0">
              <a:latin typeface="Arial-ItalicMT"/>
            </a:endParaRPr>
          </a:p>
          <a:p>
            <a:pPr algn="l"/>
            <a:r>
              <a:rPr lang="en-US" sz="1800" b="0" i="1" u="none" strike="noStrike" baseline="0" dirty="0">
                <a:latin typeface="Arial-ItalicMT"/>
              </a:rPr>
              <a:t>*</a:t>
            </a:r>
            <a:r>
              <a:rPr lang="en-US" sz="1800" b="0" i="0" u="none" strike="noStrike" baseline="0" dirty="0">
                <a:latin typeface="ArialMT"/>
              </a:rPr>
              <a:t>GEE software typically allows several different working correlation models that are used in the estimating phase of GEE</a:t>
            </a:r>
          </a:p>
          <a:p>
            <a:pPr algn="l"/>
            <a:r>
              <a:rPr lang="en-US" sz="1800" b="0" i="0" u="none" strike="noStrike" baseline="0" dirty="0">
                <a:latin typeface="ArialMT"/>
              </a:rPr>
              <a:t>*These correlation models are used to build weight matrices, which are used in a weighted regression</a:t>
            </a:r>
          </a:p>
          <a:p>
            <a:pPr algn="l"/>
            <a:r>
              <a:rPr lang="en-US" sz="1800" b="0" i="0" u="none" strike="noStrike" baseline="0" dirty="0">
                <a:latin typeface="ArialMT"/>
              </a:rPr>
              <a:t>*When deriving inferences for the coefficients, though, it calculates “robust” standard errors, which does not assume one guessed the right correlation model</a:t>
            </a:r>
          </a:p>
          <a:p>
            <a:pPr algn="l"/>
            <a:r>
              <a:rPr lang="en-US" sz="1800" b="0" i="0" u="none" strike="noStrike" baseline="0" dirty="0">
                <a:latin typeface="ArialMT"/>
              </a:rPr>
              <a:t>*GEE will normally return two estimates of the variance of the coefficient estimates, 1) naïve and 2) robust.</a:t>
            </a:r>
          </a:p>
          <a:p>
            <a:pPr algn="l"/>
            <a:r>
              <a:rPr lang="en-US" sz="1800" b="0" i="0" u="none" strike="noStrike" baseline="0" dirty="0">
                <a:latin typeface="ArialMT"/>
              </a:rPr>
              <a:t>	-Naïve assumes chosen model is correct</a:t>
            </a:r>
          </a:p>
          <a:p>
            <a:pPr algn="l"/>
            <a:r>
              <a:rPr lang="en-US" sz="1800" b="0" i="0" u="none" strike="noStrike" baseline="0" dirty="0">
                <a:latin typeface="ArialMT"/>
              </a:rPr>
              <a:t>	-Robust is a more nonparametric estimate that does not assume your guess is correct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4B7DBC5-2A13-CA47-B9EE-6017A92B6B1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80091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projection of a linear model that allows estimation of mixture coefficient under joint distribution of the mixtures and covariates</a:t>
            </a:r>
          </a:p>
          <a:p>
            <a:r>
              <a:rPr lang="en-US" dirty="0"/>
              <a:t>Test assumptions moving forward </a:t>
            </a:r>
          </a:p>
        </p:txBody>
      </p:sp>
      <p:sp>
        <p:nvSpPr>
          <p:cNvPr id="4" name="Slide Number Placeholder 3"/>
          <p:cNvSpPr>
            <a:spLocks noGrp="1"/>
          </p:cNvSpPr>
          <p:nvPr>
            <p:ph type="sldNum" sz="quarter" idx="5"/>
          </p:nvPr>
        </p:nvSpPr>
        <p:spPr/>
        <p:txBody>
          <a:bodyPr/>
          <a:lstStyle/>
          <a:p>
            <a:fld id="{84B7DBC5-2A13-CA47-B9EE-6017A92B6B18}" type="slidenum">
              <a:rPr lang="en-US" smtClean="0"/>
              <a:t>52</a:t>
            </a:fld>
            <a:endParaRPr lang="en-US"/>
          </a:p>
        </p:txBody>
      </p:sp>
    </p:spTree>
    <p:extLst>
      <p:ext uri="{BB962C8B-B14F-4D97-AF65-F5344CB8AC3E}">
        <p14:creationId xmlns:p14="http://schemas.microsoft.com/office/powerpoint/2010/main" val="31077800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4B7DBC5-2A13-CA47-B9EE-6017A92B6B1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33017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approach yields a convenient score to conduct a hypothesis test for the overall mixture effect for the 10 metals: (Ho: h1(.)=0), as well as ways to identify individual metals that play an important role in each kernel function (variable selection). To ease interpretability, graphical representation of the outcome by metal mixture will be done by plotting 2-dimensional and interaction exposure response functions of each individual metal by quartiles of other metals. For effect sizes, we will estimate mixture associations at fixed quantiles levels of metal exposure and pick medians as the reference.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4B7DBC5-2A13-CA47-B9EE-6017A92B6B1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939576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800" dirty="0">
                <a:effectLst/>
                <a:latin typeface="Times New Roman" panose="02020603050405020304" pitchFamily="18" charset="0"/>
                <a:ea typeface="MS Mincho" panose="02020609040205080304" pitchFamily="49" charset="-128"/>
              </a:rPr>
              <a:t>Based on the theory of counterfactuals (what a subject’s mediator and outcome would have been if that person had instead received an alternative exposure level), </a:t>
            </a:r>
            <a:endParaRPr lang="en-US" dirty="0"/>
          </a:p>
          <a:p>
            <a:pPr marL="171450" indent="-171450">
              <a:buFont typeface="Arial" panose="020B0604020202020204" pitchFamily="34" charset="0"/>
              <a:buChar char="•"/>
            </a:pPr>
            <a:r>
              <a:rPr lang="en-US" dirty="0"/>
              <a:t>Effects measured from regression parameters</a:t>
            </a:r>
          </a:p>
          <a:p>
            <a:pPr marL="171450" indent="-171450">
              <a:buFont typeface="Arial" panose="020B0604020202020204" pitchFamily="34" charset="0"/>
              <a:buChar char="•"/>
            </a:pPr>
            <a:r>
              <a:rPr lang="en-US" dirty="0"/>
              <a:t>Standard errors for these expressions are available in statistical packages</a:t>
            </a:r>
          </a:p>
        </p:txBody>
      </p:sp>
      <p:sp>
        <p:nvSpPr>
          <p:cNvPr id="4" name="Slide Number Placeholder 3"/>
          <p:cNvSpPr>
            <a:spLocks noGrp="1"/>
          </p:cNvSpPr>
          <p:nvPr>
            <p:ph type="sldNum" sz="quarter" idx="5"/>
          </p:nvPr>
        </p:nvSpPr>
        <p:spPr/>
        <p:txBody>
          <a:bodyPr/>
          <a:lstStyle/>
          <a:p>
            <a:fld id="{84B7DBC5-2A13-CA47-B9EE-6017A92B6B18}" type="slidenum">
              <a:rPr lang="en-US" smtClean="0"/>
              <a:t>56</a:t>
            </a:fld>
            <a:endParaRPr lang="en-US"/>
          </a:p>
        </p:txBody>
      </p:sp>
    </p:spTree>
    <p:extLst>
      <p:ext uri="{BB962C8B-B14F-4D97-AF65-F5344CB8AC3E}">
        <p14:creationId xmlns:p14="http://schemas.microsoft.com/office/powerpoint/2010/main" val="4030768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Another way to think about the fourth assumption (no exposure to C2 effects) is that there should be relatively little time between the exposure and the mediator. If a substantial gap exists, then the fourth assumption requires that nothing on the pathway from the exposure to the mediator itself also independently affects the outcome. This assumption likely becomes increasingly less plausible the more time that elapses between the exposure and the mediator.</a:t>
            </a:r>
          </a:p>
          <a:p>
            <a:pPr marL="285750" indent="-285750" algn="l">
              <a:buFont typeface="Arial" panose="020B0604020202020204" pitchFamily="34" charset="0"/>
              <a:buChar char="•"/>
            </a:pPr>
            <a:r>
              <a:rPr lang="en-US" sz="1200" b="0" i="0" u="none" strike="noStrike" baseline="0" dirty="0">
                <a:latin typeface="JansonText-Roman"/>
              </a:rPr>
              <a:t>The confounding assumptions for mediation analysis are extremely important. Violations in these assumptions can give rise to very misleading results. Assumptions A1 (control for exposure outcome confounding) and A3 (control for exposure-mediator confounding) correspond to assumptions typically made in observational studies for total effects. What distinguishes the assumptions required in the mediation context is that control must also be made for mediator-outcome confounding (Assumption A2). This assumption is not necessary for the analysis of total effects, but it is needed for the analysis of direct and indirect effects. Moreover, to estimate direct and indirect effects, this assumption is needed even if the exposure has been randomized.</a:t>
            </a:r>
          </a:p>
          <a:p>
            <a:pPr marL="285750" indent="-285750" algn="l">
              <a:buFont typeface="Arial" panose="020B0604020202020204" pitchFamily="34" charset="0"/>
              <a:buChar char="•"/>
            </a:pPr>
            <a:r>
              <a:rPr lang="en-US" sz="1200" b="0" i="0" u="none" strike="noStrike" baseline="0" dirty="0">
                <a:latin typeface="JansonText-Roman"/>
              </a:rPr>
              <a:t>With either the traditional approaches or with the more recent approaches, for direct and indirect effects estimates to have a causal interpretation, we need Assumptions A1–A4. If researchers were to more regularly design studies so as to collect data on potential mediator-outcome confounders and adjust for these in mediation analysis, inferences about direct and indirect effects would be more likely to be valid.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4B7DBC5-2A13-CA47-B9EE-6017A92B6B1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14109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dirty="0">
                <a:latin typeface="+mn-lt"/>
              </a:rPr>
              <a:t>-Often stay obese in adulthood; develop comorbidities</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dirty="0">
                <a:latin typeface="+mn-lt"/>
              </a:rPr>
              <a:t>-Metabolic diseases costly, debilitating, public health threat</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dirty="0">
                <a:latin typeface="+mn-lt"/>
              </a:rPr>
              <a:t>-Endocrine disrupting chemicals = obesogens</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dirty="0">
                <a:latin typeface="+mn-lt"/>
              </a:rPr>
              <a:t>-Disrupt metabolic processes at various developmental stages</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dirty="0">
                <a:latin typeface="+mn-lt"/>
              </a:rPr>
              <a:t>-Recently, postnatal metal mixtures and adult adiposity</a:t>
            </a:r>
          </a:p>
        </p:txBody>
      </p:sp>
      <p:sp>
        <p:nvSpPr>
          <p:cNvPr id="4" name="Slide Number Placeholder 3"/>
          <p:cNvSpPr>
            <a:spLocks noGrp="1"/>
          </p:cNvSpPr>
          <p:nvPr>
            <p:ph type="sldNum" sz="quarter" idx="5"/>
          </p:nvPr>
        </p:nvSpPr>
        <p:spPr/>
        <p:txBody>
          <a:bodyPr/>
          <a:lstStyle/>
          <a:p>
            <a:fld id="{84B7DBC5-2A13-CA47-B9EE-6017A92B6B18}" type="slidenum">
              <a:rPr lang="en-US" smtClean="0"/>
              <a:t>5</a:t>
            </a:fld>
            <a:endParaRPr lang="en-US"/>
          </a:p>
        </p:txBody>
      </p:sp>
    </p:spTree>
    <p:extLst>
      <p:ext uri="{BB962C8B-B14F-4D97-AF65-F5344CB8AC3E}">
        <p14:creationId xmlns:p14="http://schemas.microsoft.com/office/powerpoint/2010/main" val="2894722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53110" rtl="0" eaLnBrk="1" fontAlgn="auto" latinLnBrk="0" hangingPunct="1">
              <a:lnSpc>
                <a:spcPct val="100000"/>
              </a:lnSpc>
              <a:spcBef>
                <a:spcPts val="0"/>
              </a:spcBef>
              <a:spcAft>
                <a:spcPts val="0"/>
              </a:spcAft>
              <a:buClrTx/>
              <a:buSzTx/>
              <a:buFontTx/>
              <a:buNone/>
              <a:tabLst/>
              <a:defRPr/>
            </a:pPr>
            <a:r>
              <a:rPr lang="en-US" sz="1800" dirty="0">
                <a:solidFill>
                  <a:schemeClr val="tx1"/>
                </a:solidFill>
                <a:latin typeface="+mn-lt"/>
              </a:rPr>
              <a:t>Eligibility criteria: fluency in English, gestational age &lt;22 weeks, singleton pregnancy</a:t>
            </a:r>
          </a:p>
          <a:p>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8</a:t>
            </a:fld>
            <a:endParaRPr lang="en-US"/>
          </a:p>
        </p:txBody>
      </p:sp>
    </p:spTree>
    <p:extLst>
      <p:ext uri="{BB962C8B-B14F-4D97-AF65-F5344CB8AC3E}">
        <p14:creationId xmlns:p14="http://schemas.microsoft.com/office/powerpoint/2010/main" val="3075880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600" b="0" dirty="0"/>
              <a:t>-Note that this population is an urban, middle class, mostly white population, and we still have relatively high detection of these metals in blood. </a:t>
            </a:r>
          </a:p>
          <a:p>
            <a:pPr marL="457200" lvl="1" indent="0">
              <a:buFont typeface="Arial" panose="020B0604020202020204" pitchFamily="34" charset="0"/>
              <a:buNone/>
            </a:pPr>
            <a:r>
              <a:rPr lang="en-US" sz="1600" b="0" dirty="0"/>
              <a:t>Reflects general population-level exposures (no known high exposure sources)</a:t>
            </a:r>
          </a:p>
          <a:p>
            <a:pPr marL="0" indent="0">
              <a:buFont typeface="Arial" panose="020B0604020202020204" pitchFamily="34" charset="0"/>
              <a:buNone/>
            </a:pPr>
            <a:r>
              <a:rPr lang="en-US" sz="1600" b="0" dirty="0"/>
              <a:t>-All metals selected in this study at an intra-class correlation above 0.70 for duplicates and a percent detection of 90% or above.</a:t>
            </a:r>
          </a:p>
          <a:p>
            <a:pPr marL="0" indent="0">
              <a:buFont typeface="Arial" panose="020B0604020202020204" pitchFamily="34" charset="0"/>
              <a:buNone/>
            </a:pPr>
            <a:r>
              <a:rPr lang="en-US" sz="1600" b="0" dirty="0"/>
              <a:t>-Mg and Se levels high, since they are driven by dietary sources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0" kern="1200" dirty="0">
                <a:solidFill>
                  <a:schemeClr val="tx1"/>
                </a:solidFill>
                <a:effectLst/>
                <a:latin typeface="+mn-lt"/>
                <a:ea typeface="+mn-ea"/>
                <a:cs typeface="+mn-cs"/>
              </a:rPr>
              <a:t>-Metals showed low to moderate correlation. Arsenic and mercury had the highest correlation (0.53) (likely due to fish consumption), followed by magnesium and selenium (0.43), magnesium and zinc (0.37), selenium and zinc (0.37). Barium and zinc had the highest negative correlation (-0.23). </a:t>
            </a:r>
            <a:endParaRPr lang="en-US" sz="2000" b="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000" b="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kern="1200" dirty="0">
                <a:solidFill>
                  <a:schemeClr val="tx1"/>
                </a:solidFill>
                <a:effectLst/>
                <a:latin typeface="+mn-lt"/>
                <a:ea typeface="+mn-ea"/>
                <a:cs typeface="+mn-cs"/>
              </a:rPr>
              <a:t>Note:</a:t>
            </a:r>
            <a:r>
              <a:rPr lang="en-US" sz="1600" b="0" kern="1200" dirty="0">
                <a:solidFill>
                  <a:schemeClr val="tx1"/>
                </a:solidFill>
                <a:effectLst/>
                <a:latin typeface="+mn-lt"/>
                <a:ea typeface="+mn-ea"/>
                <a:cs typeface="+mn-cs"/>
              </a:rPr>
              <a:t> </a:t>
            </a:r>
            <a:r>
              <a:rPr lang="en-US" sz="1600" b="0" dirty="0"/>
              <a:t>Measured total arsenic (organic and inorganic detected) (limitation) inorganic arsenic = toxic  </a:t>
            </a:r>
          </a:p>
        </p:txBody>
      </p:sp>
      <p:sp>
        <p:nvSpPr>
          <p:cNvPr id="4" name="Slide Number Placeholder 3"/>
          <p:cNvSpPr>
            <a:spLocks noGrp="1"/>
          </p:cNvSpPr>
          <p:nvPr>
            <p:ph type="sldNum" sz="quarter" idx="5"/>
          </p:nvPr>
        </p:nvSpPr>
        <p:spPr/>
        <p:txBody>
          <a:bodyPr/>
          <a:lstStyle/>
          <a:p>
            <a:fld id="{84B7DBC5-2A13-CA47-B9EE-6017A92B6B18}" type="slidenum">
              <a:rPr lang="en-US" smtClean="0"/>
              <a:t>9</a:t>
            </a:fld>
            <a:endParaRPr lang="en-US"/>
          </a:p>
        </p:txBody>
      </p:sp>
    </p:spTree>
    <p:extLst>
      <p:ext uri="{BB962C8B-B14F-4D97-AF65-F5344CB8AC3E}">
        <p14:creationId xmlns:p14="http://schemas.microsoft.com/office/powerpoint/2010/main" val="2092093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Population average includes maternal and cord blood samples</a:t>
            </a:r>
          </a:p>
        </p:txBody>
      </p:sp>
      <p:sp>
        <p:nvSpPr>
          <p:cNvPr id="4" name="Slide Number Placeholder 3"/>
          <p:cNvSpPr>
            <a:spLocks noGrp="1"/>
          </p:cNvSpPr>
          <p:nvPr>
            <p:ph type="sldNum" sz="quarter" idx="5"/>
          </p:nvPr>
        </p:nvSpPr>
        <p:spPr/>
        <p:txBody>
          <a:bodyPr/>
          <a:lstStyle/>
          <a:p>
            <a:fld id="{84B7DBC5-2A13-CA47-B9EE-6017A92B6B18}" type="slidenum">
              <a:rPr lang="en-US" smtClean="0"/>
              <a:t>10</a:t>
            </a:fld>
            <a:endParaRPr lang="en-US"/>
          </a:p>
        </p:txBody>
      </p:sp>
    </p:spTree>
    <p:extLst>
      <p:ext uri="{BB962C8B-B14F-4D97-AF65-F5344CB8AC3E}">
        <p14:creationId xmlns:p14="http://schemas.microsoft.com/office/powerpoint/2010/main" val="4088990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b="1" dirty="0">
                <a:cs typeface="Arial" panose="020B0604020202020204" pitchFamily="34" charset="0"/>
              </a:rPr>
              <a:t>Highlight that in general, people have been modeling a single exposure at a time. Not realistic for epidemiological studies (more realistic in experimental setting). Paints bigger picture of metal exposure.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b="1" dirty="0">
                <a:cs typeface="Arial" panose="020B0604020202020204" pitchFamily="34" charset="0"/>
              </a:rPr>
              <a:t>Quantile g-computation model, </a:t>
            </a:r>
            <a:r>
              <a:rPr lang="en-US" sz="2000" b="1" dirty="0">
                <a:solidFill>
                  <a:schemeClr val="tx1"/>
                </a:solidFill>
                <a:latin typeface="+mn-lt"/>
                <a:cs typeface="Arial" panose="020B0604020202020204" pitchFamily="34" charset="0"/>
              </a:rPr>
              <a:t>parametric, generalized-linear-model based implementation of g-computation, </a:t>
            </a:r>
            <a:r>
              <a:rPr lang="en-US" sz="2200" b="0" dirty="0">
                <a:cs typeface="Arial" panose="020B0604020202020204" pitchFamily="34" charset="0"/>
              </a:rPr>
              <a:t>implemented by categorizing all metals in quartiles and fitting linear model. Quartile values treated as continuous. Exposure-response estimator = sum of regression coefficients across included exposures. If metals have different directions of effect, weights interpreted as proportion of positive (or negative) partial effect and together sum to 2.0.</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b="1" kern="1200" dirty="0">
                <a:solidFill>
                  <a:schemeClr val="tx1"/>
                </a:solidFill>
                <a:effectLst/>
                <a:latin typeface="+mn-lt"/>
                <a:ea typeface="+mn-ea"/>
                <a:cs typeface="+mn-cs"/>
              </a:rPr>
              <a:t>BKMR</a:t>
            </a:r>
            <a:r>
              <a:rPr lang="en-US" sz="2200" b="0" kern="1200" dirty="0">
                <a:solidFill>
                  <a:schemeClr val="tx1"/>
                </a:solidFill>
                <a:effectLst/>
                <a:latin typeface="+mn-lt"/>
                <a:ea typeface="+mn-ea"/>
                <a:cs typeface="+mn-cs"/>
              </a:rPr>
              <a:t> allows for the flexible modeling of individual exposures, as well as the mixture. The flexibility of BKMR for fitting complex exposure-response curves is based on combining nonparametric Gaussian process regression, which allows flexible exposure-response functions, with Bayesian variable selection, which improves inference with highly correlated variables. </a:t>
            </a:r>
            <a:r>
              <a:rPr lang="en-US" sz="2200" dirty="0">
                <a:solidFill>
                  <a:schemeClr val="accent1">
                    <a:lumMod val="50000"/>
                  </a:schemeClr>
                </a:solidFill>
                <a:cs typeface="Arial" panose="020B0604020202020204" pitchFamily="34" charset="0"/>
              </a:rPr>
              <a:t>The kernel does not impose a functional form on the exposure response relationship, thus capturing a wide range of relationships, including nonlinear exposure-response functions and nonlinear and non-additive interactions among all mixture members.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b="0" kern="1200" dirty="0">
                <a:solidFill>
                  <a:schemeClr val="tx1"/>
                </a:solidFill>
                <a:effectLst/>
                <a:latin typeface="+mn-lt"/>
                <a:ea typeface="+mn-ea"/>
                <a:cs typeface="+mn-cs"/>
              </a:rPr>
              <a:t>Since the metals were mildly to moderately correlated, we chose component-wise variable selection, which treats each metal as exchangeable when entering the model, instead of hierarchical variable selection, which would have accounted for high correlation patterns or shared sources of exposure.</a:t>
            </a:r>
            <a:endParaRPr lang="en-US" sz="2200" b="0" dirty="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11</a:t>
            </a:fld>
            <a:endParaRPr lang="en-US"/>
          </a:p>
        </p:txBody>
      </p:sp>
    </p:spTree>
    <p:extLst>
      <p:ext uri="{BB962C8B-B14F-4D97-AF65-F5344CB8AC3E}">
        <p14:creationId xmlns:p14="http://schemas.microsoft.com/office/powerpoint/2010/main" val="3675953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53110" rtl="0" eaLnBrk="1" fontAlgn="auto" latinLnBrk="0" hangingPunct="1">
              <a:lnSpc>
                <a:spcPct val="100000"/>
              </a:lnSpc>
              <a:spcBef>
                <a:spcPts val="0"/>
              </a:spcBef>
              <a:spcAft>
                <a:spcPts val="0"/>
              </a:spcAft>
              <a:buClrTx/>
              <a:buSzTx/>
              <a:buFontTx/>
              <a:buNone/>
              <a:tabLst/>
              <a:defRPr/>
            </a:pPr>
            <a:r>
              <a:rPr lang="en-US" sz="1800" dirty="0">
                <a:solidFill>
                  <a:schemeClr val="tx1"/>
                </a:solidFill>
                <a:latin typeface="+mn-lt"/>
              </a:rPr>
              <a:t>Effect estimates are change in TL or mtDNAcn associated with a two-fold increase in metal concentration, adjusted for covariates.</a:t>
            </a:r>
            <a:endParaRPr lang="en-US" dirty="0"/>
          </a:p>
          <a:p>
            <a:endParaRPr lang="en-US" dirty="0"/>
          </a:p>
        </p:txBody>
      </p:sp>
      <p:sp>
        <p:nvSpPr>
          <p:cNvPr id="4" name="Slide Number Placeholder 3"/>
          <p:cNvSpPr>
            <a:spLocks noGrp="1"/>
          </p:cNvSpPr>
          <p:nvPr>
            <p:ph type="sldNum" sz="quarter" idx="5"/>
          </p:nvPr>
        </p:nvSpPr>
        <p:spPr/>
        <p:txBody>
          <a:bodyPr/>
          <a:lstStyle/>
          <a:p>
            <a:fld id="{84B7DBC5-2A13-CA47-B9EE-6017A92B6B18}" type="slidenum">
              <a:rPr lang="en-US" smtClean="0"/>
              <a:t>12</a:t>
            </a:fld>
            <a:endParaRPr lang="en-US"/>
          </a:p>
        </p:txBody>
      </p:sp>
    </p:spTree>
    <p:extLst>
      <p:ext uri="{BB962C8B-B14F-4D97-AF65-F5344CB8AC3E}">
        <p14:creationId xmlns:p14="http://schemas.microsoft.com/office/powerpoint/2010/main" val="22552787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 Berkeley Blu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00D1CBE-20F4-2045-9882-4F544B8C3322}"/>
              </a:ext>
            </a:extLst>
          </p:cNvPr>
          <p:cNvPicPr>
            <a:picLocks noChangeAspect="1"/>
          </p:cNvPicPr>
          <p:nvPr userDrawn="1"/>
        </p:nvPicPr>
        <p:blipFill>
          <a:blip r:embed="rId2"/>
          <a:stretch>
            <a:fillRect/>
          </a:stretch>
        </p:blipFill>
        <p:spPr>
          <a:xfrm>
            <a:off x="0" y="0"/>
            <a:ext cx="14630400" cy="8229600"/>
          </a:xfrm>
          <a:prstGeom prst="rect">
            <a:avLst/>
          </a:prstGeom>
        </p:spPr>
      </p:pic>
      <p:sp>
        <p:nvSpPr>
          <p:cNvPr id="2" name="Title 1"/>
          <p:cNvSpPr>
            <a:spLocks noGrp="1"/>
          </p:cNvSpPr>
          <p:nvPr>
            <p:ph type="ctrTitle"/>
          </p:nvPr>
        </p:nvSpPr>
        <p:spPr>
          <a:xfrm>
            <a:off x="1097280" y="989200"/>
            <a:ext cx="10902214" cy="2554545"/>
          </a:xfrm>
          <a:prstGeom prst="rect">
            <a:avLst/>
          </a:prstGeom>
        </p:spPr>
        <p:txBody>
          <a:bodyPr>
            <a:spAutoFit/>
          </a:bodyPr>
          <a:lstStyle>
            <a:lvl1pPr algn="l">
              <a:defRPr sz="8000" b="0" i="0">
                <a:solidFill>
                  <a:schemeClr val="bg1"/>
                </a:solidFill>
                <a:latin typeface="+mj-lt"/>
              </a:defRPr>
            </a:lvl1pPr>
          </a:lstStyle>
          <a:p>
            <a:r>
              <a:rPr lang="en-US" dirty="0"/>
              <a:t>Click to edit Master title style</a:t>
            </a:r>
          </a:p>
        </p:txBody>
      </p:sp>
      <p:sp>
        <p:nvSpPr>
          <p:cNvPr id="3" name="Subtitle 2"/>
          <p:cNvSpPr>
            <a:spLocks noGrp="1"/>
          </p:cNvSpPr>
          <p:nvPr>
            <p:ph type="subTitle" idx="1"/>
          </p:nvPr>
        </p:nvSpPr>
        <p:spPr>
          <a:xfrm>
            <a:off x="1097280" y="3460180"/>
            <a:ext cx="10902214" cy="584775"/>
          </a:xfrm>
          <a:prstGeom prst="rect">
            <a:avLst/>
          </a:prstGeom>
        </p:spPr>
        <p:txBody>
          <a:bodyPr>
            <a:spAutoFit/>
          </a:bodyPr>
          <a:lstStyle>
            <a:lvl1pPr marL="0" indent="0" algn="l">
              <a:buNone/>
              <a:defRPr sz="3200" b="0" i="0">
                <a:solidFill>
                  <a:srgbClr val="E09E19"/>
                </a:solidFill>
                <a:latin typeface="+mj-lt"/>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dirty="0"/>
              <a:t>Click to edit Master subtitle style</a:t>
            </a:r>
          </a:p>
        </p:txBody>
      </p:sp>
      <p:pic>
        <p:nvPicPr>
          <p:cNvPr id="6" name="Picture 5">
            <a:extLst>
              <a:ext uri="{FF2B5EF4-FFF2-40B4-BE49-F238E27FC236}">
                <a16:creationId xmlns:a16="http://schemas.microsoft.com/office/drawing/2014/main" id="{EEED3E61-7824-3749-911A-5047F132E05B}"/>
              </a:ext>
            </a:extLst>
          </p:cNvPr>
          <p:cNvPicPr>
            <a:picLocks noChangeAspect="1"/>
          </p:cNvPicPr>
          <p:nvPr userDrawn="1"/>
        </p:nvPicPr>
        <p:blipFill>
          <a:blip r:embed="rId3"/>
          <a:stretch>
            <a:fillRect/>
          </a:stretch>
        </p:blipFill>
        <p:spPr>
          <a:xfrm>
            <a:off x="11997358" y="7491112"/>
            <a:ext cx="2275233" cy="540808"/>
          </a:xfrm>
          <a:prstGeom prst="rect">
            <a:avLst/>
          </a:prstGeom>
        </p:spPr>
      </p:pic>
    </p:spTree>
    <p:extLst>
      <p:ext uri="{BB962C8B-B14F-4D97-AF65-F5344CB8AC3E}">
        <p14:creationId xmlns:p14="http://schemas.microsoft.com/office/powerpoint/2010/main" val="3690539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31523" y="1166461"/>
            <a:ext cx="11943080" cy="1371600"/>
          </a:xfrm>
          <a:prstGeom prst="rect">
            <a:avLst/>
          </a:prstGeom>
        </p:spPr>
        <p:txBody>
          <a:bodyPr>
            <a:normAutofit/>
          </a:bodyPr>
          <a:lstStyle>
            <a:lvl1pPr>
              <a:defRPr sz="5040"/>
            </a:lvl1pPr>
          </a:lstStyle>
          <a:p>
            <a:r>
              <a:rPr lang="en-US" dirty="0"/>
              <a:t>Click to edit Master</a:t>
            </a:r>
          </a:p>
        </p:txBody>
      </p:sp>
      <p:sp>
        <p:nvSpPr>
          <p:cNvPr id="3" name="Content Placeholder 2"/>
          <p:cNvSpPr>
            <a:spLocks noGrp="1"/>
          </p:cNvSpPr>
          <p:nvPr>
            <p:ph sz="half" idx="1"/>
          </p:nvPr>
        </p:nvSpPr>
        <p:spPr>
          <a:xfrm>
            <a:off x="731523" y="2517306"/>
            <a:ext cx="5948680" cy="3388195"/>
          </a:xfrm>
          <a:prstGeom prst="rect">
            <a:avLst/>
          </a:prstGeom>
        </p:spPr>
        <p:txBody>
          <a:bodyPr/>
          <a:lstStyle>
            <a:lvl1pPr>
              <a:defRPr sz="2640"/>
            </a:lvl1pPr>
            <a:lvl2pPr>
              <a:defRPr sz="2400"/>
            </a:lvl2pPr>
            <a:lvl3pPr>
              <a:defRPr sz="2160"/>
            </a:lvl3pPr>
            <a:lvl4pPr>
              <a:defRPr sz="1920"/>
            </a:lvl4pPr>
            <a:lvl5pPr>
              <a:defRPr sz="1680"/>
            </a:lvl5pPr>
            <a:lvl6pPr>
              <a:defRPr sz="2160"/>
            </a:lvl6pPr>
            <a:lvl7pPr>
              <a:defRPr sz="2160"/>
            </a:lvl7pPr>
            <a:lvl8pPr>
              <a:defRPr sz="2160"/>
            </a:lvl8pPr>
            <a:lvl9pPr>
              <a:defRPr sz="216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sz="half" idx="10"/>
          </p:nvPr>
        </p:nvSpPr>
        <p:spPr>
          <a:xfrm>
            <a:off x="6680202" y="2517309"/>
            <a:ext cx="5994400" cy="3388196"/>
          </a:xfrm>
          <a:prstGeom prst="rect">
            <a:avLst/>
          </a:prstGeom>
        </p:spPr>
        <p:txBody>
          <a:bodyPr/>
          <a:lstStyle>
            <a:lvl1pPr>
              <a:defRPr sz="2640">
                <a:solidFill>
                  <a:srgbClr val="2D637F"/>
                </a:solidFill>
              </a:defRPr>
            </a:lvl1pPr>
            <a:lvl2pPr>
              <a:defRPr sz="2400">
                <a:solidFill>
                  <a:srgbClr val="2D637F"/>
                </a:solidFill>
              </a:defRPr>
            </a:lvl2pPr>
            <a:lvl3pPr>
              <a:defRPr sz="2160">
                <a:solidFill>
                  <a:srgbClr val="2D637F"/>
                </a:solidFill>
              </a:defRPr>
            </a:lvl3pPr>
            <a:lvl4pPr>
              <a:defRPr sz="1920">
                <a:solidFill>
                  <a:srgbClr val="2D637F"/>
                </a:solidFill>
              </a:defRPr>
            </a:lvl4pPr>
            <a:lvl5pPr>
              <a:defRPr sz="1680">
                <a:solidFill>
                  <a:srgbClr val="2D637F"/>
                </a:solidFill>
              </a:defRPr>
            </a:lvl5pPr>
            <a:lvl6pPr>
              <a:defRPr sz="2160"/>
            </a:lvl6pPr>
            <a:lvl7pPr>
              <a:defRPr sz="2160"/>
            </a:lvl7pPr>
            <a:lvl8pPr>
              <a:defRPr sz="2160"/>
            </a:lvl8pPr>
            <a:lvl9pPr>
              <a:defRPr sz="216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83939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4475747"/>
            <a:ext cx="8778240" cy="680086"/>
          </a:xfrm>
          <a:prstGeom prst="rect">
            <a:avLst/>
          </a:prstGeom>
        </p:spPr>
        <p:txBody>
          <a:bodyPr anchor="b"/>
          <a:lstStyle>
            <a:lvl1pPr algn="l">
              <a:defRPr sz="2400" b="1"/>
            </a:lvl1pPr>
          </a:lstStyle>
          <a:p>
            <a:r>
              <a:rPr lang="en-US" dirty="0"/>
              <a:t>Click to edit Master title style</a:t>
            </a:r>
          </a:p>
        </p:txBody>
      </p:sp>
      <p:sp>
        <p:nvSpPr>
          <p:cNvPr id="3" name="Picture Placeholder 2"/>
          <p:cNvSpPr>
            <a:spLocks noGrp="1"/>
          </p:cNvSpPr>
          <p:nvPr>
            <p:ph type="pic" idx="1"/>
          </p:nvPr>
        </p:nvSpPr>
        <p:spPr>
          <a:xfrm>
            <a:off x="609600" y="430530"/>
            <a:ext cx="8778240" cy="4045217"/>
          </a:xfrm>
          <a:prstGeom prst="rect">
            <a:avLst/>
          </a:prstGeo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dirty="0"/>
          </a:p>
        </p:txBody>
      </p:sp>
      <p:sp>
        <p:nvSpPr>
          <p:cNvPr id="4" name="Text Placeholder 3"/>
          <p:cNvSpPr>
            <a:spLocks noGrp="1"/>
          </p:cNvSpPr>
          <p:nvPr>
            <p:ph type="body" sz="half" idx="2"/>
          </p:nvPr>
        </p:nvSpPr>
        <p:spPr>
          <a:xfrm>
            <a:off x="609600" y="5155832"/>
            <a:ext cx="8778240" cy="572753"/>
          </a:xfrm>
          <a:prstGeom prst="rect">
            <a:avLst/>
          </a:prstGeo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dirty="0"/>
              <a:t>Click to edit Master text styles</a:t>
            </a:r>
          </a:p>
        </p:txBody>
      </p:sp>
    </p:spTree>
    <p:extLst>
      <p:ext uri="{BB962C8B-B14F-4D97-AF65-F5344CB8AC3E}">
        <p14:creationId xmlns:p14="http://schemas.microsoft.com/office/powerpoint/2010/main" val="13645744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731522" y="1250394"/>
            <a:ext cx="4813301" cy="485986"/>
          </a:xfrm>
        </p:spPr>
        <p:txBody>
          <a:bodyPr anchor="b"/>
          <a:lstStyle>
            <a:lvl1pPr algn="l">
              <a:defRPr sz="2400" b="1"/>
            </a:lvl1pPr>
          </a:lstStyle>
          <a:p>
            <a:r>
              <a:rPr lang="en-US" dirty="0" err="1"/>
              <a:t>Lorem</a:t>
            </a:r>
            <a:r>
              <a:rPr lang="en-US" dirty="0"/>
              <a:t> </a:t>
            </a:r>
            <a:r>
              <a:rPr lang="en-US" dirty="0" err="1"/>
              <a:t>ipsum</a:t>
            </a:r>
            <a:endParaRPr lang="en-US" dirty="0"/>
          </a:p>
        </p:txBody>
      </p:sp>
      <p:sp>
        <p:nvSpPr>
          <p:cNvPr id="8" name="Content Placeholder 2"/>
          <p:cNvSpPr>
            <a:spLocks noGrp="1"/>
          </p:cNvSpPr>
          <p:nvPr>
            <p:ph idx="1"/>
          </p:nvPr>
        </p:nvSpPr>
        <p:spPr>
          <a:xfrm>
            <a:off x="5720084" y="1250398"/>
            <a:ext cx="7259320" cy="4388406"/>
          </a:xfrm>
        </p:spPr>
        <p:txBody>
          <a:bodyPr/>
          <a:lstStyle>
            <a:lvl1pPr>
              <a:defRPr sz="2400"/>
            </a:lvl1pPr>
            <a:lvl2pPr>
              <a:defRPr sz="2160"/>
            </a:lvl2pPr>
            <a:lvl3pPr>
              <a:defRPr sz="2160"/>
            </a:lvl3pPr>
            <a:lvl4pPr>
              <a:defRPr sz="1920"/>
            </a:lvl4pPr>
            <a:lvl5pPr>
              <a:defRPr sz="168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half" idx="2" hasCustomPrompt="1"/>
          </p:nvPr>
        </p:nvSpPr>
        <p:spPr>
          <a:xfrm>
            <a:off x="731522" y="1837985"/>
            <a:ext cx="4813301" cy="3800819"/>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dirty="0" err="1"/>
              <a:t>Lorem</a:t>
            </a:r>
            <a:r>
              <a:rPr lang="en-US" dirty="0"/>
              <a:t> </a:t>
            </a:r>
            <a:r>
              <a:rPr lang="en-US" dirty="0" err="1"/>
              <a:t>ipsum</a:t>
            </a:r>
            <a:endParaRPr lang="en-US" dirty="0"/>
          </a:p>
        </p:txBody>
      </p:sp>
    </p:spTree>
    <p:extLst>
      <p:ext uri="{BB962C8B-B14F-4D97-AF65-F5344CB8AC3E}">
        <p14:creationId xmlns:p14="http://schemas.microsoft.com/office/powerpoint/2010/main" val="2685970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 Go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07A554C-7B91-8444-8612-5EEAB54C0848}"/>
              </a:ext>
            </a:extLst>
          </p:cNvPr>
          <p:cNvPicPr>
            <a:picLocks noChangeAspect="1"/>
          </p:cNvPicPr>
          <p:nvPr userDrawn="1"/>
        </p:nvPicPr>
        <p:blipFill>
          <a:blip r:embed="rId2"/>
          <a:stretch>
            <a:fillRect/>
          </a:stretch>
        </p:blipFill>
        <p:spPr>
          <a:xfrm>
            <a:off x="0" y="0"/>
            <a:ext cx="14630400" cy="8229600"/>
          </a:xfrm>
          <a:prstGeom prst="rect">
            <a:avLst/>
          </a:prstGeom>
        </p:spPr>
      </p:pic>
      <p:sp>
        <p:nvSpPr>
          <p:cNvPr id="2" name="Title 1"/>
          <p:cNvSpPr>
            <a:spLocks noGrp="1"/>
          </p:cNvSpPr>
          <p:nvPr>
            <p:ph type="ctrTitle"/>
          </p:nvPr>
        </p:nvSpPr>
        <p:spPr>
          <a:xfrm>
            <a:off x="1097280" y="989200"/>
            <a:ext cx="10902214" cy="2554545"/>
          </a:xfrm>
          <a:prstGeom prst="rect">
            <a:avLst/>
          </a:prstGeom>
        </p:spPr>
        <p:txBody>
          <a:bodyPr>
            <a:spAutoFit/>
          </a:bodyPr>
          <a:lstStyle>
            <a:lvl1pPr algn="l">
              <a:defRPr sz="8000" b="0" i="0">
                <a:solidFill>
                  <a:srgbClr val="003262"/>
                </a:solidFill>
                <a:latin typeface="+mj-lt"/>
              </a:defRPr>
            </a:lvl1pPr>
          </a:lstStyle>
          <a:p>
            <a:r>
              <a:rPr lang="en-US" dirty="0"/>
              <a:t>Click to edit Master title style</a:t>
            </a:r>
          </a:p>
        </p:txBody>
      </p:sp>
      <p:sp>
        <p:nvSpPr>
          <p:cNvPr id="3" name="Subtitle 2"/>
          <p:cNvSpPr>
            <a:spLocks noGrp="1"/>
          </p:cNvSpPr>
          <p:nvPr>
            <p:ph type="subTitle" idx="1"/>
          </p:nvPr>
        </p:nvSpPr>
        <p:spPr>
          <a:xfrm>
            <a:off x="1097280" y="3460180"/>
            <a:ext cx="10902214" cy="584775"/>
          </a:xfrm>
          <a:prstGeom prst="rect">
            <a:avLst/>
          </a:prstGeom>
        </p:spPr>
        <p:txBody>
          <a:bodyPr>
            <a:spAutoFit/>
          </a:bodyPr>
          <a:lstStyle>
            <a:lvl1pPr marL="0" indent="0" algn="l">
              <a:buNone/>
              <a:defRPr sz="3200" b="0" i="0">
                <a:solidFill>
                  <a:schemeClr val="bg1"/>
                </a:solidFill>
                <a:latin typeface="+mj-lt"/>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dirty="0"/>
              <a:t>Click to edit Master subtitle style</a:t>
            </a:r>
          </a:p>
        </p:txBody>
      </p:sp>
      <p:pic>
        <p:nvPicPr>
          <p:cNvPr id="6" name="Picture 5">
            <a:extLst>
              <a:ext uri="{FF2B5EF4-FFF2-40B4-BE49-F238E27FC236}">
                <a16:creationId xmlns:a16="http://schemas.microsoft.com/office/drawing/2014/main" id="{EEED3E61-7824-3749-911A-5047F132E05B}"/>
              </a:ext>
            </a:extLst>
          </p:cNvPr>
          <p:cNvPicPr>
            <a:picLocks noChangeAspect="1"/>
          </p:cNvPicPr>
          <p:nvPr userDrawn="1"/>
        </p:nvPicPr>
        <p:blipFill>
          <a:blip r:embed="rId3"/>
          <a:stretch>
            <a:fillRect/>
          </a:stretch>
        </p:blipFill>
        <p:spPr>
          <a:xfrm>
            <a:off x="11997358" y="7491112"/>
            <a:ext cx="2275233" cy="540808"/>
          </a:xfrm>
          <a:prstGeom prst="rect">
            <a:avLst/>
          </a:prstGeom>
        </p:spPr>
      </p:pic>
    </p:spTree>
    <p:extLst>
      <p:ext uri="{BB962C8B-B14F-4D97-AF65-F5344CB8AC3E}">
        <p14:creationId xmlns:p14="http://schemas.microsoft.com/office/powerpoint/2010/main" val="1494976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Column Content with Lines">
    <p:spTree>
      <p:nvGrpSpPr>
        <p:cNvPr id="1" name=""/>
        <p:cNvGrpSpPr/>
        <p:nvPr/>
      </p:nvGrpSpPr>
      <p:grpSpPr>
        <a:xfrm>
          <a:off x="0" y="0"/>
          <a:ext cx="0" cy="0"/>
          <a:chOff x="0" y="0"/>
          <a:chExt cx="0" cy="0"/>
        </a:xfrm>
      </p:grpSpPr>
      <p:sp>
        <p:nvSpPr>
          <p:cNvPr id="2" name="Title 1"/>
          <p:cNvSpPr>
            <a:spLocks noGrp="1"/>
          </p:cNvSpPr>
          <p:nvPr>
            <p:ph type="title"/>
          </p:nvPr>
        </p:nvSpPr>
        <p:spPr>
          <a:xfrm>
            <a:off x="218377" y="266209"/>
            <a:ext cx="14186735" cy="923330"/>
          </a:xfrm>
          <a:prstGeom prst="rect">
            <a:avLst/>
          </a:prstGeom>
        </p:spPr>
        <p:txBody>
          <a:bodyPr wrap="square">
            <a:spAutoFit/>
          </a:bodyPr>
          <a:lstStyle>
            <a:lvl1pPr>
              <a:defRPr sz="5400" b="0" i="0">
                <a:latin typeface="+mj-lt"/>
              </a:defRPr>
            </a:lvl1pPr>
          </a:lstStyle>
          <a:p>
            <a:r>
              <a:rPr lang="en-US" dirty="0"/>
              <a:t>Click to edit Master</a:t>
            </a:r>
          </a:p>
        </p:txBody>
      </p:sp>
      <p:sp>
        <p:nvSpPr>
          <p:cNvPr id="3" name="Content Placeholder 2"/>
          <p:cNvSpPr>
            <a:spLocks noGrp="1"/>
          </p:cNvSpPr>
          <p:nvPr>
            <p:ph sz="half" idx="1" hasCustomPrompt="1"/>
          </p:nvPr>
        </p:nvSpPr>
        <p:spPr>
          <a:xfrm>
            <a:off x="218376" y="1455748"/>
            <a:ext cx="14186735" cy="2037481"/>
          </a:xfrm>
          <a:prstGeom prst="rect">
            <a:avLst/>
          </a:prstGeom>
        </p:spPr>
        <p:txBody>
          <a:bodyPr wrap="square">
            <a:spAutoFit/>
          </a:bodyPr>
          <a:lstStyle>
            <a:lvl1pPr>
              <a:defRPr sz="2800" b="0" i="0">
                <a:solidFill>
                  <a:srgbClr val="003262"/>
                </a:solidFill>
                <a:latin typeface="+mn-lt"/>
              </a:defRPr>
            </a:lvl1pPr>
            <a:lvl2pPr>
              <a:defRPr sz="2200" b="0" i="0">
                <a:solidFill>
                  <a:srgbClr val="003262"/>
                </a:solidFill>
                <a:latin typeface="+mn-lt"/>
              </a:defRPr>
            </a:lvl2pPr>
            <a:lvl3pPr>
              <a:defRPr sz="2200" b="0" i="0">
                <a:solidFill>
                  <a:srgbClr val="003262"/>
                </a:solidFill>
                <a:latin typeface="+mn-lt"/>
              </a:defRPr>
            </a:lvl3pPr>
            <a:lvl4pPr>
              <a:defRPr sz="2000" b="0" i="0">
                <a:solidFill>
                  <a:srgbClr val="003262"/>
                </a:solidFill>
                <a:latin typeface="+mn-lt"/>
              </a:defRPr>
            </a:lvl4pPr>
            <a:lvl5pPr>
              <a:defRPr sz="1800" b="0" i="0">
                <a:solidFill>
                  <a:srgbClr val="003262"/>
                </a:solidFill>
                <a:latin typeface="+mn-lt"/>
              </a:defRPr>
            </a:lvl5pPr>
            <a:lvl6pPr>
              <a:defRPr sz="2160"/>
            </a:lvl6pPr>
            <a:lvl7pPr>
              <a:defRPr sz="2160"/>
            </a:lvl7pPr>
            <a:lvl8pPr>
              <a:defRPr sz="2160"/>
            </a:lvl8pPr>
            <a:lvl9pPr>
              <a:defRPr sz="216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370F8FA2-5550-BA4F-9470-B18CE12C9CC2}"/>
              </a:ext>
            </a:extLst>
          </p:cNvPr>
          <p:cNvCxnSpPr>
            <a:cxnSpLocks/>
          </p:cNvCxnSpPr>
          <p:nvPr userDrawn="1"/>
        </p:nvCxnSpPr>
        <p:spPr>
          <a:xfrm>
            <a:off x="0" y="0"/>
            <a:ext cx="3935896" cy="8229600"/>
          </a:xfrm>
          <a:prstGeom prst="line">
            <a:avLst/>
          </a:prstGeom>
          <a:ln w="19050">
            <a:solidFill>
              <a:srgbClr val="E09E19">
                <a:alpha val="34902"/>
              </a:srgbClr>
            </a:solidFill>
          </a:ln>
        </p:spPr>
        <p:style>
          <a:lnRef idx="1">
            <a:schemeClr val="accent6"/>
          </a:lnRef>
          <a:fillRef idx="0">
            <a:schemeClr val="accent6"/>
          </a:fillRef>
          <a:effectRef idx="0">
            <a:schemeClr val="accent6"/>
          </a:effectRef>
          <a:fontRef idx="minor">
            <a:schemeClr val="tx1"/>
          </a:fontRef>
        </p:style>
      </p:cxnSp>
      <p:cxnSp>
        <p:nvCxnSpPr>
          <p:cNvPr id="9" name="Straight Connector 8">
            <a:extLst>
              <a:ext uri="{FF2B5EF4-FFF2-40B4-BE49-F238E27FC236}">
                <a16:creationId xmlns:a16="http://schemas.microsoft.com/office/drawing/2014/main" id="{7411F2A5-5E52-6D4F-BE92-F87E3251A324}"/>
              </a:ext>
            </a:extLst>
          </p:cNvPr>
          <p:cNvCxnSpPr>
            <a:cxnSpLocks/>
          </p:cNvCxnSpPr>
          <p:nvPr userDrawn="1"/>
        </p:nvCxnSpPr>
        <p:spPr>
          <a:xfrm flipV="1">
            <a:off x="-119270" y="6321288"/>
            <a:ext cx="14749670" cy="1908312"/>
          </a:xfrm>
          <a:prstGeom prst="line">
            <a:avLst/>
          </a:prstGeom>
          <a:ln w="19050">
            <a:solidFill>
              <a:srgbClr val="E09E19">
                <a:alpha val="34902"/>
              </a:srgbClr>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51792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e Column Content">
    <p:spTree>
      <p:nvGrpSpPr>
        <p:cNvPr id="1" name=""/>
        <p:cNvGrpSpPr/>
        <p:nvPr/>
      </p:nvGrpSpPr>
      <p:grpSpPr>
        <a:xfrm>
          <a:off x="0" y="0"/>
          <a:ext cx="0" cy="0"/>
          <a:chOff x="0" y="0"/>
          <a:chExt cx="0" cy="0"/>
        </a:xfrm>
      </p:grpSpPr>
      <p:sp>
        <p:nvSpPr>
          <p:cNvPr id="2" name="Title 1"/>
          <p:cNvSpPr>
            <a:spLocks noGrp="1"/>
          </p:cNvSpPr>
          <p:nvPr>
            <p:ph type="title"/>
          </p:nvPr>
        </p:nvSpPr>
        <p:spPr>
          <a:xfrm>
            <a:off x="218377" y="266209"/>
            <a:ext cx="14186735" cy="923330"/>
          </a:xfrm>
          <a:prstGeom prst="rect">
            <a:avLst/>
          </a:prstGeom>
        </p:spPr>
        <p:txBody>
          <a:bodyPr wrap="square">
            <a:spAutoFit/>
          </a:bodyPr>
          <a:lstStyle>
            <a:lvl1pPr>
              <a:defRPr sz="5400" b="0" i="0">
                <a:latin typeface="+mj-lt"/>
              </a:defRPr>
            </a:lvl1pPr>
          </a:lstStyle>
          <a:p>
            <a:r>
              <a:rPr lang="en-US" dirty="0"/>
              <a:t>Click to edit Master</a:t>
            </a:r>
          </a:p>
        </p:txBody>
      </p:sp>
      <p:sp>
        <p:nvSpPr>
          <p:cNvPr id="3" name="Content Placeholder 2"/>
          <p:cNvSpPr>
            <a:spLocks noGrp="1"/>
          </p:cNvSpPr>
          <p:nvPr>
            <p:ph sz="half" idx="1" hasCustomPrompt="1"/>
          </p:nvPr>
        </p:nvSpPr>
        <p:spPr>
          <a:xfrm>
            <a:off x="218376" y="1455748"/>
            <a:ext cx="14186735" cy="2037481"/>
          </a:xfrm>
          <a:prstGeom prst="rect">
            <a:avLst/>
          </a:prstGeom>
        </p:spPr>
        <p:txBody>
          <a:bodyPr wrap="square">
            <a:spAutoFit/>
          </a:bodyPr>
          <a:lstStyle>
            <a:lvl1pPr>
              <a:defRPr sz="2800" b="0" i="0">
                <a:solidFill>
                  <a:srgbClr val="003262"/>
                </a:solidFill>
                <a:latin typeface="+mn-lt"/>
              </a:defRPr>
            </a:lvl1pPr>
            <a:lvl2pPr>
              <a:defRPr sz="2200" b="0" i="0">
                <a:solidFill>
                  <a:srgbClr val="003262"/>
                </a:solidFill>
                <a:latin typeface="+mn-lt"/>
              </a:defRPr>
            </a:lvl2pPr>
            <a:lvl3pPr>
              <a:defRPr sz="2200" b="0" i="0">
                <a:solidFill>
                  <a:srgbClr val="003262"/>
                </a:solidFill>
                <a:latin typeface="+mn-lt"/>
              </a:defRPr>
            </a:lvl3pPr>
            <a:lvl4pPr>
              <a:defRPr sz="2000" b="0" i="0">
                <a:solidFill>
                  <a:srgbClr val="003262"/>
                </a:solidFill>
                <a:latin typeface="+mn-lt"/>
              </a:defRPr>
            </a:lvl4pPr>
            <a:lvl5pPr>
              <a:defRPr sz="1800" b="0" i="0">
                <a:solidFill>
                  <a:srgbClr val="003262"/>
                </a:solidFill>
                <a:latin typeface="+mn-lt"/>
              </a:defRPr>
            </a:lvl5pPr>
            <a:lvl6pPr>
              <a:defRPr sz="2160"/>
            </a:lvl6pPr>
            <a:lvl7pPr>
              <a:defRPr sz="2160"/>
            </a:lvl7pPr>
            <a:lvl8pPr>
              <a:defRPr sz="2160"/>
            </a:lvl8pPr>
            <a:lvl9pPr>
              <a:defRPr sz="216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46257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31520" y="1500040"/>
            <a:ext cx="12425680" cy="1380424"/>
          </a:xfrm>
          <a:prstGeom prst="rect">
            <a:avLst/>
          </a:prstGeom>
        </p:spPr>
        <p:txBody>
          <a:bodyPr>
            <a:normAutofit/>
          </a:bodyPr>
          <a:lstStyle>
            <a:lvl1pPr>
              <a:defRPr sz="5040"/>
            </a:lvl1pPr>
          </a:lstStyle>
          <a:p>
            <a:r>
              <a:rPr lang="en-US" dirty="0"/>
              <a:t>Click to edit Master title style</a:t>
            </a:r>
          </a:p>
        </p:txBody>
      </p:sp>
      <p:sp>
        <p:nvSpPr>
          <p:cNvPr id="3" name="Content Placeholder 2"/>
          <p:cNvSpPr>
            <a:spLocks noGrp="1"/>
          </p:cNvSpPr>
          <p:nvPr>
            <p:ph idx="1"/>
          </p:nvPr>
        </p:nvSpPr>
        <p:spPr>
          <a:xfrm>
            <a:off x="772162" y="3022741"/>
            <a:ext cx="12385040" cy="2477603"/>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65544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31523" y="1166461"/>
            <a:ext cx="11943080" cy="1371600"/>
          </a:xfrm>
          <a:prstGeom prst="rect">
            <a:avLst/>
          </a:prstGeom>
        </p:spPr>
        <p:txBody>
          <a:bodyPr>
            <a:normAutofit/>
          </a:bodyPr>
          <a:lstStyle>
            <a:lvl1pPr>
              <a:defRPr sz="5040"/>
            </a:lvl1pPr>
          </a:lstStyle>
          <a:p>
            <a:r>
              <a:rPr lang="en-US" dirty="0"/>
              <a:t>Click to edit Master</a:t>
            </a:r>
          </a:p>
        </p:txBody>
      </p:sp>
      <p:sp>
        <p:nvSpPr>
          <p:cNvPr id="3" name="Content Placeholder 2"/>
          <p:cNvSpPr>
            <a:spLocks noGrp="1"/>
          </p:cNvSpPr>
          <p:nvPr>
            <p:ph sz="half" idx="1"/>
          </p:nvPr>
        </p:nvSpPr>
        <p:spPr>
          <a:xfrm>
            <a:off x="731523" y="2517306"/>
            <a:ext cx="5948680" cy="3388195"/>
          </a:xfrm>
          <a:prstGeom prst="rect">
            <a:avLst/>
          </a:prstGeom>
        </p:spPr>
        <p:txBody>
          <a:bodyPr/>
          <a:lstStyle>
            <a:lvl1pPr>
              <a:defRPr sz="2640"/>
            </a:lvl1pPr>
            <a:lvl2pPr>
              <a:defRPr sz="2400"/>
            </a:lvl2pPr>
            <a:lvl3pPr>
              <a:defRPr sz="2160"/>
            </a:lvl3pPr>
            <a:lvl4pPr>
              <a:defRPr sz="1920"/>
            </a:lvl4pPr>
            <a:lvl5pPr>
              <a:defRPr sz="1680"/>
            </a:lvl5pPr>
            <a:lvl6pPr>
              <a:defRPr sz="2160"/>
            </a:lvl6pPr>
            <a:lvl7pPr>
              <a:defRPr sz="2160"/>
            </a:lvl7pPr>
            <a:lvl8pPr>
              <a:defRPr sz="2160"/>
            </a:lvl8pPr>
            <a:lvl9pPr>
              <a:defRPr sz="216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sz="half" idx="10"/>
          </p:nvPr>
        </p:nvSpPr>
        <p:spPr>
          <a:xfrm>
            <a:off x="6680202" y="2517309"/>
            <a:ext cx="5994400" cy="3388196"/>
          </a:xfrm>
          <a:prstGeom prst="rect">
            <a:avLst/>
          </a:prstGeom>
        </p:spPr>
        <p:txBody>
          <a:bodyPr/>
          <a:lstStyle>
            <a:lvl1pPr>
              <a:defRPr sz="2640">
                <a:solidFill>
                  <a:srgbClr val="2D637F"/>
                </a:solidFill>
              </a:defRPr>
            </a:lvl1pPr>
            <a:lvl2pPr>
              <a:defRPr sz="2400">
                <a:solidFill>
                  <a:srgbClr val="2D637F"/>
                </a:solidFill>
              </a:defRPr>
            </a:lvl2pPr>
            <a:lvl3pPr>
              <a:defRPr sz="2160">
                <a:solidFill>
                  <a:srgbClr val="2D637F"/>
                </a:solidFill>
              </a:defRPr>
            </a:lvl3pPr>
            <a:lvl4pPr>
              <a:defRPr sz="1920">
                <a:solidFill>
                  <a:srgbClr val="2D637F"/>
                </a:solidFill>
              </a:defRPr>
            </a:lvl4pPr>
            <a:lvl5pPr>
              <a:defRPr sz="1680">
                <a:solidFill>
                  <a:srgbClr val="2D637F"/>
                </a:solidFill>
              </a:defRPr>
            </a:lvl5pPr>
            <a:lvl6pPr>
              <a:defRPr sz="2160"/>
            </a:lvl6pPr>
            <a:lvl7pPr>
              <a:defRPr sz="2160"/>
            </a:lvl7pPr>
            <a:lvl8pPr>
              <a:defRPr sz="2160"/>
            </a:lvl8pPr>
            <a:lvl9pPr>
              <a:defRPr sz="216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46463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2" y="989199"/>
            <a:ext cx="10902215" cy="1967362"/>
          </a:xfrm>
          <a:prstGeom prst="rect">
            <a:avLst/>
          </a:prstGeom>
        </p:spPr>
        <p:txBody>
          <a:bodyPr>
            <a:noAutofit/>
          </a:bodyPr>
          <a:lstStyle>
            <a:lvl1pPr algn="l">
              <a:defRPr sz="6000">
                <a:solidFill>
                  <a:srgbClr val="C28220"/>
                </a:solidFill>
              </a:defRPr>
            </a:lvl1pPr>
          </a:lstStyle>
          <a:p>
            <a:r>
              <a:rPr lang="en-US" dirty="0"/>
              <a:t>Click to edit Master title style</a:t>
            </a:r>
          </a:p>
        </p:txBody>
      </p:sp>
      <p:sp>
        <p:nvSpPr>
          <p:cNvPr id="3" name="Subtitle 2"/>
          <p:cNvSpPr>
            <a:spLocks noGrp="1"/>
          </p:cNvSpPr>
          <p:nvPr>
            <p:ph type="subTitle" idx="1"/>
          </p:nvPr>
        </p:nvSpPr>
        <p:spPr>
          <a:xfrm>
            <a:off x="1097280" y="3090310"/>
            <a:ext cx="10241280" cy="1336308"/>
          </a:xfrm>
          <a:prstGeom prst="rect">
            <a:avLst/>
          </a:prstGeom>
        </p:spPr>
        <p:txBody>
          <a:bodyPr/>
          <a:lstStyle>
            <a:lvl1pPr marL="0" indent="0" algn="l">
              <a:buNone/>
              <a:defRPr>
                <a:solidFill>
                  <a:srgbClr val="2D637F"/>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740976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31520" y="1500040"/>
            <a:ext cx="12425680" cy="1380424"/>
          </a:xfrm>
          <a:prstGeom prst="rect">
            <a:avLst/>
          </a:prstGeom>
        </p:spPr>
        <p:txBody>
          <a:bodyPr>
            <a:normAutofit/>
          </a:bodyPr>
          <a:lstStyle>
            <a:lvl1pPr>
              <a:defRPr sz="5040"/>
            </a:lvl1pPr>
          </a:lstStyle>
          <a:p>
            <a:r>
              <a:rPr lang="en-US" dirty="0"/>
              <a:t>Click to edit Master title style</a:t>
            </a:r>
          </a:p>
        </p:txBody>
      </p:sp>
      <p:sp>
        <p:nvSpPr>
          <p:cNvPr id="3" name="Content Placeholder 2"/>
          <p:cNvSpPr>
            <a:spLocks noGrp="1"/>
          </p:cNvSpPr>
          <p:nvPr>
            <p:ph idx="1"/>
          </p:nvPr>
        </p:nvSpPr>
        <p:spPr>
          <a:xfrm>
            <a:off x="772162" y="3022741"/>
            <a:ext cx="12385040" cy="2477603"/>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39960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09320" y="2420758"/>
            <a:ext cx="12435840" cy="2395888"/>
          </a:xfrm>
          <a:prstGeom prst="rect">
            <a:avLst/>
          </a:prstGeom>
        </p:spPr>
        <p:txBody>
          <a:bodyPr anchor="t">
            <a:noAutofit/>
          </a:bodyPr>
          <a:lstStyle>
            <a:lvl1pPr algn="l">
              <a:defRPr sz="5040" b="0" cap="none"/>
            </a:lvl1pPr>
          </a:lstStyle>
          <a:p>
            <a:r>
              <a:rPr lang="en-US" dirty="0"/>
              <a:t>Click to edit master title style</a:t>
            </a:r>
          </a:p>
        </p:txBody>
      </p:sp>
      <p:sp>
        <p:nvSpPr>
          <p:cNvPr id="3" name="Text Placeholder 2"/>
          <p:cNvSpPr>
            <a:spLocks noGrp="1"/>
          </p:cNvSpPr>
          <p:nvPr>
            <p:ph type="body" idx="1"/>
          </p:nvPr>
        </p:nvSpPr>
        <p:spPr>
          <a:xfrm>
            <a:off x="909320" y="1223213"/>
            <a:ext cx="12435840" cy="1074822"/>
          </a:xfrm>
          <a:prstGeom prst="rect">
            <a:avLst/>
          </a:prstGeom>
        </p:spPr>
        <p:txBody>
          <a:bodyPr anchor="b">
            <a:normAutofit/>
          </a:bodyPr>
          <a:lstStyle>
            <a:lvl1pPr marL="0" indent="0">
              <a:buNone/>
              <a:defRPr sz="2640">
                <a:solidFill>
                  <a:srgbClr val="2D637F"/>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508107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10" Type="http://schemas.openxmlformats.org/officeDocument/2006/relationships/image" Target="../media/image7.emf"/><Relationship Id="rId4" Type="http://schemas.openxmlformats.org/officeDocument/2006/relationships/slideLayout" Target="../slideLayouts/slideLayout10.xml"/><Relationship Id="rId9" Type="http://schemas.openxmlformats.org/officeDocument/2006/relationships/image" Target="../media/image6.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a:off x="427789" y="6368715"/>
            <a:ext cx="184731" cy="567078"/>
          </a:xfrm>
          <a:prstGeom prst="rect">
            <a:avLst/>
          </a:prstGeom>
          <a:noFill/>
        </p:spPr>
        <p:txBody>
          <a:bodyPr wrap="none" rtlCol="0">
            <a:spAutoFit/>
          </a:bodyPr>
          <a:lstStyle/>
          <a:p>
            <a:endParaRPr lang="en-US" sz="3085" dirty="0"/>
          </a:p>
        </p:txBody>
      </p:sp>
      <p:pic>
        <p:nvPicPr>
          <p:cNvPr id="4" name="Picture 3">
            <a:extLst>
              <a:ext uri="{FF2B5EF4-FFF2-40B4-BE49-F238E27FC236}">
                <a16:creationId xmlns:a16="http://schemas.microsoft.com/office/drawing/2014/main" id="{E6149699-9267-C047-802C-4D148D2943B0}"/>
              </a:ext>
            </a:extLst>
          </p:cNvPr>
          <p:cNvPicPr>
            <a:picLocks noChangeAspect="1"/>
          </p:cNvPicPr>
          <p:nvPr userDrawn="1"/>
        </p:nvPicPr>
        <p:blipFill>
          <a:blip r:embed="rId8"/>
          <a:stretch>
            <a:fillRect/>
          </a:stretch>
        </p:blipFill>
        <p:spPr>
          <a:xfrm>
            <a:off x="12006470" y="7461924"/>
            <a:ext cx="2263320" cy="623504"/>
          </a:xfrm>
          <a:prstGeom prst="rect">
            <a:avLst/>
          </a:prstGeom>
        </p:spPr>
      </p:pic>
    </p:spTree>
    <p:extLst>
      <p:ext uri="{BB962C8B-B14F-4D97-AF65-F5344CB8AC3E}">
        <p14:creationId xmlns:p14="http://schemas.microsoft.com/office/powerpoint/2010/main" val="3604568600"/>
      </p:ext>
    </p:extLst>
  </p:cSld>
  <p:clrMap bg1="lt1" tx1="dk1" bg2="lt2" tx2="dk2" accent1="accent1" accent2="accent2" accent3="accent3" accent4="accent4" accent5="accent5" accent6="accent6" hlink="hlink" folHlink="folHlink"/>
  <p:sldLayoutIdLst>
    <p:sldLayoutId id="2147483673" r:id="rId1"/>
    <p:sldLayoutId id="2147483683" r:id="rId2"/>
    <p:sldLayoutId id="2147483684" r:id="rId3"/>
    <p:sldLayoutId id="2147483685" r:id="rId4"/>
    <p:sldLayoutId id="2147483686" r:id="rId5"/>
    <p:sldLayoutId id="2147483687" r:id="rId6"/>
  </p:sldLayoutIdLst>
  <p:hf hdr="0" dt="0"/>
  <p:txStyles>
    <p:titleStyle>
      <a:lvl1pPr algn="l" defTabSz="548640" rtl="0" eaLnBrk="1" latinLnBrk="0" hangingPunct="1">
        <a:spcBef>
          <a:spcPct val="0"/>
        </a:spcBef>
        <a:buNone/>
        <a:defRPr sz="7200" b="0" i="0" kern="1200">
          <a:solidFill>
            <a:srgbClr val="C28220"/>
          </a:solidFill>
          <a:latin typeface="Lucida Grande" charset="0"/>
          <a:ea typeface="Lucida Grande" charset="0"/>
          <a:cs typeface="Lucida Grande" charset="0"/>
        </a:defRPr>
      </a:lvl1pPr>
    </p:titleStyle>
    <p:bodyStyle>
      <a:lvl1pPr marL="411480" indent="-411480" algn="l" defTabSz="548640" rtl="0" eaLnBrk="1" latinLnBrk="0" hangingPunct="1">
        <a:spcBef>
          <a:spcPct val="20000"/>
        </a:spcBef>
        <a:buFont typeface="Arial"/>
        <a:buChar char="•"/>
        <a:defRPr sz="2640" kern="1200">
          <a:solidFill>
            <a:srgbClr val="003262"/>
          </a:solidFill>
          <a:latin typeface="Lucida Grande"/>
          <a:ea typeface="+mn-ea"/>
          <a:cs typeface="Lucida Grande"/>
        </a:defRPr>
      </a:lvl1pPr>
      <a:lvl2pPr marL="891540" indent="-342900" algn="l" defTabSz="548640" rtl="0" eaLnBrk="1" latinLnBrk="0" hangingPunct="1">
        <a:spcBef>
          <a:spcPct val="20000"/>
        </a:spcBef>
        <a:buFont typeface="Arial"/>
        <a:buChar char="–"/>
        <a:defRPr sz="2400" kern="1200">
          <a:solidFill>
            <a:srgbClr val="003262"/>
          </a:solidFill>
          <a:latin typeface="Lucida Grande"/>
          <a:ea typeface="+mn-ea"/>
          <a:cs typeface="Lucida Grande"/>
        </a:defRPr>
      </a:lvl2pPr>
      <a:lvl3pPr marL="1371600" indent="-274320" algn="l" defTabSz="548640" rtl="0" eaLnBrk="1" latinLnBrk="0" hangingPunct="1">
        <a:spcBef>
          <a:spcPct val="20000"/>
        </a:spcBef>
        <a:buFont typeface="Arial"/>
        <a:buChar char="•"/>
        <a:defRPr sz="2160" kern="1200">
          <a:solidFill>
            <a:srgbClr val="003262"/>
          </a:solidFill>
          <a:latin typeface="Lucida Grande"/>
          <a:ea typeface="+mn-ea"/>
          <a:cs typeface="Lucida Grande"/>
        </a:defRPr>
      </a:lvl3pPr>
      <a:lvl4pPr marL="1920240" indent="-274320" algn="l" defTabSz="548640" rtl="0" eaLnBrk="1" latinLnBrk="0" hangingPunct="1">
        <a:spcBef>
          <a:spcPct val="20000"/>
        </a:spcBef>
        <a:buFont typeface="Arial"/>
        <a:buChar char="–"/>
        <a:defRPr sz="1920" kern="1200">
          <a:solidFill>
            <a:srgbClr val="003262"/>
          </a:solidFill>
          <a:latin typeface="Lucida Grande"/>
          <a:ea typeface="+mn-ea"/>
          <a:cs typeface="Lucida Grande"/>
        </a:defRPr>
      </a:lvl4pPr>
      <a:lvl5pPr marL="2468880" indent="-274320" algn="l" defTabSz="548640" rtl="0" eaLnBrk="1" latinLnBrk="0" hangingPunct="1">
        <a:spcBef>
          <a:spcPct val="20000"/>
        </a:spcBef>
        <a:buFont typeface="Arial"/>
        <a:buChar char="»"/>
        <a:defRPr sz="1680" kern="1200">
          <a:solidFill>
            <a:srgbClr val="003262"/>
          </a:solidFill>
          <a:latin typeface="Lucida Grande"/>
          <a:ea typeface="+mn-ea"/>
          <a:cs typeface="Lucida Grande"/>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a:off x="427792" y="6368716"/>
            <a:ext cx="184731" cy="424732"/>
          </a:xfrm>
          <a:prstGeom prst="rect">
            <a:avLst/>
          </a:prstGeom>
          <a:noFill/>
        </p:spPr>
        <p:txBody>
          <a:bodyPr wrap="none" rtlCol="0">
            <a:spAutoFit/>
          </a:bodyPr>
          <a:lstStyle/>
          <a:p>
            <a:endParaRPr lang="en-US" sz="2160" dirty="0"/>
          </a:p>
        </p:txBody>
      </p:sp>
      <p:sp>
        <p:nvSpPr>
          <p:cNvPr id="8" name="Title Placeholder 1"/>
          <p:cNvSpPr>
            <a:spLocks noGrp="1"/>
          </p:cNvSpPr>
          <p:nvPr>
            <p:ph type="title"/>
          </p:nvPr>
        </p:nvSpPr>
        <p:spPr>
          <a:xfrm>
            <a:off x="731520" y="631147"/>
            <a:ext cx="13167360" cy="1371600"/>
          </a:xfrm>
          <a:prstGeom prst="rect">
            <a:avLst/>
          </a:prstGeom>
        </p:spPr>
        <p:txBody>
          <a:bodyPr vert="horz" lIns="91440" tIns="45720" rIns="91440" bIns="45720" rtlCol="0" anchor="ctr">
            <a:normAutofit/>
          </a:bodyPr>
          <a:lstStyle/>
          <a:p>
            <a:r>
              <a:rPr lang="en-US" dirty="0"/>
              <a:t>Project Title</a:t>
            </a:r>
          </a:p>
        </p:txBody>
      </p:sp>
      <p:sp>
        <p:nvSpPr>
          <p:cNvPr id="9" name="Text Placeholder 2"/>
          <p:cNvSpPr>
            <a:spLocks noGrp="1"/>
          </p:cNvSpPr>
          <p:nvPr>
            <p:ph type="body" idx="1"/>
          </p:nvPr>
        </p:nvSpPr>
        <p:spPr>
          <a:xfrm>
            <a:off x="731520" y="2169695"/>
            <a:ext cx="13167360" cy="3031702"/>
          </a:xfrm>
          <a:prstGeom prst="rect">
            <a:avLst/>
          </a:prstGeom>
        </p:spPr>
        <p:txBody>
          <a:bodyPr vert="horz" lIns="91440" tIns="45720" rIns="91440" bIns="45720" rtlCol="0">
            <a:normAutofit/>
          </a:bodyPr>
          <a:lstStyle/>
          <a:p>
            <a:pPr lvl="0"/>
            <a:r>
              <a:rPr lang="en-US" dirty="0" err="1"/>
              <a:t>Lorem</a:t>
            </a:r>
            <a:r>
              <a:rPr lang="en-US" dirty="0"/>
              <a:t> </a:t>
            </a:r>
            <a:r>
              <a:rPr lang="en-US" dirty="0" err="1"/>
              <a:t>Ipsum</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p:cNvPicPr>
            <a:picLocks noChangeAspect="1"/>
          </p:cNvPicPr>
          <p:nvPr userDrawn="1"/>
        </p:nvPicPr>
        <p:blipFill>
          <a:blip r:embed="rId8"/>
          <a:stretch>
            <a:fillRect/>
          </a:stretch>
        </p:blipFill>
        <p:spPr>
          <a:xfrm>
            <a:off x="10039215" y="4"/>
            <a:ext cx="4591187" cy="2855495"/>
          </a:xfrm>
          <a:prstGeom prst="rect">
            <a:avLst/>
          </a:prstGeom>
        </p:spPr>
      </p:pic>
      <p:pic>
        <p:nvPicPr>
          <p:cNvPr id="10" name="Picture 9"/>
          <p:cNvPicPr>
            <a:picLocks noChangeAspect="1"/>
          </p:cNvPicPr>
          <p:nvPr userDrawn="1"/>
        </p:nvPicPr>
        <p:blipFill>
          <a:blip r:embed="rId9"/>
          <a:stretch>
            <a:fillRect/>
          </a:stretch>
        </p:blipFill>
        <p:spPr>
          <a:xfrm>
            <a:off x="0" y="6718268"/>
            <a:ext cx="14673178" cy="1596088"/>
          </a:xfrm>
          <a:prstGeom prst="rect">
            <a:avLst/>
          </a:prstGeom>
        </p:spPr>
      </p:pic>
      <p:pic>
        <p:nvPicPr>
          <p:cNvPr id="11" name="Picture 10"/>
          <p:cNvPicPr>
            <a:picLocks noChangeAspect="1"/>
          </p:cNvPicPr>
          <p:nvPr userDrawn="1"/>
        </p:nvPicPr>
        <p:blipFill>
          <a:blip r:embed="rId10"/>
          <a:stretch>
            <a:fillRect/>
          </a:stretch>
        </p:blipFill>
        <p:spPr>
          <a:xfrm>
            <a:off x="590479" y="7223154"/>
            <a:ext cx="2793077" cy="640080"/>
          </a:xfrm>
          <a:prstGeom prst="rect">
            <a:avLst/>
          </a:prstGeom>
        </p:spPr>
      </p:pic>
    </p:spTree>
    <p:extLst>
      <p:ext uri="{BB962C8B-B14F-4D97-AF65-F5344CB8AC3E}">
        <p14:creationId xmlns:p14="http://schemas.microsoft.com/office/powerpoint/2010/main" val="2690611143"/>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Lst>
  <p:hf hdr="0" ftr="0" dt="0"/>
  <p:txStyles>
    <p:titleStyle>
      <a:lvl1pPr algn="l" defTabSz="548640" rtl="0" eaLnBrk="1" latinLnBrk="0" hangingPunct="1">
        <a:spcBef>
          <a:spcPct val="0"/>
        </a:spcBef>
        <a:buNone/>
        <a:defRPr sz="6000" kern="1200">
          <a:solidFill>
            <a:srgbClr val="C28220"/>
          </a:solidFill>
          <a:latin typeface="Georgia"/>
          <a:ea typeface="+mj-ea"/>
          <a:cs typeface="Georgia"/>
        </a:defRPr>
      </a:lvl1pPr>
    </p:titleStyle>
    <p:bodyStyle>
      <a:lvl1pPr marL="411480" indent="-411480" algn="l" defTabSz="548640" rtl="0" eaLnBrk="1" latinLnBrk="0" hangingPunct="1">
        <a:spcBef>
          <a:spcPct val="20000"/>
        </a:spcBef>
        <a:buFont typeface="Arial"/>
        <a:buChar char="•"/>
        <a:defRPr sz="2640" kern="1200">
          <a:solidFill>
            <a:srgbClr val="2D637F"/>
          </a:solidFill>
          <a:latin typeface="Lucida Grande"/>
          <a:ea typeface="+mn-ea"/>
          <a:cs typeface="Lucida Grande"/>
        </a:defRPr>
      </a:lvl1pPr>
      <a:lvl2pPr marL="891540" indent="-342900" algn="l" defTabSz="548640" rtl="0" eaLnBrk="1" latinLnBrk="0" hangingPunct="1">
        <a:spcBef>
          <a:spcPct val="20000"/>
        </a:spcBef>
        <a:buFont typeface="Arial"/>
        <a:buChar char="–"/>
        <a:defRPr sz="2400" kern="1200">
          <a:solidFill>
            <a:srgbClr val="2D637F"/>
          </a:solidFill>
          <a:latin typeface="Lucida Grande"/>
          <a:ea typeface="+mn-ea"/>
          <a:cs typeface="Lucida Grande"/>
        </a:defRPr>
      </a:lvl2pPr>
      <a:lvl3pPr marL="1371600" indent="-274320" algn="l" defTabSz="548640" rtl="0" eaLnBrk="1" latinLnBrk="0" hangingPunct="1">
        <a:spcBef>
          <a:spcPct val="20000"/>
        </a:spcBef>
        <a:buFont typeface="Arial"/>
        <a:buChar char="•"/>
        <a:defRPr sz="2160" kern="1200">
          <a:solidFill>
            <a:srgbClr val="2D637F"/>
          </a:solidFill>
          <a:latin typeface="Lucida Grande"/>
          <a:ea typeface="+mn-ea"/>
          <a:cs typeface="Lucida Grande"/>
        </a:defRPr>
      </a:lvl3pPr>
      <a:lvl4pPr marL="1920240" indent="-274320" algn="l" defTabSz="548640" rtl="0" eaLnBrk="1" latinLnBrk="0" hangingPunct="1">
        <a:spcBef>
          <a:spcPct val="20000"/>
        </a:spcBef>
        <a:buFont typeface="Arial"/>
        <a:buChar char="–"/>
        <a:defRPr sz="1920" kern="1200">
          <a:solidFill>
            <a:srgbClr val="2D637F"/>
          </a:solidFill>
          <a:latin typeface="Lucida Grande"/>
          <a:ea typeface="+mn-ea"/>
          <a:cs typeface="Lucida Grande"/>
        </a:defRPr>
      </a:lvl4pPr>
      <a:lvl5pPr marL="2468880" indent="-274320" algn="l" defTabSz="548640" rtl="0" eaLnBrk="1" latinLnBrk="0" hangingPunct="1">
        <a:spcBef>
          <a:spcPct val="20000"/>
        </a:spcBef>
        <a:buFont typeface="Arial"/>
        <a:buChar char="»"/>
        <a:defRPr sz="1680" kern="1200">
          <a:solidFill>
            <a:srgbClr val="2D637F"/>
          </a:solidFill>
          <a:latin typeface="Lucida Grande"/>
          <a:ea typeface="+mn-ea"/>
          <a:cs typeface="Lucida Grande"/>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39.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49.png"/><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EED78EE-FAF0-43D7-9FA4-415186C15810}"/>
              </a:ext>
            </a:extLst>
          </p:cNvPr>
          <p:cNvSpPr txBox="1">
            <a:spLocks/>
          </p:cNvSpPr>
          <p:nvPr/>
        </p:nvSpPr>
        <p:spPr>
          <a:xfrm>
            <a:off x="2999284" y="1717334"/>
            <a:ext cx="8631830" cy="2123658"/>
          </a:xfrm>
          <a:prstGeom prst="rect">
            <a:avLst/>
          </a:prstGeom>
        </p:spPr>
        <p:txBody>
          <a:bodyPr wrap="square">
            <a:spAutoFit/>
          </a:bodyPr>
          <a:lstStyle>
            <a:lvl1pPr algn="l" defTabSz="548640" rtl="0" eaLnBrk="1" latinLnBrk="0" hangingPunct="1">
              <a:spcBef>
                <a:spcPct val="0"/>
              </a:spcBef>
              <a:buNone/>
              <a:defRPr sz="5400" b="0" i="0" kern="1200">
                <a:solidFill>
                  <a:srgbClr val="C28220"/>
                </a:solidFill>
                <a:latin typeface="+mj-lt"/>
                <a:ea typeface="Lucida Grande" charset="0"/>
                <a:cs typeface="Lucida Grande" charset="0"/>
              </a:defRPr>
            </a:lvl1pPr>
          </a:lstStyle>
          <a:p>
            <a:pPr algn="ctr">
              <a:spcBef>
                <a:spcPts val="0"/>
              </a:spcBef>
            </a:pPr>
            <a:r>
              <a:rPr lang="en-US" sz="4400" dirty="0">
                <a:latin typeface="Georgia" panose="02040502050405020303" pitchFamily="18" charset="0"/>
              </a:rPr>
              <a:t>Prenatal Exposure to Environmental Mixtures and Genomic Biomarkers of Disease</a:t>
            </a:r>
          </a:p>
        </p:txBody>
      </p:sp>
      <p:sp>
        <p:nvSpPr>
          <p:cNvPr id="6" name="Subtitle 2">
            <a:extLst>
              <a:ext uri="{FF2B5EF4-FFF2-40B4-BE49-F238E27FC236}">
                <a16:creationId xmlns:a16="http://schemas.microsoft.com/office/drawing/2014/main" id="{F141A9F7-C71F-43EF-9636-59ADD81DE1B8}"/>
              </a:ext>
            </a:extLst>
          </p:cNvPr>
          <p:cNvSpPr txBox="1">
            <a:spLocks/>
          </p:cNvSpPr>
          <p:nvPr/>
        </p:nvSpPr>
        <p:spPr>
          <a:xfrm>
            <a:off x="2393375" y="4400613"/>
            <a:ext cx="9843649" cy="1520456"/>
          </a:xfrm>
          <a:prstGeom prst="rect">
            <a:avLst/>
          </a:prstGeom>
        </p:spPr>
        <p:txBody>
          <a:bodyPr wrap="square">
            <a:noAutofit/>
          </a:bodyPr>
          <a:lstStyle>
            <a:lvl1pPr marL="411480" indent="-411480" algn="l" defTabSz="548640" rtl="0" eaLnBrk="1" latinLnBrk="0" hangingPunct="1">
              <a:spcBef>
                <a:spcPct val="20000"/>
              </a:spcBef>
              <a:buFont typeface="Arial"/>
              <a:buChar char="•"/>
              <a:defRPr sz="2800" b="0" i="0" kern="1200">
                <a:solidFill>
                  <a:srgbClr val="003262"/>
                </a:solidFill>
                <a:latin typeface="+mn-lt"/>
                <a:ea typeface="+mn-ea"/>
                <a:cs typeface="Lucida Grande"/>
              </a:defRPr>
            </a:lvl1pPr>
            <a:lvl2pPr marL="891540" indent="-342900" algn="l" defTabSz="548640" rtl="0" eaLnBrk="1" latinLnBrk="0" hangingPunct="1">
              <a:spcBef>
                <a:spcPct val="20000"/>
              </a:spcBef>
              <a:buFont typeface="Arial"/>
              <a:buChar char="–"/>
              <a:defRPr sz="2200" b="0" i="0" kern="1200">
                <a:solidFill>
                  <a:srgbClr val="003262"/>
                </a:solidFill>
                <a:latin typeface="+mn-lt"/>
                <a:ea typeface="+mn-ea"/>
                <a:cs typeface="Lucida Grande"/>
              </a:defRPr>
            </a:lvl2pPr>
            <a:lvl3pPr marL="1371600" indent="-274320" algn="l" defTabSz="548640" rtl="0" eaLnBrk="1" latinLnBrk="0" hangingPunct="1">
              <a:spcBef>
                <a:spcPct val="20000"/>
              </a:spcBef>
              <a:buFont typeface="Arial"/>
              <a:buChar char="•"/>
              <a:defRPr sz="2200" b="0" i="0" kern="1200">
                <a:solidFill>
                  <a:srgbClr val="003262"/>
                </a:solidFill>
                <a:latin typeface="+mn-lt"/>
                <a:ea typeface="+mn-ea"/>
                <a:cs typeface="Lucida Grande"/>
              </a:defRPr>
            </a:lvl3pPr>
            <a:lvl4pPr marL="1920240" indent="-274320" algn="l" defTabSz="548640" rtl="0" eaLnBrk="1" latinLnBrk="0" hangingPunct="1">
              <a:spcBef>
                <a:spcPct val="20000"/>
              </a:spcBef>
              <a:buFont typeface="Arial"/>
              <a:buChar char="–"/>
              <a:defRPr sz="2000" b="0" i="0" kern="1200">
                <a:solidFill>
                  <a:srgbClr val="003262"/>
                </a:solidFill>
                <a:latin typeface="+mn-lt"/>
                <a:ea typeface="+mn-ea"/>
                <a:cs typeface="Lucida Grande"/>
              </a:defRPr>
            </a:lvl4pPr>
            <a:lvl5pPr marL="2468880" indent="-274320" algn="l" defTabSz="548640" rtl="0" eaLnBrk="1" latinLnBrk="0" hangingPunct="1">
              <a:spcBef>
                <a:spcPct val="20000"/>
              </a:spcBef>
              <a:buFont typeface="Arial"/>
              <a:buChar char="»"/>
              <a:defRPr sz="1800" b="0" i="0" kern="1200">
                <a:solidFill>
                  <a:srgbClr val="003262"/>
                </a:solidFill>
                <a:latin typeface="+mn-lt"/>
                <a:ea typeface="+mn-ea"/>
                <a:cs typeface="Lucida Grande"/>
              </a:defRPr>
            </a:lvl5pPr>
            <a:lvl6pPr marL="3017520" indent="-274320" algn="l" defTabSz="548640" rtl="0" eaLnBrk="1" latinLnBrk="0" hangingPunct="1">
              <a:spcBef>
                <a:spcPct val="20000"/>
              </a:spcBef>
              <a:buFont typeface="Arial"/>
              <a:buChar char="•"/>
              <a:defRPr sz="216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16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16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160" kern="1200">
                <a:solidFill>
                  <a:schemeClr val="tx1"/>
                </a:solidFill>
                <a:latin typeface="+mn-lt"/>
                <a:ea typeface="+mn-ea"/>
                <a:cs typeface="+mn-cs"/>
              </a:defRPr>
            </a:lvl9pPr>
          </a:lstStyle>
          <a:p>
            <a:pPr marL="0" indent="0" algn="ctr">
              <a:spcBef>
                <a:spcPts val="0"/>
              </a:spcBef>
              <a:buNone/>
            </a:pPr>
            <a:r>
              <a:rPr lang="en-US" sz="2400" dirty="0"/>
              <a:t>Anna R. Smith, MPH</a:t>
            </a:r>
          </a:p>
          <a:p>
            <a:pPr marL="0" indent="0" algn="ctr">
              <a:spcBef>
                <a:spcPts val="0"/>
              </a:spcBef>
              <a:buNone/>
            </a:pPr>
            <a:r>
              <a:rPr lang="en-US" sz="2400" dirty="0"/>
              <a:t>UC Berkeley School of Public Health | Center for Computational Biology</a:t>
            </a:r>
          </a:p>
          <a:p>
            <a:pPr marL="0" indent="0" algn="ctr">
              <a:spcBef>
                <a:spcPts val="0"/>
              </a:spcBef>
              <a:buNone/>
            </a:pPr>
            <a:r>
              <a:rPr lang="en-US" sz="2400" dirty="0"/>
              <a:t>Qualifying Examination</a:t>
            </a:r>
          </a:p>
          <a:p>
            <a:pPr marL="0" indent="0" algn="ctr">
              <a:spcBef>
                <a:spcPts val="0"/>
              </a:spcBef>
              <a:buNone/>
            </a:pPr>
            <a:r>
              <a:rPr lang="en-US" sz="2400" dirty="0"/>
              <a:t>October 1, 2021</a:t>
            </a:r>
          </a:p>
        </p:txBody>
      </p:sp>
    </p:spTree>
    <p:extLst>
      <p:ext uri="{BB962C8B-B14F-4D97-AF65-F5344CB8AC3E}">
        <p14:creationId xmlns:p14="http://schemas.microsoft.com/office/powerpoint/2010/main" val="3147574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A3ABF-F586-46AA-9B5F-EFDAEE8B40FD}"/>
              </a:ext>
            </a:extLst>
          </p:cNvPr>
          <p:cNvSpPr txBox="1">
            <a:spLocks/>
          </p:cNvSpPr>
          <p:nvPr/>
        </p:nvSpPr>
        <p:spPr>
          <a:xfrm>
            <a:off x="339360" y="327815"/>
            <a:ext cx="6193245" cy="10969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kern="1200">
                <a:solidFill>
                  <a:srgbClr val="C28220"/>
                </a:solidFill>
                <a:latin typeface="Georgia"/>
                <a:ea typeface="+mj-ea"/>
                <a:cs typeface="Georgia"/>
              </a:defRPr>
            </a:lvl1pPr>
          </a:lstStyle>
          <a:p>
            <a:pPr>
              <a:spcBef>
                <a:spcPts val="0"/>
              </a:spcBef>
            </a:pPr>
            <a:r>
              <a:rPr lang="en-US" sz="4000" dirty="0"/>
              <a:t>Study Methods: </a:t>
            </a:r>
          </a:p>
          <a:p>
            <a:pPr>
              <a:spcBef>
                <a:spcPts val="0"/>
              </a:spcBef>
            </a:pPr>
            <a:r>
              <a:rPr lang="en-US" sz="4000" dirty="0">
                <a:solidFill>
                  <a:srgbClr val="0070C0"/>
                </a:solidFill>
              </a:rPr>
              <a:t>Outcome Characterization </a:t>
            </a:r>
          </a:p>
        </p:txBody>
      </p:sp>
      <p:sp>
        <p:nvSpPr>
          <p:cNvPr id="3" name="Content Placeholder 2">
            <a:extLst>
              <a:ext uri="{FF2B5EF4-FFF2-40B4-BE49-F238E27FC236}">
                <a16:creationId xmlns:a16="http://schemas.microsoft.com/office/drawing/2014/main" id="{B7CC634D-55B2-45FC-9A12-B7EC470A4B2B}"/>
              </a:ext>
            </a:extLst>
          </p:cNvPr>
          <p:cNvSpPr txBox="1">
            <a:spLocks/>
          </p:cNvSpPr>
          <p:nvPr/>
        </p:nvSpPr>
        <p:spPr>
          <a:xfrm>
            <a:off x="429520" y="1994781"/>
            <a:ext cx="6635597" cy="281907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200" kern="1200">
                <a:solidFill>
                  <a:srgbClr val="2D637F"/>
                </a:solidFill>
                <a:latin typeface="Lucida Grande"/>
                <a:ea typeface="+mn-ea"/>
                <a:cs typeface="Lucida Grande"/>
              </a:defRPr>
            </a:lvl1pPr>
            <a:lvl2pPr marL="742950" indent="-285750" algn="l" defTabSz="457200" rtl="0" eaLnBrk="1" latinLnBrk="0" hangingPunct="1">
              <a:spcBef>
                <a:spcPct val="20000"/>
              </a:spcBef>
              <a:buFont typeface="Arial"/>
              <a:buChar char="–"/>
              <a:defRPr sz="2000" kern="1200">
                <a:solidFill>
                  <a:srgbClr val="2D637F"/>
                </a:solidFill>
                <a:latin typeface="Lucida Grande"/>
                <a:ea typeface="+mn-ea"/>
                <a:cs typeface="Lucida Grande"/>
              </a:defRPr>
            </a:lvl2pPr>
            <a:lvl3pPr marL="1143000" indent="-228600" algn="l" defTabSz="457200" rtl="0" eaLnBrk="1" latinLnBrk="0" hangingPunct="1">
              <a:spcBef>
                <a:spcPct val="20000"/>
              </a:spcBef>
              <a:buFont typeface="Arial"/>
              <a:buChar char="•"/>
              <a:defRPr sz="1800" kern="1200">
                <a:solidFill>
                  <a:srgbClr val="2D637F"/>
                </a:solidFill>
                <a:latin typeface="Lucida Grande"/>
                <a:ea typeface="+mn-ea"/>
                <a:cs typeface="Lucida Grande"/>
              </a:defRPr>
            </a:lvl3pPr>
            <a:lvl4pPr marL="1600200" indent="-228600" algn="l" defTabSz="457200" rtl="0" eaLnBrk="1" latinLnBrk="0" hangingPunct="1">
              <a:spcBef>
                <a:spcPct val="20000"/>
              </a:spcBef>
              <a:buFont typeface="Arial"/>
              <a:buChar char="–"/>
              <a:defRPr sz="1600" kern="1200">
                <a:solidFill>
                  <a:srgbClr val="2D637F"/>
                </a:solidFill>
                <a:latin typeface="Lucida Grande"/>
                <a:ea typeface="+mn-ea"/>
                <a:cs typeface="Lucida Grande"/>
              </a:defRPr>
            </a:lvl4pPr>
            <a:lvl5pPr marL="2057400" indent="-228600" algn="l" defTabSz="457200" rtl="0" eaLnBrk="1" latinLnBrk="0" hangingPunct="1">
              <a:spcBef>
                <a:spcPct val="20000"/>
              </a:spcBef>
              <a:buFont typeface="Arial"/>
              <a:buChar char="»"/>
              <a:defRPr sz="1400" kern="1200">
                <a:solidFill>
                  <a:srgbClr val="2D637F"/>
                </a:solidFill>
                <a:latin typeface="Lucida Grande"/>
                <a:ea typeface="+mn-ea"/>
                <a:cs typeface="Lucida Grand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sz="2400" dirty="0">
                <a:solidFill>
                  <a:schemeClr val="tx1"/>
                </a:solidFill>
                <a:latin typeface="+mn-lt"/>
              </a:rPr>
              <a:t>Maternal second trimester and umbilical cord blood mtDNAcn and TL </a:t>
            </a:r>
          </a:p>
          <a:p>
            <a:pPr marL="0" indent="0">
              <a:lnSpc>
                <a:spcPct val="50000"/>
              </a:lnSpc>
              <a:spcBef>
                <a:spcPts val="0"/>
              </a:spcBef>
              <a:buNone/>
            </a:pPr>
            <a:endParaRPr lang="en-US" sz="2400" dirty="0">
              <a:solidFill>
                <a:schemeClr val="tx1"/>
              </a:solidFill>
              <a:latin typeface="+mn-lt"/>
            </a:endParaRPr>
          </a:p>
          <a:p>
            <a:pPr marL="0" indent="0">
              <a:lnSpc>
                <a:spcPct val="25000"/>
              </a:lnSpc>
              <a:spcBef>
                <a:spcPts val="0"/>
              </a:spcBef>
              <a:buNone/>
            </a:pPr>
            <a:endParaRPr lang="en-US" sz="2400" dirty="0">
              <a:solidFill>
                <a:schemeClr val="tx1"/>
              </a:solidFill>
              <a:latin typeface="+mn-lt"/>
            </a:endParaRPr>
          </a:p>
          <a:p>
            <a:pPr lvl="1">
              <a:spcBef>
                <a:spcPts val="0"/>
              </a:spcBef>
            </a:pPr>
            <a:r>
              <a:rPr lang="en-US" sz="2400" dirty="0">
                <a:solidFill>
                  <a:schemeClr val="tx1"/>
                </a:solidFill>
                <a:latin typeface="+mn-lt"/>
              </a:rPr>
              <a:t>TL = sample’s TL relative to population average for study</a:t>
            </a:r>
          </a:p>
          <a:p>
            <a:pPr marL="457200" lvl="1" indent="0">
              <a:lnSpc>
                <a:spcPct val="50000"/>
              </a:lnSpc>
              <a:spcBef>
                <a:spcPts val="0"/>
              </a:spcBef>
              <a:buNone/>
            </a:pPr>
            <a:endParaRPr lang="en-US" sz="2400" dirty="0">
              <a:solidFill>
                <a:schemeClr val="tx1"/>
              </a:solidFill>
              <a:latin typeface="+mn-lt"/>
            </a:endParaRPr>
          </a:p>
          <a:p>
            <a:pPr lvl="1">
              <a:spcBef>
                <a:spcPts val="0"/>
              </a:spcBef>
            </a:pPr>
            <a:r>
              <a:rPr lang="en-US" sz="2400" dirty="0">
                <a:solidFill>
                  <a:schemeClr val="tx1"/>
                </a:solidFill>
                <a:latin typeface="+mn-lt"/>
              </a:rPr>
              <a:t>mtDNAcn = sample’s mtDNAcn relative to population average for study</a:t>
            </a:r>
          </a:p>
        </p:txBody>
      </p:sp>
      <p:sp>
        <p:nvSpPr>
          <p:cNvPr id="4" name="Content Placeholder 2">
            <a:extLst>
              <a:ext uri="{FF2B5EF4-FFF2-40B4-BE49-F238E27FC236}">
                <a16:creationId xmlns:a16="http://schemas.microsoft.com/office/drawing/2014/main" id="{4BE1C4E0-AE96-41FF-A555-E919DE1DCCFD}"/>
              </a:ext>
            </a:extLst>
          </p:cNvPr>
          <p:cNvSpPr txBox="1">
            <a:spLocks/>
          </p:cNvSpPr>
          <p:nvPr/>
        </p:nvSpPr>
        <p:spPr>
          <a:xfrm>
            <a:off x="339360" y="5170440"/>
            <a:ext cx="7529712" cy="42685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200" kern="1200">
                <a:solidFill>
                  <a:srgbClr val="2D637F"/>
                </a:solidFill>
                <a:latin typeface="Lucida Grande"/>
                <a:ea typeface="+mn-ea"/>
                <a:cs typeface="Lucida Grande"/>
              </a:defRPr>
            </a:lvl1pPr>
            <a:lvl2pPr marL="742950" indent="-285750" algn="l" defTabSz="457200" rtl="0" eaLnBrk="1" latinLnBrk="0" hangingPunct="1">
              <a:spcBef>
                <a:spcPct val="20000"/>
              </a:spcBef>
              <a:buFont typeface="Arial"/>
              <a:buChar char="–"/>
              <a:defRPr sz="2000" kern="1200">
                <a:solidFill>
                  <a:srgbClr val="2D637F"/>
                </a:solidFill>
                <a:latin typeface="Lucida Grande"/>
                <a:ea typeface="+mn-ea"/>
                <a:cs typeface="Lucida Grande"/>
              </a:defRPr>
            </a:lvl2pPr>
            <a:lvl3pPr marL="1143000" indent="-228600" algn="l" defTabSz="457200" rtl="0" eaLnBrk="1" latinLnBrk="0" hangingPunct="1">
              <a:spcBef>
                <a:spcPct val="20000"/>
              </a:spcBef>
              <a:buFont typeface="Arial"/>
              <a:buChar char="•"/>
              <a:defRPr sz="1800" kern="1200">
                <a:solidFill>
                  <a:srgbClr val="2D637F"/>
                </a:solidFill>
                <a:latin typeface="Lucida Grande"/>
                <a:ea typeface="+mn-ea"/>
                <a:cs typeface="Lucida Grande"/>
              </a:defRPr>
            </a:lvl3pPr>
            <a:lvl4pPr marL="1600200" indent="-228600" algn="l" defTabSz="457200" rtl="0" eaLnBrk="1" latinLnBrk="0" hangingPunct="1">
              <a:spcBef>
                <a:spcPct val="20000"/>
              </a:spcBef>
              <a:buFont typeface="Arial"/>
              <a:buChar char="–"/>
              <a:defRPr sz="1600" kern="1200">
                <a:solidFill>
                  <a:srgbClr val="2D637F"/>
                </a:solidFill>
                <a:latin typeface="Lucida Grande"/>
                <a:ea typeface="+mn-ea"/>
                <a:cs typeface="Lucida Grande"/>
              </a:defRPr>
            </a:lvl4pPr>
            <a:lvl5pPr marL="2057400" indent="-228600" algn="l" defTabSz="457200" rtl="0" eaLnBrk="1" latinLnBrk="0" hangingPunct="1">
              <a:spcBef>
                <a:spcPct val="20000"/>
              </a:spcBef>
              <a:buFont typeface="Arial"/>
              <a:buChar char="»"/>
              <a:defRPr sz="1400" kern="1200">
                <a:solidFill>
                  <a:srgbClr val="2D637F"/>
                </a:solidFill>
                <a:latin typeface="Lucida Grande"/>
                <a:ea typeface="+mn-ea"/>
                <a:cs typeface="Lucida Grand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2400" b="1" dirty="0">
                <a:solidFill>
                  <a:schemeClr val="tx1"/>
                </a:solidFill>
                <a:latin typeface="+mn-lt"/>
              </a:rPr>
              <a:t>Table 2. </a:t>
            </a:r>
            <a:r>
              <a:rPr lang="en-US" sz="2400" dirty="0">
                <a:solidFill>
                  <a:schemeClr val="tx1"/>
                </a:solidFill>
                <a:latin typeface="+mn-lt"/>
              </a:rPr>
              <a:t>Median (interquartile range) of outcome variables.</a:t>
            </a:r>
          </a:p>
        </p:txBody>
      </p:sp>
      <p:graphicFrame>
        <p:nvGraphicFramePr>
          <p:cNvPr id="5" name="Table 4">
            <a:extLst>
              <a:ext uri="{FF2B5EF4-FFF2-40B4-BE49-F238E27FC236}">
                <a16:creationId xmlns:a16="http://schemas.microsoft.com/office/drawing/2014/main" id="{C10BAF20-D780-4B6C-AFE2-767F83EF4CA5}"/>
              </a:ext>
            </a:extLst>
          </p:cNvPr>
          <p:cNvGraphicFramePr>
            <a:graphicFrameLocks noGrp="1"/>
          </p:cNvGraphicFramePr>
          <p:nvPr>
            <p:extLst>
              <p:ext uri="{D42A27DB-BD31-4B8C-83A1-F6EECF244321}">
                <p14:modId xmlns:p14="http://schemas.microsoft.com/office/powerpoint/2010/main" val="138724018"/>
              </p:ext>
            </p:extLst>
          </p:nvPr>
        </p:nvGraphicFramePr>
        <p:xfrm>
          <a:off x="474657" y="5577907"/>
          <a:ext cx="7161576" cy="1463040"/>
        </p:xfrm>
        <a:graphic>
          <a:graphicData uri="http://schemas.openxmlformats.org/drawingml/2006/table">
            <a:tbl>
              <a:tblPr firstRow="1" firstCol="1" bandRow="1">
                <a:tableStyleId>{2D5ABB26-0587-4C30-8999-92F81FD0307C}</a:tableStyleId>
              </a:tblPr>
              <a:tblGrid>
                <a:gridCol w="1837702">
                  <a:extLst>
                    <a:ext uri="{9D8B030D-6E8A-4147-A177-3AD203B41FA5}">
                      <a16:colId xmlns:a16="http://schemas.microsoft.com/office/drawing/2014/main" val="259669754"/>
                    </a:ext>
                  </a:extLst>
                </a:gridCol>
                <a:gridCol w="1790009">
                  <a:extLst>
                    <a:ext uri="{9D8B030D-6E8A-4147-A177-3AD203B41FA5}">
                      <a16:colId xmlns:a16="http://schemas.microsoft.com/office/drawing/2014/main" val="2529132503"/>
                    </a:ext>
                  </a:extLst>
                </a:gridCol>
                <a:gridCol w="1847702">
                  <a:extLst>
                    <a:ext uri="{9D8B030D-6E8A-4147-A177-3AD203B41FA5}">
                      <a16:colId xmlns:a16="http://schemas.microsoft.com/office/drawing/2014/main" val="3084364518"/>
                    </a:ext>
                  </a:extLst>
                </a:gridCol>
                <a:gridCol w="1686163">
                  <a:extLst>
                    <a:ext uri="{9D8B030D-6E8A-4147-A177-3AD203B41FA5}">
                      <a16:colId xmlns:a16="http://schemas.microsoft.com/office/drawing/2014/main" val="1531606430"/>
                    </a:ext>
                  </a:extLst>
                </a:gridCol>
              </a:tblGrid>
              <a:tr h="329351">
                <a:tc gridSpan="2">
                  <a:txBody>
                    <a:bodyPr/>
                    <a:lstStyle/>
                    <a:p>
                      <a:pPr marL="0" marR="0" algn="ctr">
                        <a:spcBef>
                          <a:spcPts val="0"/>
                        </a:spcBef>
                        <a:spcAft>
                          <a:spcPts val="0"/>
                        </a:spcAft>
                      </a:pPr>
                      <a:r>
                        <a:rPr lang="en-US" sz="2400" dirty="0">
                          <a:effectLst/>
                          <a:latin typeface="+mn-lt"/>
                          <a:ea typeface="Calibri" panose="020F0502020204030204" pitchFamily="34" charset="0"/>
                          <a:cs typeface="Times New Roman" panose="02020603050405020304" pitchFamily="18" charset="0"/>
                        </a:rPr>
                        <a:t>Relative mtDNAcn</a:t>
                      </a:r>
                    </a:p>
                  </a:txBody>
                  <a:tcPr marL="68580" marR="68580"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lgn="ctr">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algn="ctr">
                        <a:spcBef>
                          <a:spcPts val="0"/>
                        </a:spcBef>
                        <a:spcAft>
                          <a:spcPts val="0"/>
                        </a:spcAft>
                      </a:pPr>
                      <a:r>
                        <a:rPr lang="en-US" sz="2400" dirty="0">
                          <a:effectLst/>
                          <a:latin typeface="+mn-lt"/>
                          <a:cs typeface="Times New Roman" panose="02020603050405020304" pitchFamily="18" charset="0"/>
                        </a:rPr>
                        <a:t>Relative TL</a:t>
                      </a:r>
                    </a:p>
                  </a:txBody>
                  <a:tcPr marL="68580" marR="68580"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lgn="ctr">
                        <a:spcBef>
                          <a:spcPts val="0"/>
                        </a:spcBef>
                        <a:spcAft>
                          <a:spcPts val="0"/>
                        </a:spcAft>
                      </a:pPr>
                      <a:r>
                        <a:rPr lang="en-US" sz="1600" dirty="0">
                          <a:effectLst/>
                          <a:latin typeface="+mn-lt"/>
                          <a:ea typeface="Calibri" panose="020F0502020204030204" pitchFamily="34" charset="0"/>
                          <a:cs typeface="Times New Roman" panose="02020603050405020304" pitchFamily="18" charset="0"/>
                        </a:rPr>
                        <a:t>Relative TL</a:t>
                      </a:r>
                    </a:p>
                  </a:txBody>
                  <a:tcPr marL="68580" marR="68580"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3549789"/>
                  </a:ext>
                </a:extLst>
              </a:tr>
              <a:tr h="658703">
                <a:tc>
                  <a:txBody>
                    <a:bodyPr/>
                    <a:lstStyle/>
                    <a:p>
                      <a:pPr marL="0" marR="0" algn="ctr">
                        <a:spcBef>
                          <a:spcPts val="0"/>
                        </a:spcBef>
                        <a:spcAft>
                          <a:spcPts val="0"/>
                        </a:spcAft>
                      </a:pPr>
                      <a:r>
                        <a:rPr lang="en-US" sz="2400" dirty="0">
                          <a:effectLst/>
                          <a:latin typeface="+mn-lt"/>
                        </a:rPr>
                        <a:t>Maternal (</a:t>
                      </a:r>
                      <a:r>
                        <a:rPr lang="en-US" sz="2400" i="1" dirty="0">
                          <a:effectLst/>
                          <a:latin typeface="+mn-lt"/>
                        </a:rPr>
                        <a:t>N</a:t>
                      </a:r>
                      <a:r>
                        <a:rPr lang="en-US" sz="2400" i="0" dirty="0">
                          <a:effectLst/>
                          <a:latin typeface="+mn-lt"/>
                        </a:rPr>
                        <a:t>=898)</a:t>
                      </a:r>
                      <a:endParaRPr lang="en-US" sz="2400" dirty="0">
                        <a:effectLst/>
                        <a:latin typeface="+mn-lt"/>
                        <a:ea typeface="Calibri" panose="020F0502020204030204" pitchFamily="34" charset="0"/>
                        <a:cs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400" dirty="0">
                          <a:effectLst/>
                          <a:latin typeface="+mn-lt"/>
                        </a:rPr>
                        <a:t>Cord blood (</a:t>
                      </a:r>
                      <a:r>
                        <a:rPr lang="en-US" sz="2400" i="1" dirty="0">
                          <a:effectLst/>
                          <a:latin typeface="+mn-lt"/>
                        </a:rPr>
                        <a:t>N</a:t>
                      </a:r>
                      <a:r>
                        <a:rPr lang="en-US" sz="2400" i="0" dirty="0">
                          <a:effectLst/>
                          <a:latin typeface="+mn-lt"/>
                        </a:rPr>
                        <a:t>=419)</a:t>
                      </a:r>
                      <a:endParaRPr lang="en-US" sz="2400" dirty="0">
                        <a:effectLst/>
                        <a:latin typeface="+mn-lt"/>
                        <a:ea typeface="Calibri" panose="020F0502020204030204" pitchFamily="34" charset="0"/>
                        <a:cs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400" dirty="0">
                          <a:effectLst/>
                          <a:latin typeface="+mn-lt"/>
                        </a:rPr>
                        <a:t>Maternal (</a:t>
                      </a:r>
                      <a:r>
                        <a:rPr lang="en-US" sz="2400" i="1" dirty="0">
                          <a:effectLst/>
                          <a:latin typeface="+mn-lt"/>
                        </a:rPr>
                        <a:t>N</a:t>
                      </a:r>
                      <a:r>
                        <a:rPr lang="en-US" sz="2400" i="0" dirty="0">
                          <a:effectLst/>
                          <a:latin typeface="+mn-lt"/>
                        </a:rPr>
                        <a:t>=893)</a:t>
                      </a:r>
                      <a:endParaRPr lang="en-US" sz="2400" dirty="0">
                        <a:effectLst/>
                        <a:latin typeface="+mn-lt"/>
                        <a:ea typeface="Calibri" panose="020F0502020204030204" pitchFamily="34" charset="0"/>
                        <a:cs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400" dirty="0">
                          <a:effectLst/>
                          <a:latin typeface="+mn-lt"/>
                        </a:rPr>
                        <a:t>Cord blood (</a:t>
                      </a:r>
                      <a:r>
                        <a:rPr lang="en-US" sz="2400" i="1" dirty="0">
                          <a:effectLst/>
                          <a:latin typeface="+mn-lt"/>
                        </a:rPr>
                        <a:t>N</a:t>
                      </a:r>
                      <a:r>
                        <a:rPr lang="en-US" sz="2400" i="0" dirty="0">
                          <a:effectLst/>
                          <a:latin typeface="+mn-lt"/>
                        </a:rPr>
                        <a:t>=408)</a:t>
                      </a:r>
                      <a:endParaRPr lang="en-US" sz="2400" dirty="0">
                        <a:effectLst/>
                        <a:latin typeface="+mn-lt"/>
                        <a:ea typeface="Calibri" panose="020F0502020204030204" pitchFamily="34" charset="0"/>
                        <a:cs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2662329"/>
                  </a:ext>
                </a:extLst>
              </a:tr>
              <a:tr h="329351">
                <a:tc>
                  <a:txBody>
                    <a:bodyPr/>
                    <a:lstStyle/>
                    <a:p>
                      <a:pPr marL="0" marR="0" algn="ctr">
                        <a:spcBef>
                          <a:spcPts val="0"/>
                        </a:spcBef>
                        <a:spcAft>
                          <a:spcPts val="0"/>
                        </a:spcAft>
                      </a:pPr>
                      <a:r>
                        <a:rPr lang="en-US" sz="2400" dirty="0">
                          <a:effectLst/>
                          <a:latin typeface="+mn-lt"/>
                        </a:rPr>
                        <a:t>0.99 (0.32)</a:t>
                      </a:r>
                      <a:endParaRPr lang="en-US" sz="2400" dirty="0">
                        <a:effectLst/>
                        <a:latin typeface="+mn-lt"/>
                        <a:ea typeface="Calibri" panose="020F0502020204030204" pitchFamily="34" charset="0"/>
                        <a:cs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tcPr>
                </a:tc>
                <a:tc>
                  <a:txBody>
                    <a:bodyPr/>
                    <a:lstStyle/>
                    <a:p>
                      <a:pPr marL="0" marR="0" algn="ctr">
                        <a:spcBef>
                          <a:spcPts val="0"/>
                        </a:spcBef>
                        <a:spcAft>
                          <a:spcPts val="0"/>
                        </a:spcAft>
                      </a:pPr>
                      <a:r>
                        <a:rPr lang="en-US" sz="2400" dirty="0">
                          <a:effectLst/>
                          <a:latin typeface="+mn-lt"/>
                        </a:rPr>
                        <a:t>0.97 (0.29)</a:t>
                      </a:r>
                      <a:endParaRPr lang="en-US" sz="2400" dirty="0">
                        <a:effectLst/>
                        <a:latin typeface="+mn-lt"/>
                        <a:ea typeface="Calibri" panose="020F0502020204030204" pitchFamily="34" charset="0"/>
                        <a:cs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tcPr>
                </a:tc>
                <a:tc>
                  <a:txBody>
                    <a:bodyPr/>
                    <a:lstStyle/>
                    <a:p>
                      <a:pPr marL="0" marR="0" algn="ctr">
                        <a:spcBef>
                          <a:spcPts val="0"/>
                        </a:spcBef>
                        <a:spcAft>
                          <a:spcPts val="0"/>
                        </a:spcAft>
                      </a:pPr>
                      <a:r>
                        <a:rPr lang="en-US" sz="2400" dirty="0">
                          <a:effectLst/>
                          <a:latin typeface="+mn-lt"/>
                        </a:rPr>
                        <a:t>0.64 (0.18)</a:t>
                      </a:r>
                      <a:endParaRPr lang="en-US" sz="2400" dirty="0">
                        <a:effectLst/>
                        <a:latin typeface="+mn-lt"/>
                        <a:ea typeface="Calibri" panose="020F0502020204030204" pitchFamily="34" charset="0"/>
                        <a:cs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tcPr>
                </a:tc>
                <a:tc>
                  <a:txBody>
                    <a:bodyPr/>
                    <a:lstStyle/>
                    <a:p>
                      <a:pPr marL="0" marR="0" algn="ctr">
                        <a:spcBef>
                          <a:spcPts val="0"/>
                        </a:spcBef>
                        <a:spcAft>
                          <a:spcPts val="0"/>
                        </a:spcAft>
                      </a:pPr>
                      <a:r>
                        <a:rPr lang="en-US" sz="2400" dirty="0">
                          <a:effectLst/>
                          <a:latin typeface="+mn-lt"/>
                        </a:rPr>
                        <a:t>1.06 (0.48)</a:t>
                      </a:r>
                      <a:endParaRPr lang="en-US" sz="2400" dirty="0">
                        <a:effectLst/>
                        <a:latin typeface="+mn-lt"/>
                        <a:ea typeface="Calibri" panose="020F0502020204030204" pitchFamily="34" charset="0"/>
                        <a:cs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137426040"/>
                  </a:ext>
                </a:extLst>
              </a:tr>
            </a:tbl>
          </a:graphicData>
        </a:graphic>
      </p:graphicFrame>
      <p:sp>
        <p:nvSpPr>
          <p:cNvPr id="7" name="Content Placeholder 2">
            <a:extLst>
              <a:ext uri="{FF2B5EF4-FFF2-40B4-BE49-F238E27FC236}">
                <a16:creationId xmlns:a16="http://schemas.microsoft.com/office/drawing/2014/main" id="{AB1436C4-10A6-424F-8678-CFD3F2F1B194}"/>
              </a:ext>
            </a:extLst>
          </p:cNvPr>
          <p:cNvSpPr txBox="1">
            <a:spLocks/>
          </p:cNvSpPr>
          <p:nvPr/>
        </p:nvSpPr>
        <p:spPr>
          <a:xfrm>
            <a:off x="8833215" y="6645572"/>
            <a:ext cx="5457825" cy="66740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200" kern="1200">
                <a:solidFill>
                  <a:srgbClr val="2D637F"/>
                </a:solidFill>
                <a:latin typeface="Lucida Grande"/>
                <a:ea typeface="+mn-ea"/>
                <a:cs typeface="Lucida Grande"/>
              </a:defRPr>
            </a:lvl1pPr>
            <a:lvl2pPr marL="742950" indent="-285750" algn="l" defTabSz="457200" rtl="0" eaLnBrk="1" latinLnBrk="0" hangingPunct="1">
              <a:spcBef>
                <a:spcPct val="20000"/>
              </a:spcBef>
              <a:buFont typeface="Arial"/>
              <a:buChar char="–"/>
              <a:defRPr sz="2000" kern="1200">
                <a:solidFill>
                  <a:srgbClr val="2D637F"/>
                </a:solidFill>
                <a:latin typeface="Lucida Grande"/>
                <a:ea typeface="+mn-ea"/>
                <a:cs typeface="Lucida Grande"/>
              </a:defRPr>
            </a:lvl2pPr>
            <a:lvl3pPr marL="1143000" indent="-228600" algn="l" defTabSz="457200" rtl="0" eaLnBrk="1" latinLnBrk="0" hangingPunct="1">
              <a:spcBef>
                <a:spcPct val="20000"/>
              </a:spcBef>
              <a:buFont typeface="Arial"/>
              <a:buChar char="•"/>
              <a:defRPr sz="1800" kern="1200">
                <a:solidFill>
                  <a:srgbClr val="2D637F"/>
                </a:solidFill>
                <a:latin typeface="Lucida Grande"/>
                <a:ea typeface="+mn-ea"/>
                <a:cs typeface="Lucida Grande"/>
              </a:defRPr>
            </a:lvl3pPr>
            <a:lvl4pPr marL="1600200" indent="-228600" algn="l" defTabSz="457200" rtl="0" eaLnBrk="1" latinLnBrk="0" hangingPunct="1">
              <a:spcBef>
                <a:spcPct val="20000"/>
              </a:spcBef>
              <a:buFont typeface="Arial"/>
              <a:buChar char="–"/>
              <a:defRPr sz="1600" kern="1200">
                <a:solidFill>
                  <a:srgbClr val="2D637F"/>
                </a:solidFill>
                <a:latin typeface="Lucida Grande"/>
                <a:ea typeface="+mn-ea"/>
                <a:cs typeface="Lucida Grande"/>
              </a:defRPr>
            </a:lvl4pPr>
            <a:lvl5pPr marL="2057400" indent="-228600" algn="l" defTabSz="457200" rtl="0" eaLnBrk="1" latinLnBrk="0" hangingPunct="1">
              <a:spcBef>
                <a:spcPct val="20000"/>
              </a:spcBef>
              <a:buFont typeface="Arial"/>
              <a:buChar char="»"/>
              <a:defRPr sz="1400" kern="1200">
                <a:solidFill>
                  <a:srgbClr val="2D637F"/>
                </a:solidFill>
                <a:latin typeface="Lucida Grande"/>
                <a:ea typeface="+mn-ea"/>
                <a:cs typeface="Lucida Grand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2000" b="1" dirty="0">
                <a:solidFill>
                  <a:schemeClr val="tx1"/>
                </a:solidFill>
                <a:latin typeface="+mn-lt"/>
              </a:rPr>
              <a:t>Figure 2. </a:t>
            </a:r>
            <a:r>
              <a:rPr lang="en-US" sz="2000" dirty="0">
                <a:solidFill>
                  <a:schemeClr val="tx1"/>
                </a:solidFill>
                <a:latin typeface="+mn-lt"/>
              </a:rPr>
              <a:t>Spearman correlation coefficients among biomarker residuals after regressing plate effects. </a:t>
            </a:r>
          </a:p>
        </p:txBody>
      </p:sp>
      <p:pic>
        <p:nvPicPr>
          <p:cNvPr id="9" name="Picture 8">
            <a:extLst>
              <a:ext uri="{FF2B5EF4-FFF2-40B4-BE49-F238E27FC236}">
                <a16:creationId xmlns:a16="http://schemas.microsoft.com/office/drawing/2014/main" id="{99A50A3A-8334-439D-8F00-A4CD528AB654}"/>
              </a:ext>
            </a:extLst>
          </p:cNvPr>
          <p:cNvPicPr>
            <a:picLocks noChangeAspect="1"/>
          </p:cNvPicPr>
          <p:nvPr/>
        </p:nvPicPr>
        <p:blipFill rotWithShape="1">
          <a:blip r:embed="rId3"/>
          <a:srcRect l="4973" b="1998"/>
          <a:stretch/>
        </p:blipFill>
        <p:spPr>
          <a:xfrm>
            <a:off x="7771530" y="285776"/>
            <a:ext cx="6519510" cy="6359796"/>
          </a:xfrm>
          <a:prstGeom prst="rect">
            <a:avLst/>
          </a:prstGeom>
        </p:spPr>
      </p:pic>
      <p:sp>
        <p:nvSpPr>
          <p:cNvPr id="8" name="TextBox 7">
            <a:extLst>
              <a:ext uri="{FF2B5EF4-FFF2-40B4-BE49-F238E27FC236}">
                <a16:creationId xmlns:a16="http://schemas.microsoft.com/office/drawing/2014/main" id="{D3F3F36D-E38F-4C62-8B85-7D6B9B094D5E}"/>
              </a:ext>
            </a:extLst>
          </p:cNvPr>
          <p:cNvSpPr txBox="1"/>
          <p:nvPr/>
        </p:nvSpPr>
        <p:spPr>
          <a:xfrm>
            <a:off x="170273" y="7493331"/>
            <a:ext cx="518495" cy="487954"/>
          </a:xfrm>
          <a:prstGeom prst="rect">
            <a:avLst/>
          </a:prstGeom>
          <a:noFill/>
        </p:spPr>
        <p:txBody>
          <a:bodyPr wrap="square" rtlCol="0">
            <a:spAutoFit/>
          </a:bodyPr>
          <a:lstStyle/>
          <a:p>
            <a:r>
              <a:rPr lang="en-US" dirty="0">
                <a:solidFill>
                  <a:schemeClr val="tx2">
                    <a:lumMod val="50000"/>
                  </a:schemeClr>
                </a:solidFill>
              </a:rPr>
              <a:t>10</a:t>
            </a:r>
          </a:p>
        </p:txBody>
      </p:sp>
    </p:spTree>
    <p:extLst>
      <p:ext uri="{BB962C8B-B14F-4D97-AF65-F5344CB8AC3E}">
        <p14:creationId xmlns:p14="http://schemas.microsoft.com/office/powerpoint/2010/main" val="3488448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C4794-EFB7-4BFE-97A2-8F1FEB7F6167}"/>
              </a:ext>
            </a:extLst>
          </p:cNvPr>
          <p:cNvSpPr>
            <a:spLocks noGrp="1"/>
          </p:cNvSpPr>
          <p:nvPr>
            <p:ph type="title"/>
          </p:nvPr>
        </p:nvSpPr>
        <p:spPr>
          <a:xfrm>
            <a:off x="276687" y="204650"/>
            <a:ext cx="10496087" cy="777483"/>
          </a:xfrm>
        </p:spPr>
        <p:txBody>
          <a:bodyPr>
            <a:noAutofit/>
          </a:bodyPr>
          <a:lstStyle/>
          <a:p>
            <a:r>
              <a:rPr lang="en-US" sz="4000" dirty="0">
                <a:latin typeface="Georgia" panose="02040502050405020303" pitchFamily="18" charset="0"/>
              </a:rPr>
              <a:t>Study Methods: Statistical Analysis (Aim 1)</a:t>
            </a:r>
          </a:p>
        </p:txBody>
      </p:sp>
      <p:sp>
        <p:nvSpPr>
          <p:cNvPr id="3" name="Content Placeholder 2">
            <a:extLst>
              <a:ext uri="{FF2B5EF4-FFF2-40B4-BE49-F238E27FC236}">
                <a16:creationId xmlns:a16="http://schemas.microsoft.com/office/drawing/2014/main" id="{59BD133E-BB65-463C-AF4A-6BEA3A9780E8}"/>
              </a:ext>
            </a:extLst>
          </p:cNvPr>
          <p:cNvSpPr>
            <a:spLocks noGrp="1"/>
          </p:cNvSpPr>
          <p:nvPr>
            <p:ph idx="1"/>
          </p:nvPr>
        </p:nvSpPr>
        <p:spPr>
          <a:xfrm>
            <a:off x="276686" y="1003261"/>
            <a:ext cx="13665092" cy="6911262"/>
          </a:xfrm>
        </p:spPr>
        <p:txBody>
          <a:bodyPr>
            <a:noAutofit/>
          </a:bodyPr>
          <a:lstStyle/>
          <a:p>
            <a:r>
              <a:rPr lang="en-US" sz="2400" dirty="0">
                <a:solidFill>
                  <a:schemeClr val="tx1"/>
                </a:solidFill>
                <a:latin typeface="+mn-lt"/>
              </a:rPr>
              <a:t>Individual metal analysis: </a:t>
            </a:r>
            <a:r>
              <a:rPr lang="en-US" sz="2400" dirty="0">
                <a:solidFill>
                  <a:srgbClr val="008279"/>
                </a:solidFill>
                <a:latin typeface="+mn-lt"/>
              </a:rPr>
              <a:t>Adjusted linear regression models</a:t>
            </a:r>
          </a:p>
          <a:p>
            <a:pPr marL="0" indent="0">
              <a:lnSpc>
                <a:spcPct val="50000"/>
              </a:lnSpc>
              <a:spcBef>
                <a:spcPts val="0"/>
              </a:spcBef>
              <a:buNone/>
            </a:pPr>
            <a:endParaRPr lang="en-US" sz="2400" dirty="0">
              <a:solidFill>
                <a:srgbClr val="008279"/>
              </a:solidFill>
              <a:latin typeface="+mn-lt"/>
            </a:endParaRPr>
          </a:p>
          <a:p>
            <a:r>
              <a:rPr lang="en-US" sz="2400" dirty="0">
                <a:solidFill>
                  <a:schemeClr val="tx1"/>
                </a:solidFill>
                <a:latin typeface="+mn-lt"/>
              </a:rPr>
              <a:t>Metal mixture analysis:</a:t>
            </a:r>
          </a:p>
          <a:p>
            <a:pPr marL="0" indent="0">
              <a:lnSpc>
                <a:spcPct val="50000"/>
              </a:lnSpc>
              <a:spcBef>
                <a:spcPts val="0"/>
              </a:spcBef>
              <a:buNone/>
            </a:pPr>
            <a:r>
              <a:rPr lang="en-US" sz="2400" dirty="0">
                <a:solidFill>
                  <a:schemeClr val="tx1"/>
                </a:solidFill>
                <a:latin typeface="+mn-lt"/>
              </a:rPr>
              <a:t> </a:t>
            </a:r>
          </a:p>
          <a:p>
            <a:pPr lvl="1">
              <a:spcBef>
                <a:spcPts val="1000"/>
              </a:spcBef>
            </a:pPr>
            <a:r>
              <a:rPr lang="en-US" sz="2400" dirty="0">
                <a:solidFill>
                  <a:srgbClr val="008279"/>
                </a:solidFill>
                <a:latin typeface="+mn-lt"/>
                <a:cs typeface="Arial" panose="020B0604020202020204" pitchFamily="34" charset="0"/>
              </a:rPr>
              <a:t>Quantile g-computation </a:t>
            </a:r>
            <a:r>
              <a:rPr lang="en-US" sz="2400" dirty="0">
                <a:solidFill>
                  <a:schemeClr val="tx2">
                    <a:lumMod val="60000"/>
                    <a:lumOff val="40000"/>
                  </a:schemeClr>
                </a:solidFill>
                <a:latin typeface="+mn-lt"/>
                <a:cs typeface="Arial" panose="020B0604020202020204" pitchFamily="34" charset="0"/>
              </a:rPr>
              <a:t>(overall mixture effect and toxic metal ID)</a:t>
            </a:r>
          </a:p>
          <a:p>
            <a:pPr marL="548640" lvl="1" indent="0">
              <a:lnSpc>
                <a:spcPct val="50000"/>
              </a:lnSpc>
              <a:spcBef>
                <a:spcPts val="0"/>
              </a:spcBef>
              <a:buNone/>
            </a:pPr>
            <a:endParaRPr lang="en-US" sz="2400" dirty="0">
              <a:solidFill>
                <a:schemeClr val="tx2">
                  <a:lumMod val="60000"/>
                  <a:lumOff val="40000"/>
                </a:schemeClr>
              </a:solidFill>
              <a:latin typeface="+mn-lt"/>
              <a:cs typeface="Arial" panose="020B0604020202020204" pitchFamily="34" charset="0"/>
            </a:endParaRPr>
          </a:p>
          <a:p>
            <a:pPr lvl="2">
              <a:spcBef>
                <a:spcPts val="1000"/>
              </a:spcBef>
            </a:pPr>
            <a:r>
              <a:rPr lang="en-US" sz="2400" dirty="0">
                <a:solidFill>
                  <a:schemeClr val="tx1"/>
                </a:solidFill>
                <a:cs typeface="Arial" panose="020B0604020202020204" pitchFamily="34" charset="0"/>
              </a:rPr>
              <a:t>E</a:t>
            </a:r>
            <a:r>
              <a:rPr lang="en-US" sz="2400" dirty="0">
                <a:solidFill>
                  <a:schemeClr val="tx1"/>
                </a:solidFill>
                <a:latin typeface="+mn-lt"/>
                <a:cs typeface="Arial" panose="020B0604020202020204" pitchFamily="34" charset="0"/>
              </a:rPr>
              <a:t>stimate change in outcome for one quantile, simultaneous increase in all exposures in a specified mixture (mixture exposure-response)</a:t>
            </a:r>
          </a:p>
          <a:p>
            <a:pPr marL="1097280" lvl="2" indent="0">
              <a:lnSpc>
                <a:spcPct val="50000"/>
              </a:lnSpc>
              <a:spcBef>
                <a:spcPts val="0"/>
              </a:spcBef>
              <a:buNone/>
            </a:pPr>
            <a:endParaRPr lang="en-US" sz="2400" dirty="0">
              <a:solidFill>
                <a:schemeClr val="tx1"/>
              </a:solidFill>
              <a:latin typeface="+mn-lt"/>
              <a:cs typeface="Arial" panose="020B0604020202020204" pitchFamily="34" charset="0"/>
            </a:endParaRPr>
          </a:p>
          <a:p>
            <a:pPr lvl="1">
              <a:spcBef>
                <a:spcPts val="1000"/>
              </a:spcBef>
            </a:pPr>
            <a:r>
              <a:rPr lang="en-US" sz="2400" dirty="0">
                <a:solidFill>
                  <a:srgbClr val="008279"/>
                </a:solidFill>
                <a:latin typeface="+mn-lt"/>
              </a:rPr>
              <a:t>Bayesian Kernel Machine Regression (BKMR) </a:t>
            </a:r>
            <a:r>
              <a:rPr lang="en-US" sz="2400" dirty="0">
                <a:solidFill>
                  <a:schemeClr val="tx1"/>
                </a:solidFill>
                <a:latin typeface="+mn-lt"/>
                <a:cs typeface="Arial" panose="020B0604020202020204" pitchFamily="34" charset="0"/>
              </a:rPr>
              <a:t>with</a:t>
            </a:r>
            <a:r>
              <a:rPr lang="en-US" sz="2400" dirty="0">
                <a:latin typeface="+mn-lt"/>
                <a:cs typeface="Arial" panose="020B0604020202020204" pitchFamily="34" charset="0"/>
              </a:rPr>
              <a:t> </a:t>
            </a:r>
            <a:r>
              <a:rPr lang="en-US" sz="2400" dirty="0">
                <a:solidFill>
                  <a:srgbClr val="008279"/>
                </a:solidFill>
                <a:latin typeface="+mn-lt"/>
                <a:cs typeface="Arial" panose="020B0604020202020204" pitchFamily="34" charset="0"/>
              </a:rPr>
              <a:t>component-wise variable selection</a:t>
            </a:r>
            <a:r>
              <a:rPr lang="en-US" sz="2400" dirty="0">
                <a:solidFill>
                  <a:schemeClr val="accent1">
                    <a:lumMod val="50000"/>
                  </a:schemeClr>
                </a:solidFill>
                <a:latin typeface="+mn-lt"/>
                <a:cs typeface="Arial" panose="020B0604020202020204" pitchFamily="34" charset="0"/>
              </a:rPr>
              <a:t> </a:t>
            </a:r>
            <a:r>
              <a:rPr lang="en-US" sz="2400" dirty="0">
                <a:solidFill>
                  <a:schemeClr val="tx2">
                    <a:lumMod val="60000"/>
                    <a:lumOff val="40000"/>
                  </a:schemeClr>
                </a:solidFill>
                <a:latin typeface="+mn-lt"/>
                <a:cs typeface="Arial" panose="020B0604020202020204" pitchFamily="34" charset="0"/>
              </a:rPr>
              <a:t>(overall mixture effect, toxic metal ID, check for non-linearity and interactions)</a:t>
            </a:r>
          </a:p>
          <a:p>
            <a:pPr marL="548640" lvl="1" indent="0">
              <a:lnSpc>
                <a:spcPct val="50000"/>
              </a:lnSpc>
              <a:spcBef>
                <a:spcPts val="0"/>
              </a:spcBef>
              <a:buNone/>
            </a:pPr>
            <a:endParaRPr lang="en-US" sz="2400" dirty="0">
              <a:solidFill>
                <a:schemeClr val="tx2">
                  <a:lumMod val="60000"/>
                  <a:lumOff val="40000"/>
                </a:schemeClr>
              </a:solidFill>
              <a:latin typeface="+mn-lt"/>
              <a:cs typeface="Arial" panose="020B0604020202020204" pitchFamily="34" charset="0"/>
            </a:endParaRPr>
          </a:p>
          <a:p>
            <a:pPr lvl="2">
              <a:spcBef>
                <a:spcPts val="1000"/>
              </a:spcBef>
            </a:pPr>
            <a:r>
              <a:rPr lang="en-US" sz="2400" dirty="0">
                <a:solidFill>
                  <a:schemeClr val="tx1"/>
                </a:solidFill>
                <a:cs typeface="Arial" panose="020B0604020202020204" pitchFamily="34" charset="0"/>
              </a:rPr>
              <a:t>C</a:t>
            </a:r>
            <a:r>
              <a:rPr lang="en-US" sz="2400" dirty="0">
                <a:solidFill>
                  <a:schemeClr val="tx1"/>
                </a:solidFill>
                <a:latin typeface="+mn-lt"/>
                <a:cs typeface="Arial" panose="020B0604020202020204" pitchFamily="34" charset="0"/>
              </a:rPr>
              <a:t>ombines nonparametric Gaussian process regression (allows flexible exposure-response functions) with Bayesian variable selection (improves inference with highly correlated variables) </a:t>
            </a:r>
          </a:p>
          <a:p>
            <a:pPr marL="1097280" lvl="2" indent="0">
              <a:lnSpc>
                <a:spcPct val="50000"/>
              </a:lnSpc>
              <a:spcBef>
                <a:spcPts val="0"/>
              </a:spcBef>
              <a:buNone/>
            </a:pPr>
            <a:endParaRPr lang="en-US" sz="2400" dirty="0">
              <a:solidFill>
                <a:schemeClr val="tx1"/>
              </a:solidFill>
              <a:latin typeface="+mn-lt"/>
              <a:cs typeface="Arial" panose="020B0604020202020204" pitchFamily="34" charset="0"/>
            </a:endParaRPr>
          </a:p>
          <a:p>
            <a:pPr marL="1097280" lvl="2" indent="0">
              <a:lnSpc>
                <a:spcPct val="50000"/>
              </a:lnSpc>
              <a:spcBef>
                <a:spcPts val="0"/>
              </a:spcBef>
              <a:buNone/>
            </a:pPr>
            <a:endParaRPr lang="en-US" sz="2400" dirty="0">
              <a:solidFill>
                <a:schemeClr val="tx1"/>
              </a:solidFill>
              <a:latin typeface="+mn-lt"/>
              <a:cs typeface="Arial" panose="020B0604020202020204" pitchFamily="34" charset="0"/>
            </a:endParaRPr>
          </a:p>
          <a:p>
            <a:r>
              <a:rPr lang="en-US" sz="2400" b="1" dirty="0">
                <a:solidFill>
                  <a:schemeClr val="tx1"/>
                </a:solidFill>
                <a:latin typeface="+mn-lt"/>
                <a:cs typeface="Arial" panose="020B0604020202020204" pitchFamily="34" charset="0"/>
              </a:rPr>
              <a:t>Covariates: </a:t>
            </a:r>
            <a:r>
              <a:rPr lang="en-US" sz="2400" dirty="0">
                <a:solidFill>
                  <a:schemeClr val="tx1"/>
                </a:solidFill>
                <a:latin typeface="+mn-lt"/>
                <a:cs typeface="Arial" panose="020B0604020202020204" pitchFamily="34" charset="0"/>
              </a:rPr>
              <a:t>sample plate, maternal age, pre-pregnancy BMI, race, education, income, smoking during pregnancy, parity, child sex</a:t>
            </a:r>
          </a:p>
          <a:p>
            <a:pPr marL="0" indent="0">
              <a:spcBef>
                <a:spcPts val="0"/>
              </a:spcBef>
              <a:buNone/>
            </a:pPr>
            <a:r>
              <a:rPr lang="en-US" dirty="0"/>
              <a:t>	</a:t>
            </a:r>
          </a:p>
        </p:txBody>
      </p:sp>
      <p:sp>
        <p:nvSpPr>
          <p:cNvPr id="4" name="TextBox 3">
            <a:extLst>
              <a:ext uri="{FF2B5EF4-FFF2-40B4-BE49-F238E27FC236}">
                <a16:creationId xmlns:a16="http://schemas.microsoft.com/office/drawing/2014/main" id="{02FF0F4E-5A24-45D0-AC8E-1CA4616DA2B3}"/>
              </a:ext>
            </a:extLst>
          </p:cNvPr>
          <p:cNvSpPr txBox="1"/>
          <p:nvPr/>
        </p:nvSpPr>
        <p:spPr>
          <a:xfrm>
            <a:off x="170274" y="7493331"/>
            <a:ext cx="518348" cy="506246"/>
          </a:xfrm>
          <a:prstGeom prst="rect">
            <a:avLst/>
          </a:prstGeom>
          <a:noFill/>
        </p:spPr>
        <p:txBody>
          <a:bodyPr wrap="square" rtlCol="0">
            <a:spAutoFit/>
          </a:bodyPr>
          <a:lstStyle/>
          <a:p>
            <a:r>
              <a:rPr lang="en-US" dirty="0">
                <a:solidFill>
                  <a:schemeClr val="tx2">
                    <a:lumMod val="50000"/>
                  </a:schemeClr>
                </a:solidFill>
              </a:rPr>
              <a:t>11</a:t>
            </a:r>
          </a:p>
        </p:txBody>
      </p:sp>
    </p:spTree>
    <p:extLst>
      <p:ext uri="{BB962C8B-B14F-4D97-AF65-F5344CB8AC3E}">
        <p14:creationId xmlns:p14="http://schemas.microsoft.com/office/powerpoint/2010/main" val="1129244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AEB75-38D7-4F3E-A9EC-587760528353}"/>
              </a:ext>
            </a:extLst>
          </p:cNvPr>
          <p:cNvSpPr>
            <a:spLocks noGrp="1"/>
          </p:cNvSpPr>
          <p:nvPr>
            <p:ph type="title"/>
          </p:nvPr>
        </p:nvSpPr>
        <p:spPr>
          <a:xfrm>
            <a:off x="396982" y="228447"/>
            <a:ext cx="6654607" cy="706074"/>
          </a:xfrm>
        </p:spPr>
        <p:txBody>
          <a:bodyPr>
            <a:noAutofit/>
          </a:bodyPr>
          <a:lstStyle/>
          <a:p>
            <a:r>
              <a:rPr lang="en-US" sz="4000" dirty="0">
                <a:latin typeface="Georgia" panose="02040502050405020303" pitchFamily="18" charset="0"/>
              </a:rPr>
              <a:t>Preliminary Results (Aim 1)</a:t>
            </a:r>
            <a:endParaRPr lang="en-US" sz="3000" dirty="0">
              <a:latin typeface="Georgia" panose="02040502050405020303" pitchFamily="18" charset="0"/>
            </a:endParaRPr>
          </a:p>
        </p:txBody>
      </p:sp>
      <p:sp>
        <p:nvSpPr>
          <p:cNvPr id="3" name="Content Placeholder 2">
            <a:extLst>
              <a:ext uri="{FF2B5EF4-FFF2-40B4-BE49-F238E27FC236}">
                <a16:creationId xmlns:a16="http://schemas.microsoft.com/office/drawing/2014/main" id="{5096AEDA-8977-43BE-A79B-93A1C0F61C4F}"/>
              </a:ext>
            </a:extLst>
          </p:cNvPr>
          <p:cNvSpPr txBox="1">
            <a:spLocks/>
          </p:cNvSpPr>
          <p:nvPr/>
        </p:nvSpPr>
        <p:spPr>
          <a:xfrm>
            <a:off x="269331" y="1022943"/>
            <a:ext cx="2820361" cy="594787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200" kern="1200">
                <a:solidFill>
                  <a:srgbClr val="2D637F"/>
                </a:solidFill>
                <a:latin typeface="Lucida Grande"/>
                <a:ea typeface="+mn-ea"/>
                <a:cs typeface="Lucida Grande"/>
              </a:defRPr>
            </a:lvl1pPr>
            <a:lvl2pPr marL="742950" indent="-285750" algn="l" defTabSz="457200" rtl="0" eaLnBrk="1" latinLnBrk="0" hangingPunct="1">
              <a:spcBef>
                <a:spcPct val="20000"/>
              </a:spcBef>
              <a:buFont typeface="Arial"/>
              <a:buChar char="–"/>
              <a:defRPr sz="2000" kern="1200">
                <a:solidFill>
                  <a:srgbClr val="2D637F"/>
                </a:solidFill>
                <a:latin typeface="Lucida Grande"/>
                <a:ea typeface="+mn-ea"/>
                <a:cs typeface="Lucida Grande"/>
              </a:defRPr>
            </a:lvl2pPr>
            <a:lvl3pPr marL="1143000" indent="-228600" algn="l" defTabSz="457200" rtl="0" eaLnBrk="1" latinLnBrk="0" hangingPunct="1">
              <a:spcBef>
                <a:spcPct val="20000"/>
              </a:spcBef>
              <a:buFont typeface="Arial"/>
              <a:buChar char="•"/>
              <a:defRPr sz="1800" kern="1200">
                <a:solidFill>
                  <a:srgbClr val="2D637F"/>
                </a:solidFill>
                <a:latin typeface="Lucida Grande"/>
                <a:ea typeface="+mn-ea"/>
                <a:cs typeface="Lucida Grande"/>
              </a:defRPr>
            </a:lvl3pPr>
            <a:lvl4pPr marL="1600200" indent="-228600" algn="l" defTabSz="457200" rtl="0" eaLnBrk="1" latinLnBrk="0" hangingPunct="1">
              <a:spcBef>
                <a:spcPct val="20000"/>
              </a:spcBef>
              <a:buFont typeface="Arial"/>
              <a:buChar char="–"/>
              <a:defRPr sz="1600" kern="1200">
                <a:solidFill>
                  <a:srgbClr val="2D637F"/>
                </a:solidFill>
                <a:latin typeface="Lucida Grande"/>
                <a:ea typeface="+mn-ea"/>
                <a:cs typeface="Lucida Grande"/>
              </a:defRPr>
            </a:lvl4pPr>
            <a:lvl5pPr marL="2057400" indent="-228600" algn="l" defTabSz="457200" rtl="0" eaLnBrk="1" latinLnBrk="0" hangingPunct="1">
              <a:spcBef>
                <a:spcPct val="20000"/>
              </a:spcBef>
              <a:buFont typeface="Arial"/>
              <a:buChar char="»"/>
              <a:defRPr sz="1400" kern="1200">
                <a:solidFill>
                  <a:srgbClr val="2D637F"/>
                </a:solidFill>
                <a:latin typeface="Lucida Grande"/>
                <a:ea typeface="+mn-ea"/>
                <a:cs typeface="Lucida Grand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2000" b="1" dirty="0">
                <a:solidFill>
                  <a:srgbClr val="008279"/>
                </a:solidFill>
                <a:latin typeface="+mn-lt"/>
                <a:cs typeface="Calibri" panose="020F0502020204030204" pitchFamily="34" charset="0"/>
              </a:rPr>
              <a:t>Linear Regression</a:t>
            </a:r>
          </a:p>
          <a:p>
            <a:pPr marL="0" indent="0">
              <a:lnSpc>
                <a:spcPct val="50000"/>
              </a:lnSpc>
              <a:spcBef>
                <a:spcPts val="0"/>
              </a:spcBef>
              <a:buNone/>
            </a:pPr>
            <a:endParaRPr lang="en-US" sz="2000" dirty="0">
              <a:solidFill>
                <a:schemeClr val="tx1"/>
              </a:solidFill>
              <a:latin typeface="+mn-lt"/>
              <a:cs typeface="Calibri" panose="020F0502020204030204" pitchFamily="34" charset="0"/>
            </a:endParaRPr>
          </a:p>
          <a:p>
            <a:pPr marL="457200" indent="-457200">
              <a:spcBef>
                <a:spcPts val="0"/>
              </a:spcBef>
            </a:pPr>
            <a:r>
              <a:rPr lang="en-US" sz="2000" dirty="0">
                <a:solidFill>
                  <a:schemeClr val="tx1"/>
                </a:solidFill>
                <a:latin typeface="+mn-lt"/>
                <a:cs typeface="Calibri" panose="020F0502020204030204" pitchFamily="34" charset="0"/>
              </a:rPr>
              <a:t>Two-fold increase in maternal </a:t>
            </a:r>
            <a:r>
              <a:rPr lang="en-US" sz="2000" b="1" dirty="0">
                <a:solidFill>
                  <a:schemeClr val="tx1"/>
                </a:solidFill>
                <a:latin typeface="+mn-lt"/>
                <a:cs typeface="Calibri" panose="020F0502020204030204" pitchFamily="34" charset="0"/>
              </a:rPr>
              <a:t>selenium</a:t>
            </a:r>
            <a:r>
              <a:rPr lang="en-US" sz="2000" dirty="0">
                <a:solidFill>
                  <a:schemeClr val="tx1"/>
                </a:solidFill>
                <a:latin typeface="+mn-lt"/>
                <a:cs typeface="Calibri" panose="020F0502020204030204" pitchFamily="34" charset="0"/>
              </a:rPr>
              <a:t> associated with </a:t>
            </a:r>
            <a:r>
              <a:rPr lang="en-US" sz="2000" b="1" i="1" dirty="0">
                <a:solidFill>
                  <a:schemeClr val="tx1"/>
                </a:solidFill>
                <a:latin typeface="+mn-lt"/>
                <a:cs typeface="Calibri" panose="020F0502020204030204" pitchFamily="34" charset="0"/>
              </a:rPr>
              <a:t>longer</a:t>
            </a:r>
            <a:r>
              <a:rPr lang="en-US" sz="2000" b="1" dirty="0">
                <a:solidFill>
                  <a:schemeClr val="tx1"/>
                </a:solidFill>
                <a:latin typeface="+mn-lt"/>
                <a:cs typeface="Calibri" panose="020F0502020204030204" pitchFamily="34" charset="0"/>
              </a:rPr>
              <a:t> </a:t>
            </a:r>
            <a:r>
              <a:rPr lang="en-US" sz="2000" b="1" dirty="0">
                <a:solidFill>
                  <a:srgbClr val="BD0B3E"/>
                </a:solidFill>
                <a:latin typeface="+mn-lt"/>
                <a:cs typeface="Calibri" panose="020F0502020204030204" pitchFamily="34" charset="0"/>
              </a:rPr>
              <a:t>cord blood </a:t>
            </a:r>
            <a:r>
              <a:rPr lang="en-US" sz="2000" b="1" dirty="0">
                <a:solidFill>
                  <a:schemeClr val="tx1"/>
                </a:solidFill>
                <a:latin typeface="+mn-lt"/>
                <a:cs typeface="Calibri" panose="020F0502020204030204" pitchFamily="34" charset="0"/>
              </a:rPr>
              <a:t>TL</a:t>
            </a:r>
          </a:p>
          <a:p>
            <a:pPr marL="0" indent="0">
              <a:lnSpc>
                <a:spcPct val="50000"/>
              </a:lnSpc>
              <a:spcBef>
                <a:spcPts val="0"/>
              </a:spcBef>
              <a:buNone/>
            </a:pPr>
            <a:endParaRPr lang="en-US" sz="2000" b="1" dirty="0">
              <a:solidFill>
                <a:schemeClr val="tx1"/>
              </a:solidFill>
              <a:latin typeface="+mn-lt"/>
              <a:cs typeface="Calibri" panose="020F0502020204030204" pitchFamily="34" charset="0"/>
            </a:endParaRPr>
          </a:p>
          <a:p>
            <a:pPr marL="0" indent="0">
              <a:lnSpc>
                <a:spcPct val="25000"/>
              </a:lnSpc>
              <a:spcBef>
                <a:spcPts val="0"/>
              </a:spcBef>
              <a:buNone/>
            </a:pPr>
            <a:endParaRPr lang="en-US" sz="2000" b="1" dirty="0">
              <a:solidFill>
                <a:schemeClr val="tx1"/>
              </a:solidFill>
              <a:latin typeface="+mn-lt"/>
              <a:cs typeface="Calibri" panose="020F0502020204030204" pitchFamily="34" charset="0"/>
            </a:endParaRPr>
          </a:p>
          <a:p>
            <a:pPr marL="457200" indent="-457200">
              <a:spcBef>
                <a:spcPts val="0"/>
              </a:spcBef>
            </a:pPr>
            <a:r>
              <a:rPr lang="en-US" sz="2000" dirty="0">
                <a:solidFill>
                  <a:schemeClr val="tx1"/>
                </a:solidFill>
                <a:latin typeface="+mn-lt"/>
                <a:cs typeface="Calibri" panose="020F0502020204030204" pitchFamily="34" charset="0"/>
              </a:rPr>
              <a:t>Two-fold increase in maternal</a:t>
            </a:r>
            <a:r>
              <a:rPr lang="en-US" sz="2000" dirty="0">
                <a:latin typeface="+mn-lt"/>
                <a:cs typeface="Calibri" panose="020F0502020204030204" pitchFamily="34" charset="0"/>
              </a:rPr>
              <a:t> </a:t>
            </a:r>
            <a:r>
              <a:rPr lang="en-US" sz="2000" b="1" dirty="0">
                <a:solidFill>
                  <a:schemeClr val="tx1"/>
                </a:solidFill>
                <a:latin typeface="+mn-lt"/>
                <a:cs typeface="Calibri" panose="020F0502020204030204" pitchFamily="34" charset="0"/>
              </a:rPr>
              <a:t>magnesium</a:t>
            </a:r>
            <a:r>
              <a:rPr lang="en-US" sz="2000" b="1" dirty="0">
                <a:solidFill>
                  <a:srgbClr val="780A60"/>
                </a:solidFill>
                <a:latin typeface="+mn-lt"/>
                <a:cs typeface="Calibri" panose="020F0502020204030204" pitchFamily="34" charset="0"/>
              </a:rPr>
              <a:t> </a:t>
            </a:r>
            <a:r>
              <a:rPr lang="en-US" sz="2000" dirty="0">
                <a:solidFill>
                  <a:schemeClr val="tx1"/>
                </a:solidFill>
                <a:latin typeface="+mn-lt"/>
                <a:cs typeface="Calibri" panose="020F0502020204030204" pitchFamily="34" charset="0"/>
              </a:rPr>
              <a:t>associated with </a:t>
            </a:r>
            <a:r>
              <a:rPr lang="en-US" sz="2000" b="1" i="1" dirty="0">
                <a:solidFill>
                  <a:schemeClr val="tx1"/>
                </a:solidFill>
                <a:latin typeface="+mn-lt"/>
                <a:cs typeface="Calibri" panose="020F0502020204030204" pitchFamily="34" charset="0"/>
              </a:rPr>
              <a:t>decreased</a:t>
            </a:r>
            <a:r>
              <a:rPr lang="en-US" sz="2000" b="1" dirty="0">
                <a:latin typeface="+mn-lt"/>
                <a:cs typeface="Calibri" panose="020F0502020204030204" pitchFamily="34" charset="0"/>
              </a:rPr>
              <a:t> </a:t>
            </a:r>
            <a:r>
              <a:rPr lang="en-US" sz="2000" b="1" dirty="0">
                <a:solidFill>
                  <a:srgbClr val="00A89C"/>
                </a:solidFill>
                <a:latin typeface="+mn-lt"/>
                <a:cs typeface="Calibri" panose="020F0502020204030204" pitchFamily="34" charset="0"/>
              </a:rPr>
              <a:t>maternal </a:t>
            </a:r>
            <a:r>
              <a:rPr lang="en-US" sz="2000" dirty="0">
                <a:solidFill>
                  <a:schemeClr val="tx1"/>
                </a:solidFill>
                <a:latin typeface="+mn-lt"/>
                <a:cs typeface="Calibri" panose="020F0502020204030204" pitchFamily="34" charset="0"/>
              </a:rPr>
              <a:t>and</a:t>
            </a:r>
            <a:r>
              <a:rPr lang="en-US" sz="2000" dirty="0">
                <a:latin typeface="+mn-lt"/>
                <a:cs typeface="Calibri" panose="020F0502020204030204" pitchFamily="34" charset="0"/>
              </a:rPr>
              <a:t> </a:t>
            </a:r>
            <a:r>
              <a:rPr lang="en-US" sz="2000" b="1" dirty="0">
                <a:solidFill>
                  <a:srgbClr val="BD0B3E"/>
                </a:solidFill>
                <a:latin typeface="+mn-lt"/>
                <a:cs typeface="Calibri" panose="020F0502020204030204" pitchFamily="34" charset="0"/>
              </a:rPr>
              <a:t>cord blood </a:t>
            </a:r>
            <a:r>
              <a:rPr lang="en-US" sz="2000" b="1" dirty="0">
                <a:solidFill>
                  <a:schemeClr val="tx1"/>
                </a:solidFill>
                <a:latin typeface="+mn-lt"/>
                <a:cs typeface="Calibri" panose="020F0502020204030204" pitchFamily="34" charset="0"/>
              </a:rPr>
              <a:t>mtDNAcn</a:t>
            </a:r>
            <a:r>
              <a:rPr lang="en-US" sz="2000" dirty="0">
                <a:solidFill>
                  <a:schemeClr val="tx1"/>
                </a:solidFill>
                <a:latin typeface="+mn-lt"/>
                <a:cs typeface="Calibri" panose="020F0502020204030204" pitchFamily="34" charset="0"/>
              </a:rPr>
              <a:t> </a:t>
            </a:r>
          </a:p>
          <a:p>
            <a:pPr marL="0" indent="0">
              <a:lnSpc>
                <a:spcPct val="50000"/>
              </a:lnSpc>
              <a:spcBef>
                <a:spcPts val="0"/>
              </a:spcBef>
              <a:buNone/>
            </a:pPr>
            <a:endParaRPr lang="en-US" sz="2000" dirty="0">
              <a:solidFill>
                <a:schemeClr val="tx1"/>
              </a:solidFill>
              <a:latin typeface="+mn-lt"/>
              <a:cs typeface="Calibri" panose="020F0502020204030204" pitchFamily="34" charset="0"/>
            </a:endParaRPr>
          </a:p>
          <a:p>
            <a:pPr marL="0" indent="0">
              <a:lnSpc>
                <a:spcPct val="25000"/>
              </a:lnSpc>
              <a:spcBef>
                <a:spcPts val="0"/>
              </a:spcBef>
              <a:buNone/>
            </a:pPr>
            <a:endParaRPr lang="en-US" sz="2000" dirty="0">
              <a:solidFill>
                <a:schemeClr val="tx1"/>
              </a:solidFill>
              <a:latin typeface="+mn-lt"/>
              <a:cs typeface="Calibri" panose="020F0502020204030204" pitchFamily="34" charset="0"/>
            </a:endParaRPr>
          </a:p>
          <a:p>
            <a:pPr marL="0" indent="0">
              <a:lnSpc>
                <a:spcPct val="25000"/>
              </a:lnSpc>
              <a:spcBef>
                <a:spcPts val="0"/>
              </a:spcBef>
              <a:buNone/>
            </a:pPr>
            <a:endParaRPr lang="en-US" sz="2000" dirty="0">
              <a:solidFill>
                <a:schemeClr val="tx1"/>
              </a:solidFill>
              <a:latin typeface="+mn-lt"/>
              <a:cs typeface="Calibri" panose="020F0502020204030204" pitchFamily="34" charset="0"/>
            </a:endParaRPr>
          </a:p>
          <a:p>
            <a:pPr marL="457200" indent="-457200">
              <a:spcBef>
                <a:spcPts val="0"/>
              </a:spcBef>
            </a:pPr>
            <a:r>
              <a:rPr lang="en-US" sz="2000" dirty="0">
                <a:solidFill>
                  <a:schemeClr val="tx1"/>
                </a:solidFill>
                <a:latin typeface="+mn-lt"/>
                <a:cs typeface="Calibri" panose="020F0502020204030204" pitchFamily="34" charset="0"/>
              </a:rPr>
              <a:t>Two-fold increase in maternal </a:t>
            </a:r>
            <a:r>
              <a:rPr lang="en-US" sz="2000" b="1" dirty="0">
                <a:solidFill>
                  <a:schemeClr val="tx1"/>
                </a:solidFill>
                <a:latin typeface="+mn-lt"/>
                <a:cs typeface="Calibri" panose="020F0502020204030204" pitchFamily="34" charset="0"/>
              </a:rPr>
              <a:t>lead</a:t>
            </a:r>
            <a:r>
              <a:rPr lang="en-US" sz="2000" dirty="0">
                <a:latin typeface="+mn-lt"/>
                <a:cs typeface="Calibri" panose="020F0502020204030204" pitchFamily="34" charset="0"/>
              </a:rPr>
              <a:t> </a:t>
            </a:r>
            <a:r>
              <a:rPr lang="en-US" sz="2000" dirty="0">
                <a:solidFill>
                  <a:schemeClr val="tx1"/>
                </a:solidFill>
                <a:latin typeface="+mn-lt"/>
                <a:cs typeface="Calibri" panose="020F0502020204030204" pitchFamily="34" charset="0"/>
              </a:rPr>
              <a:t>associated with </a:t>
            </a:r>
            <a:r>
              <a:rPr lang="en-US" sz="2000" b="1" i="1" dirty="0">
                <a:solidFill>
                  <a:schemeClr val="tx1"/>
                </a:solidFill>
                <a:latin typeface="+mn-lt"/>
                <a:cs typeface="Calibri" panose="020F0502020204030204" pitchFamily="34" charset="0"/>
              </a:rPr>
              <a:t>increased</a:t>
            </a:r>
            <a:r>
              <a:rPr lang="en-US" sz="2000" b="1" dirty="0">
                <a:solidFill>
                  <a:srgbClr val="00A89C"/>
                </a:solidFill>
                <a:latin typeface="+mn-lt"/>
                <a:cs typeface="Calibri" panose="020F0502020204030204" pitchFamily="34" charset="0"/>
              </a:rPr>
              <a:t> maternal </a:t>
            </a:r>
            <a:r>
              <a:rPr lang="en-US" sz="2000" b="1" dirty="0">
                <a:solidFill>
                  <a:schemeClr val="tx1"/>
                </a:solidFill>
                <a:latin typeface="+mn-lt"/>
                <a:cs typeface="Calibri" panose="020F0502020204030204" pitchFamily="34" charset="0"/>
              </a:rPr>
              <a:t>mtDNAcn</a:t>
            </a:r>
          </a:p>
          <a:p>
            <a:pPr marL="0" indent="0">
              <a:lnSpc>
                <a:spcPct val="25000"/>
              </a:lnSpc>
              <a:spcBef>
                <a:spcPts val="0"/>
              </a:spcBef>
              <a:buNone/>
            </a:pPr>
            <a:endParaRPr lang="en-US" sz="1800" dirty="0">
              <a:solidFill>
                <a:schemeClr val="tx1"/>
              </a:solidFill>
              <a:latin typeface="+mn-lt"/>
              <a:cs typeface="Calibri" panose="020F0502020204030204" pitchFamily="34" charset="0"/>
            </a:endParaRPr>
          </a:p>
        </p:txBody>
      </p:sp>
      <p:pic>
        <p:nvPicPr>
          <p:cNvPr id="4" name="Picture 3">
            <a:extLst>
              <a:ext uri="{FF2B5EF4-FFF2-40B4-BE49-F238E27FC236}">
                <a16:creationId xmlns:a16="http://schemas.microsoft.com/office/drawing/2014/main" id="{E20B9462-D4F4-4510-A712-751B3382D536}"/>
              </a:ext>
            </a:extLst>
          </p:cNvPr>
          <p:cNvPicPr/>
          <p:nvPr/>
        </p:nvPicPr>
        <p:blipFill rotWithShape="1">
          <a:blip r:embed="rId3">
            <a:extLst>
              <a:ext uri="{28A0092B-C50C-407E-A947-70E740481C1C}">
                <a14:useLocalDpi xmlns:a14="http://schemas.microsoft.com/office/drawing/2010/main" val="0"/>
              </a:ext>
            </a:extLst>
          </a:blip>
          <a:srcRect l="-2" r="-567"/>
          <a:stretch/>
        </p:blipFill>
        <p:spPr>
          <a:xfrm>
            <a:off x="3217344" y="1225243"/>
            <a:ext cx="5546645" cy="5153278"/>
          </a:xfrm>
          <a:prstGeom prst="rect">
            <a:avLst/>
          </a:prstGeom>
        </p:spPr>
      </p:pic>
      <p:pic>
        <p:nvPicPr>
          <p:cNvPr id="5" name="Picture 4">
            <a:extLst>
              <a:ext uri="{FF2B5EF4-FFF2-40B4-BE49-F238E27FC236}">
                <a16:creationId xmlns:a16="http://schemas.microsoft.com/office/drawing/2014/main" id="{0CD9785E-8035-4B62-B086-CCE9D87455B0}"/>
              </a:ext>
            </a:extLst>
          </p:cNvPr>
          <p:cNvPicPr/>
          <p:nvPr/>
        </p:nvPicPr>
        <p:blipFill rotWithShape="1">
          <a:blip r:embed="rId4">
            <a:extLst>
              <a:ext uri="{28A0092B-C50C-407E-A947-70E740481C1C}">
                <a14:useLocalDpi xmlns:a14="http://schemas.microsoft.com/office/drawing/2010/main" val="0"/>
              </a:ext>
            </a:extLst>
          </a:blip>
          <a:srcRect l="177" r="3727"/>
          <a:stretch/>
        </p:blipFill>
        <p:spPr>
          <a:xfrm>
            <a:off x="8585861" y="1225243"/>
            <a:ext cx="5775208" cy="5153278"/>
          </a:xfrm>
          <a:prstGeom prst="rect">
            <a:avLst/>
          </a:prstGeom>
        </p:spPr>
      </p:pic>
      <p:sp>
        <p:nvSpPr>
          <p:cNvPr id="6" name="Content Placeholder 2">
            <a:extLst>
              <a:ext uri="{FF2B5EF4-FFF2-40B4-BE49-F238E27FC236}">
                <a16:creationId xmlns:a16="http://schemas.microsoft.com/office/drawing/2014/main" id="{1F0D45CA-6808-4AB4-A26D-FA12035F8987}"/>
              </a:ext>
            </a:extLst>
          </p:cNvPr>
          <p:cNvSpPr txBox="1">
            <a:spLocks/>
          </p:cNvSpPr>
          <p:nvPr/>
        </p:nvSpPr>
        <p:spPr>
          <a:xfrm>
            <a:off x="3420220" y="6669243"/>
            <a:ext cx="11097291" cy="82408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200" kern="1200">
                <a:solidFill>
                  <a:srgbClr val="2D637F"/>
                </a:solidFill>
                <a:latin typeface="Lucida Grande"/>
                <a:ea typeface="+mn-ea"/>
                <a:cs typeface="Lucida Grande"/>
              </a:defRPr>
            </a:lvl1pPr>
            <a:lvl2pPr marL="742950" indent="-285750" algn="l" defTabSz="457200" rtl="0" eaLnBrk="1" latinLnBrk="0" hangingPunct="1">
              <a:spcBef>
                <a:spcPct val="20000"/>
              </a:spcBef>
              <a:buFont typeface="Arial"/>
              <a:buChar char="–"/>
              <a:defRPr sz="2000" kern="1200">
                <a:solidFill>
                  <a:srgbClr val="2D637F"/>
                </a:solidFill>
                <a:latin typeface="Lucida Grande"/>
                <a:ea typeface="+mn-ea"/>
                <a:cs typeface="Lucida Grande"/>
              </a:defRPr>
            </a:lvl2pPr>
            <a:lvl3pPr marL="1143000" indent="-228600" algn="l" defTabSz="457200" rtl="0" eaLnBrk="1" latinLnBrk="0" hangingPunct="1">
              <a:spcBef>
                <a:spcPct val="20000"/>
              </a:spcBef>
              <a:buFont typeface="Arial"/>
              <a:buChar char="•"/>
              <a:defRPr sz="1800" kern="1200">
                <a:solidFill>
                  <a:srgbClr val="2D637F"/>
                </a:solidFill>
                <a:latin typeface="Lucida Grande"/>
                <a:ea typeface="+mn-ea"/>
                <a:cs typeface="Lucida Grande"/>
              </a:defRPr>
            </a:lvl3pPr>
            <a:lvl4pPr marL="1600200" indent="-228600" algn="l" defTabSz="457200" rtl="0" eaLnBrk="1" latinLnBrk="0" hangingPunct="1">
              <a:spcBef>
                <a:spcPct val="20000"/>
              </a:spcBef>
              <a:buFont typeface="Arial"/>
              <a:buChar char="–"/>
              <a:defRPr sz="1600" kern="1200">
                <a:solidFill>
                  <a:srgbClr val="2D637F"/>
                </a:solidFill>
                <a:latin typeface="Lucida Grande"/>
                <a:ea typeface="+mn-ea"/>
                <a:cs typeface="Lucida Grande"/>
              </a:defRPr>
            </a:lvl4pPr>
            <a:lvl5pPr marL="2057400" indent="-228600" algn="l" defTabSz="457200" rtl="0" eaLnBrk="1" latinLnBrk="0" hangingPunct="1">
              <a:spcBef>
                <a:spcPct val="20000"/>
              </a:spcBef>
              <a:buFont typeface="Arial"/>
              <a:buChar char="»"/>
              <a:defRPr sz="1400" kern="1200">
                <a:solidFill>
                  <a:srgbClr val="2D637F"/>
                </a:solidFill>
                <a:latin typeface="Lucida Grande"/>
                <a:ea typeface="+mn-ea"/>
                <a:cs typeface="Lucida Grand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2000" b="1" dirty="0">
                <a:solidFill>
                  <a:schemeClr val="tx1"/>
                </a:solidFill>
                <a:latin typeface="+mn-lt"/>
              </a:rPr>
              <a:t>Figure 3. </a:t>
            </a:r>
            <a:r>
              <a:rPr lang="en-US" sz="2000" dirty="0">
                <a:solidFill>
                  <a:schemeClr val="tx1"/>
                </a:solidFill>
                <a:latin typeface="+mn-lt"/>
              </a:rPr>
              <a:t>Associations between concentrations of individual metals and </a:t>
            </a:r>
            <a:r>
              <a:rPr lang="en-US" sz="2000" b="1" dirty="0">
                <a:solidFill>
                  <a:srgbClr val="00A89C"/>
                </a:solidFill>
                <a:latin typeface="+mn-lt"/>
                <a:cs typeface="Calibri" panose="020F0502020204030204" pitchFamily="34" charset="0"/>
              </a:rPr>
              <a:t>maternal (green/top)</a:t>
            </a:r>
            <a:r>
              <a:rPr lang="en-US" sz="2000" b="1" dirty="0">
                <a:solidFill>
                  <a:schemeClr val="accent5">
                    <a:lumMod val="75000"/>
                  </a:schemeClr>
                </a:solidFill>
                <a:latin typeface="+mn-lt"/>
              </a:rPr>
              <a:t> </a:t>
            </a:r>
            <a:r>
              <a:rPr lang="en-US" sz="2000" dirty="0">
                <a:solidFill>
                  <a:schemeClr val="tx1"/>
                </a:solidFill>
                <a:latin typeface="+mn-lt"/>
              </a:rPr>
              <a:t>and </a:t>
            </a:r>
            <a:r>
              <a:rPr lang="en-US" sz="2000" b="1" dirty="0">
                <a:solidFill>
                  <a:srgbClr val="BD0B3E"/>
                </a:solidFill>
                <a:latin typeface="+mn-lt"/>
                <a:cs typeface="Calibri" panose="020F0502020204030204" pitchFamily="34" charset="0"/>
              </a:rPr>
              <a:t>cord blood (red/bottom)</a:t>
            </a:r>
            <a:r>
              <a:rPr lang="en-US" sz="2000" b="1" dirty="0">
                <a:solidFill>
                  <a:schemeClr val="accent2">
                    <a:lumMod val="75000"/>
                  </a:schemeClr>
                </a:solidFill>
                <a:latin typeface="+mn-lt"/>
              </a:rPr>
              <a:t> </a:t>
            </a:r>
            <a:r>
              <a:rPr lang="en-US" sz="2000" dirty="0">
                <a:solidFill>
                  <a:schemeClr val="tx1"/>
                </a:solidFill>
                <a:latin typeface="+mn-lt"/>
              </a:rPr>
              <a:t>telomere length (TL) and mitochondrial DNA copy number (mtDNAcn). </a:t>
            </a:r>
          </a:p>
        </p:txBody>
      </p:sp>
      <p:sp>
        <p:nvSpPr>
          <p:cNvPr id="7" name="TextBox 6">
            <a:extLst>
              <a:ext uri="{FF2B5EF4-FFF2-40B4-BE49-F238E27FC236}">
                <a16:creationId xmlns:a16="http://schemas.microsoft.com/office/drawing/2014/main" id="{1C5BCF9A-3B7B-47BB-8247-2528438866E5}"/>
              </a:ext>
            </a:extLst>
          </p:cNvPr>
          <p:cNvSpPr txBox="1"/>
          <p:nvPr/>
        </p:nvSpPr>
        <p:spPr>
          <a:xfrm>
            <a:off x="170273" y="7493331"/>
            <a:ext cx="672875" cy="487954"/>
          </a:xfrm>
          <a:prstGeom prst="rect">
            <a:avLst/>
          </a:prstGeom>
          <a:noFill/>
        </p:spPr>
        <p:txBody>
          <a:bodyPr wrap="square" rtlCol="0">
            <a:spAutoFit/>
          </a:bodyPr>
          <a:lstStyle/>
          <a:p>
            <a:r>
              <a:rPr lang="en-US" dirty="0">
                <a:solidFill>
                  <a:schemeClr val="tx2">
                    <a:lumMod val="50000"/>
                  </a:schemeClr>
                </a:solidFill>
              </a:rPr>
              <a:t>12</a:t>
            </a:r>
          </a:p>
        </p:txBody>
      </p:sp>
      <p:sp>
        <p:nvSpPr>
          <p:cNvPr id="10" name="Rectangle: Rounded Corners 9">
            <a:extLst>
              <a:ext uri="{FF2B5EF4-FFF2-40B4-BE49-F238E27FC236}">
                <a16:creationId xmlns:a16="http://schemas.microsoft.com/office/drawing/2014/main" id="{80CFE027-2623-41A1-B060-618FA6F32F13}"/>
              </a:ext>
            </a:extLst>
          </p:cNvPr>
          <p:cNvSpPr/>
          <p:nvPr/>
        </p:nvSpPr>
        <p:spPr>
          <a:xfrm>
            <a:off x="8763989" y="4517683"/>
            <a:ext cx="5384344" cy="534390"/>
          </a:xfrm>
          <a:prstGeom prst="roundRect">
            <a:avLst/>
          </a:prstGeom>
          <a:noFill/>
          <a:ln w="28575">
            <a:solidFill>
              <a:srgbClr val="A4DE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E9F3B656-40A6-4FB0-A57C-0F935A7C3641}"/>
              </a:ext>
            </a:extLst>
          </p:cNvPr>
          <p:cNvSpPr/>
          <p:nvPr/>
        </p:nvSpPr>
        <p:spPr>
          <a:xfrm>
            <a:off x="8763989" y="3601303"/>
            <a:ext cx="5384344" cy="534390"/>
          </a:xfrm>
          <a:prstGeom prst="roundRect">
            <a:avLst/>
          </a:prstGeom>
          <a:noFill/>
          <a:ln w="28575">
            <a:solidFill>
              <a:srgbClr val="A4DE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E2305A3D-737B-4A5C-93C0-3B8B76762D43}"/>
              </a:ext>
            </a:extLst>
          </p:cNvPr>
          <p:cNvSpPr/>
          <p:nvPr/>
        </p:nvSpPr>
        <p:spPr>
          <a:xfrm>
            <a:off x="3420220" y="5024364"/>
            <a:ext cx="5165641" cy="534390"/>
          </a:xfrm>
          <a:prstGeom prst="roundRect">
            <a:avLst/>
          </a:prstGeom>
          <a:noFill/>
          <a:ln w="28575">
            <a:solidFill>
              <a:srgbClr val="A4DE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6062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P spid="12" grpId="2"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2F5E6-E56B-4AB2-9674-F300D8B87FFC}"/>
              </a:ext>
            </a:extLst>
          </p:cNvPr>
          <p:cNvSpPr>
            <a:spLocks noGrp="1"/>
          </p:cNvSpPr>
          <p:nvPr>
            <p:ph type="title"/>
          </p:nvPr>
        </p:nvSpPr>
        <p:spPr>
          <a:xfrm>
            <a:off x="492776" y="388948"/>
            <a:ext cx="6641192" cy="683496"/>
          </a:xfrm>
        </p:spPr>
        <p:txBody>
          <a:bodyPr>
            <a:noAutofit/>
          </a:bodyPr>
          <a:lstStyle/>
          <a:p>
            <a:r>
              <a:rPr lang="en-US" sz="4000" dirty="0">
                <a:latin typeface="Georgia" panose="02040502050405020303" pitchFamily="18" charset="0"/>
              </a:rPr>
              <a:t>Preliminary Results (Aim 1)</a:t>
            </a:r>
            <a:endParaRPr lang="en-US" sz="3000" dirty="0">
              <a:latin typeface="Georgia" panose="02040502050405020303" pitchFamily="18" charset="0"/>
            </a:endParaRPr>
          </a:p>
        </p:txBody>
      </p:sp>
      <p:sp>
        <p:nvSpPr>
          <p:cNvPr id="3" name="Content Placeholder 2">
            <a:extLst>
              <a:ext uri="{FF2B5EF4-FFF2-40B4-BE49-F238E27FC236}">
                <a16:creationId xmlns:a16="http://schemas.microsoft.com/office/drawing/2014/main" id="{04E29F86-75EF-4B1C-AD3A-BA0F031842CA}"/>
              </a:ext>
            </a:extLst>
          </p:cNvPr>
          <p:cNvSpPr txBox="1">
            <a:spLocks/>
          </p:cNvSpPr>
          <p:nvPr/>
        </p:nvSpPr>
        <p:spPr>
          <a:xfrm>
            <a:off x="492777" y="1632838"/>
            <a:ext cx="12455580" cy="178586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200" kern="1200">
                <a:solidFill>
                  <a:srgbClr val="2D637F"/>
                </a:solidFill>
                <a:latin typeface="Lucida Grande"/>
                <a:ea typeface="+mn-ea"/>
                <a:cs typeface="Lucida Grande"/>
              </a:defRPr>
            </a:lvl1pPr>
            <a:lvl2pPr marL="742950" indent="-285750" algn="l" defTabSz="457200" rtl="0" eaLnBrk="1" latinLnBrk="0" hangingPunct="1">
              <a:spcBef>
                <a:spcPct val="20000"/>
              </a:spcBef>
              <a:buFont typeface="Arial"/>
              <a:buChar char="–"/>
              <a:defRPr sz="2000" kern="1200">
                <a:solidFill>
                  <a:srgbClr val="2D637F"/>
                </a:solidFill>
                <a:latin typeface="Lucida Grande"/>
                <a:ea typeface="+mn-ea"/>
                <a:cs typeface="Lucida Grande"/>
              </a:defRPr>
            </a:lvl2pPr>
            <a:lvl3pPr marL="1143000" indent="-228600" algn="l" defTabSz="457200" rtl="0" eaLnBrk="1" latinLnBrk="0" hangingPunct="1">
              <a:spcBef>
                <a:spcPct val="20000"/>
              </a:spcBef>
              <a:buFont typeface="Arial"/>
              <a:buChar char="•"/>
              <a:defRPr sz="1800" kern="1200">
                <a:solidFill>
                  <a:srgbClr val="2D637F"/>
                </a:solidFill>
                <a:latin typeface="Lucida Grande"/>
                <a:ea typeface="+mn-ea"/>
                <a:cs typeface="Lucida Grande"/>
              </a:defRPr>
            </a:lvl3pPr>
            <a:lvl4pPr marL="1600200" indent="-228600" algn="l" defTabSz="457200" rtl="0" eaLnBrk="1" latinLnBrk="0" hangingPunct="1">
              <a:spcBef>
                <a:spcPct val="20000"/>
              </a:spcBef>
              <a:buFont typeface="Arial"/>
              <a:buChar char="–"/>
              <a:defRPr sz="1600" kern="1200">
                <a:solidFill>
                  <a:srgbClr val="2D637F"/>
                </a:solidFill>
                <a:latin typeface="Lucida Grande"/>
                <a:ea typeface="+mn-ea"/>
                <a:cs typeface="Lucida Grande"/>
              </a:defRPr>
            </a:lvl4pPr>
            <a:lvl5pPr marL="2057400" indent="-228600" algn="l" defTabSz="457200" rtl="0" eaLnBrk="1" latinLnBrk="0" hangingPunct="1">
              <a:spcBef>
                <a:spcPct val="20000"/>
              </a:spcBef>
              <a:buFont typeface="Arial"/>
              <a:buChar char="»"/>
              <a:defRPr sz="1400" kern="1200">
                <a:solidFill>
                  <a:srgbClr val="2D637F"/>
                </a:solidFill>
                <a:latin typeface="Lucida Grande"/>
                <a:ea typeface="+mn-ea"/>
                <a:cs typeface="Lucida Grand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b="1" dirty="0">
                <a:solidFill>
                  <a:srgbClr val="008279"/>
                </a:solidFill>
                <a:latin typeface="+mn-lt"/>
              </a:rPr>
              <a:t>Quantile g-computation</a:t>
            </a:r>
          </a:p>
          <a:p>
            <a:pPr marL="0" indent="0">
              <a:spcBef>
                <a:spcPts val="0"/>
              </a:spcBef>
              <a:buNone/>
            </a:pPr>
            <a:endParaRPr lang="en-US" sz="2400" b="1" dirty="0">
              <a:solidFill>
                <a:srgbClr val="008279"/>
              </a:solidFill>
              <a:latin typeface="+mn-lt"/>
            </a:endParaRPr>
          </a:p>
          <a:p>
            <a:r>
              <a:rPr lang="en-US" sz="2400" dirty="0">
                <a:solidFill>
                  <a:schemeClr val="tx1"/>
                </a:solidFill>
                <a:latin typeface="+mn-lt"/>
                <a:ea typeface="Times New Roman" panose="02020603050405020304" pitchFamily="18" charset="0"/>
              </a:rPr>
              <a:t>Nonessential metal mixture (arsenic, barium, cadmium, cesium, lead, mercury) associated with higher </a:t>
            </a:r>
            <a:r>
              <a:rPr lang="en-US" sz="2400" b="1" dirty="0">
                <a:solidFill>
                  <a:srgbClr val="00A89C"/>
                </a:solidFill>
                <a:latin typeface="+mn-lt"/>
                <a:cs typeface="Calibri" panose="020F0502020204030204" pitchFamily="34" charset="0"/>
              </a:rPr>
              <a:t>maternal </a:t>
            </a:r>
            <a:r>
              <a:rPr lang="en-US" sz="2400" dirty="0">
                <a:solidFill>
                  <a:schemeClr val="tx1"/>
                </a:solidFill>
                <a:latin typeface="+mn-lt"/>
                <a:ea typeface="Times New Roman" panose="02020603050405020304" pitchFamily="18" charset="0"/>
              </a:rPr>
              <a:t>mtDNAcn (β=0.04, 95% CI: 0.01</a:t>
            </a:r>
            <a:r>
              <a:rPr lang="en-US" sz="2400" dirty="0">
                <a:solidFill>
                  <a:schemeClr val="tx1"/>
                </a:solidFill>
                <a:latin typeface="+mn-lt"/>
                <a:ea typeface="Calibri" panose="020F0502020204030204" pitchFamily="34" charset="0"/>
              </a:rPr>
              <a:t>, 0.07</a:t>
            </a:r>
            <a:r>
              <a:rPr lang="en-US" sz="2400" dirty="0">
                <a:solidFill>
                  <a:schemeClr val="tx1"/>
                </a:solidFill>
                <a:latin typeface="+mn-lt"/>
                <a:ea typeface="Times New Roman" panose="02020603050405020304" pitchFamily="18" charset="0"/>
              </a:rPr>
              <a:t>)</a:t>
            </a:r>
          </a:p>
          <a:p>
            <a:pPr marL="0" indent="0">
              <a:buNone/>
            </a:pPr>
            <a:endParaRPr lang="en-US" sz="2400" dirty="0">
              <a:solidFill>
                <a:schemeClr val="tx1"/>
              </a:solidFill>
              <a:latin typeface="+mn-lt"/>
              <a:ea typeface="Times New Roman" panose="02020603050405020304" pitchFamily="18" charset="0"/>
            </a:endParaRPr>
          </a:p>
          <a:p>
            <a:pPr marL="0" indent="0">
              <a:buNone/>
            </a:pPr>
            <a:endParaRPr lang="en-US" sz="2000" b="1" dirty="0">
              <a:solidFill>
                <a:schemeClr val="tx1"/>
              </a:solidFill>
              <a:latin typeface="+mn-lt"/>
            </a:endParaRPr>
          </a:p>
          <a:p>
            <a:pPr marL="0" indent="0">
              <a:buNone/>
            </a:pPr>
            <a:endParaRPr lang="en-US" sz="2000" b="1" dirty="0">
              <a:solidFill>
                <a:schemeClr val="tx1"/>
              </a:solidFill>
              <a:latin typeface="+mn-lt"/>
            </a:endParaRPr>
          </a:p>
          <a:p>
            <a:pPr marL="0" indent="0">
              <a:buNone/>
            </a:pPr>
            <a:endParaRPr lang="en-US" sz="2000" b="1" dirty="0">
              <a:solidFill>
                <a:schemeClr val="tx1"/>
              </a:solidFill>
              <a:latin typeface="+mn-lt"/>
            </a:endParaRPr>
          </a:p>
          <a:p>
            <a:pPr marL="0" indent="0">
              <a:buNone/>
            </a:pPr>
            <a:endParaRPr lang="en-US" sz="2000" dirty="0">
              <a:solidFill>
                <a:schemeClr val="tx1"/>
              </a:solidFill>
              <a:latin typeface="+mn-lt"/>
            </a:endParaRPr>
          </a:p>
        </p:txBody>
      </p:sp>
      <p:sp>
        <p:nvSpPr>
          <p:cNvPr id="4" name="TextBox 3">
            <a:extLst>
              <a:ext uri="{FF2B5EF4-FFF2-40B4-BE49-F238E27FC236}">
                <a16:creationId xmlns:a16="http://schemas.microsoft.com/office/drawing/2014/main" id="{13A7E652-9982-4037-B09E-B4265871FA4C}"/>
              </a:ext>
            </a:extLst>
          </p:cNvPr>
          <p:cNvSpPr txBox="1"/>
          <p:nvPr/>
        </p:nvSpPr>
        <p:spPr>
          <a:xfrm>
            <a:off x="170274" y="7493331"/>
            <a:ext cx="565996" cy="506246"/>
          </a:xfrm>
          <a:prstGeom prst="rect">
            <a:avLst/>
          </a:prstGeom>
          <a:noFill/>
        </p:spPr>
        <p:txBody>
          <a:bodyPr wrap="square" rtlCol="0">
            <a:spAutoFit/>
          </a:bodyPr>
          <a:lstStyle/>
          <a:p>
            <a:r>
              <a:rPr lang="en-US" dirty="0">
                <a:solidFill>
                  <a:schemeClr val="tx2">
                    <a:lumMod val="50000"/>
                  </a:schemeClr>
                </a:solidFill>
              </a:rPr>
              <a:t>13</a:t>
            </a:r>
          </a:p>
        </p:txBody>
      </p:sp>
    </p:spTree>
    <p:extLst>
      <p:ext uri="{BB962C8B-B14F-4D97-AF65-F5344CB8AC3E}">
        <p14:creationId xmlns:p14="http://schemas.microsoft.com/office/powerpoint/2010/main" val="1135026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C76DD-FCF5-422B-87D7-371FF8778357}"/>
              </a:ext>
            </a:extLst>
          </p:cNvPr>
          <p:cNvSpPr>
            <a:spLocks noGrp="1"/>
          </p:cNvSpPr>
          <p:nvPr>
            <p:ph type="title"/>
          </p:nvPr>
        </p:nvSpPr>
        <p:spPr>
          <a:xfrm>
            <a:off x="276688" y="421189"/>
            <a:ext cx="4181012" cy="745157"/>
          </a:xfrm>
        </p:spPr>
        <p:txBody>
          <a:bodyPr>
            <a:noAutofit/>
          </a:bodyPr>
          <a:lstStyle/>
          <a:p>
            <a:r>
              <a:rPr lang="en-US" sz="4000" dirty="0">
                <a:latin typeface="Georgia" panose="02040502050405020303" pitchFamily="18" charset="0"/>
              </a:rPr>
              <a:t>Study Objectives</a:t>
            </a:r>
          </a:p>
        </p:txBody>
      </p:sp>
      <p:sp>
        <p:nvSpPr>
          <p:cNvPr id="3" name="Content Placeholder 2">
            <a:extLst>
              <a:ext uri="{FF2B5EF4-FFF2-40B4-BE49-F238E27FC236}">
                <a16:creationId xmlns:a16="http://schemas.microsoft.com/office/drawing/2014/main" id="{4CABCF6D-6E64-43A3-AAD4-8417973D2D4D}"/>
              </a:ext>
            </a:extLst>
          </p:cNvPr>
          <p:cNvSpPr txBox="1">
            <a:spLocks/>
          </p:cNvSpPr>
          <p:nvPr/>
        </p:nvSpPr>
        <p:spPr>
          <a:xfrm>
            <a:off x="1585913" y="1677847"/>
            <a:ext cx="11458574" cy="111008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200" kern="1200">
                <a:solidFill>
                  <a:srgbClr val="2D637F"/>
                </a:solidFill>
                <a:latin typeface="Lucida Grande"/>
                <a:ea typeface="+mn-ea"/>
                <a:cs typeface="Lucida Grande"/>
              </a:defRPr>
            </a:lvl1pPr>
            <a:lvl2pPr marL="742950" indent="-285750" algn="l" defTabSz="457200" rtl="0" eaLnBrk="1" latinLnBrk="0" hangingPunct="1">
              <a:spcBef>
                <a:spcPct val="20000"/>
              </a:spcBef>
              <a:buFont typeface="Arial"/>
              <a:buChar char="–"/>
              <a:defRPr sz="2000" kern="1200">
                <a:solidFill>
                  <a:srgbClr val="2D637F"/>
                </a:solidFill>
                <a:latin typeface="Lucida Grande"/>
                <a:ea typeface="+mn-ea"/>
                <a:cs typeface="Lucida Grande"/>
              </a:defRPr>
            </a:lvl2pPr>
            <a:lvl3pPr marL="1143000" indent="-228600" algn="l" defTabSz="457200" rtl="0" eaLnBrk="1" latinLnBrk="0" hangingPunct="1">
              <a:spcBef>
                <a:spcPct val="20000"/>
              </a:spcBef>
              <a:buFont typeface="Arial"/>
              <a:buChar char="•"/>
              <a:defRPr sz="1800" kern="1200">
                <a:solidFill>
                  <a:srgbClr val="2D637F"/>
                </a:solidFill>
                <a:latin typeface="Lucida Grande"/>
                <a:ea typeface="+mn-ea"/>
                <a:cs typeface="Lucida Grande"/>
              </a:defRPr>
            </a:lvl3pPr>
            <a:lvl4pPr marL="1600200" indent="-228600" algn="l" defTabSz="457200" rtl="0" eaLnBrk="1" latinLnBrk="0" hangingPunct="1">
              <a:spcBef>
                <a:spcPct val="20000"/>
              </a:spcBef>
              <a:buFont typeface="Arial"/>
              <a:buChar char="–"/>
              <a:defRPr sz="1600" kern="1200">
                <a:solidFill>
                  <a:srgbClr val="2D637F"/>
                </a:solidFill>
                <a:latin typeface="Lucida Grande"/>
                <a:ea typeface="+mn-ea"/>
                <a:cs typeface="Lucida Grande"/>
              </a:defRPr>
            </a:lvl4pPr>
            <a:lvl5pPr marL="2057400" indent="-228600" algn="l" defTabSz="457200" rtl="0" eaLnBrk="1" latinLnBrk="0" hangingPunct="1">
              <a:spcBef>
                <a:spcPct val="20000"/>
              </a:spcBef>
              <a:buFont typeface="Arial"/>
              <a:buChar char="»"/>
              <a:defRPr sz="1400" kern="1200">
                <a:solidFill>
                  <a:srgbClr val="2D637F"/>
                </a:solidFill>
                <a:latin typeface="Lucida Grande"/>
                <a:ea typeface="+mn-ea"/>
                <a:cs typeface="Lucida Grand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None/>
            </a:pPr>
            <a:r>
              <a:rPr lang="en-US" sz="2400" b="1" dirty="0">
                <a:solidFill>
                  <a:schemeClr val="accent2">
                    <a:lumMod val="50000"/>
                  </a:schemeClr>
                </a:solidFill>
                <a:latin typeface="+mn-lt"/>
              </a:rPr>
              <a:t>Aim 2: </a:t>
            </a:r>
            <a:r>
              <a:rPr lang="en-US" sz="2400" dirty="0">
                <a:solidFill>
                  <a:schemeClr val="tx1"/>
                </a:solidFill>
                <a:latin typeface="+mj-lt"/>
              </a:rPr>
              <a:t>To determine whether prenatal exposure to first trimester metal mixtures is associated with adipocyte-secreted hormones at birth (adiponectin and leptin) and adiposity and body size measurements during early- and mid-childhood and early teen.</a:t>
            </a:r>
          </a:p>
          <a:p>
            <a:pPr marL="0" indent="0" algn="ctr">
              <a:spcBef>
                <a:spcPts val="0"/>
              </a:spcBef>
              <a:buNone/>
            </a:pPr>
            <a:endParaRPr lang="en-US" b="1" dirty="0">
              <a:solidFill>
                <a:schemeClr val="tx1"/>
              </a:solidFill>
              <a:latin typeface="+mn-lt"/>
            </a:endParaRPr>
          </a:p>
        </p:txBody>
      </p:sp>
      <p:sp>
        <p:nvSpPr>
          <p:cNvPr id="4" name="TextBox 3">
            <a:extLst>
              <a:ext uri="{FF2B5EF4-FFF2-40B4-BE49-F238E27FC236}">
                <a16:creationId xmlns:a16="http://schemas.microsoft.com/office/drawing/2014/main" id="{420A7FF1-BFA5-41C8-91BD-151DFDE6CC75}"/>
              </a:ext>
            </a:extLst>
          </p:cNvPr>
          <p:cNvSpPr txBox="1"/>
          <p:nvPr/>
        </p:nvSpPr>
        <p:spPr>
          <a:xfrm>
            <a:off x="3405658" y="3355861"/>
            <a:ext cx="2104084" cy="1938992"/>
          </a:xfrm>
          <a:prstGeom prst="rect">
            <a:avLst/>
          </a:prstGeom>
          <a:ln w="19050">
            <a:solidFill>
              <a:schemeClr val="tx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400" dirty="0">
                <a:solidFill>
                  <a:schemeClr val="accent4">
                    <a:lumMod val="50000"/>
                  </a:schemeClr>
                </a:solidFill>
                <a:latin typeface="+mj-lt"/>
              </a:rPr>
              <a:t>Prenatal metal mixture</a:t>
            </a:r>
          </a:p>
          <a:p>
            <a:pPr algn="ctr"/>
            <a:r>
              <a:rPr lang="en-US" sz="2400" dirty="0">
                <a:solidFill>
                  <a:schemeClr val="accent4">
                    <a:lumMod val="50000"/>
                  </a:schemeClr>
                </a:solidFill>
                <a:latin typeface="+mj-lt"/>
              </a:rPr>
              <a:t>As, Ba, Cd, Cs, Hg, Mg, Mn, Pb, Se, Zn</a:t>
            </a:r>
          </a:p>
        </p:txBody>
      </p:sp>
      <p:grpSp>
        <p:nvGrpSpPr>
          <p:cNvPr id="5" name="Group 4">
            <a:extLst>
              <a:ext uri="{FF2B5EF4-FFF2-40B4-BE49-F238E27FC236}">
                <a16:creationId xmlns:a16="http://schemas.microsoft.com/office/drawing/2014/main" id="{1B6451DA-68FB-4803-AE9F-87F2DC871F38}"/>
              </a:ext>
            </a:extLst>
          </p:cNvPr>
          <p:cNvGrpSpPr/>
          <p:nvPr/>
        </p:nvGrpSpPr>
        <p:grpSpPr>
          <a:xfrm>
            <a:off x="5915324" y="3327312"/>
            <a:ext cx="4262832" cy="2875758"/>
            <a:chOff x="2994408" y="3829754"/>
            <a:chExt cx="2873826" cy="4118868"/>
          </a:xfrm>
        </p:grpSpPr>
        <p:cxnSp>
          <p:nvCxnSpPr>
            <p:cNvPr id="6" name="Straight Arrow Connector 5">
              <a:extLst>
                <a:ext uri="{FF2B5EF4-FFF2-40B4-BE49-F238E27FC236}">
                  <a16:creationId xmlns:a16="http://schemas.microsoft.com/office/drawing/2014/main" id="{155A2B50-B7BA-4F34-947B-360E6C0B51BA}"/>
                </a:ext>
              </a:extLst>
            </p:cNvPr>
            <p:cNvCxnSpPr/>
            <p:nvPr/>
          </p:nvCxnSpPr>
          <p:spPr>
            <a:xfrm>
              <a:off x="2994408" y="4438310"/>
              <a:ext cx="106512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D916F6B-2D44-4D42-9F64-9F7660A53DF8}"/>
                </a:ext>
              </a:extLst>
            </p:cNvPr>
            <p:cNvCxnSpPr/>
            <p:nvPr/>
          </p:nvCxnSpPr>
          <p:spPr>
            <a:xfrm>
              <a:off x="2994408" y="5931252"/>
              <a:ext cx="106512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BA70EC4-0B8D-47F9-91D3-1A5FABAFE92B}"/>
                </a:ext>
              </a:extLst>
            </p:cNvPr>
            <p:cNvSpPr txBox="1"/>
            <p:nvPr/>
          </p:nvSpPr>
          <p:spPr>
            <a:xfrm>
              <a:off x="4294112" y="3829754"/>
              <a:ext cx="1574121" cy="1190214"/>
            </a:xfrm>
            <a:prstGeom prst="rect">
              <a:avLst/>
            </a:prstGeom>
            <a:ln w="19050">
              <a:solidFill>
                <a:schemeClr val="tx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400" dirty="0">
                  <a:solidFill>
                    <a:srgbClr val="0E76A4"/>
                  </a:solidFill>
                </a:rPr>
                <a:t>Cord blood leptin and adiponectin</a:t>
              </a:r>
            </a:p>
          </p:txBody>
        </p:sp>
        <p:sp>
          <p:nvSpPr>
            <p:cNvPr id="9" name="TextBox 8">
              <a:extLst>
                <a:ext uri="{FF2B5EF4-FFF2-40B4-BE49-F238E27FC236}">
                  <a16:creationId xmlns:a16="http://schemas.microsoft.com/office/drawing/2014/main" id="{D7B5887E-6162-4E3F-9CAF-167F1446073F}"/>
                </a:ext>
              </a:extLst>
            </p:cNvPr>
            <p:cNvSpPr txBox="1"/>
            <p:nvPr/>
          </p:nvSpPr>
          <p:spPr>
            <a:xfrm>
              <a:off x="4294113" y="5171458"/>
              <a:ext cx="1574121" cy="2777164"/>
            </a:xfrm>
            <a:prstGeom prst="rect">
              <a:avLst/>
            </a:prstGeom>
            <a:ln w="19050">
              <a:solidFill>
                <a:schemeClr val="tx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400" dirty="0">
                  <a:solidFill>
                    <a:srgbClr val="0E76A4"/>
                  </a:solidFill>
                </a:rPr>
                <a:t>Adiposity and body size at early- and mid-childhood and early teen</a:t>
              </a:r>
            </a:p>
          </p:txBody>
        </p:sp>
      </p:grpSp>
      <p:sp>
        <p:nvSpPr>
          <p:cNvPr id="10" name="TextBox 9">
            <a:extLst>
              <a:ext uri="{FF2B5EF4-FFF2-40B4-BE49-F238E27FC236}">
                <a16:creationId xmlns:a16="http://schemas.microsoft.com/office/drawing/2014/main" id="{67E1864E-0E7E-49FF-8455-7BA7E8DB1F60}"/>
              </a:ext>
            </a:extLst>
          </p:cNvPr>
          <p:cNvSpPr txBox="1"/>
          <p:nvPr/>
        </p:nvSpPr>
        <p:spPr>
          <a:xfrm>
            <a:off x="170274" y="7493331"/>
            <a:ext cx="542245" cy="506246"/>
          </a:xfrm>
          <a:prstGeom prst="rect">
            <a:avLst/>
          </a:prstGeom>
          <a:noFill/>
        </p:spPr>
        <p:txBody>
          <a:bodyPr wrap="square" rtlCol="0">
            <a:spAutoFit/>
          </a:bodyPr>
          <a:lstStyle/>
          <a:p>
            <a:r>
              <a:rPr lang="en-US" dirty="0">
                <a:solidFill>
                  <a:schemeClr val="tx2">
                    <a:lumMod val="50000"/>
                  </a:schemeClr>
                </a:solidFill>
              </a:rPr>
              <a:t>14</a:t>
            </a:r>
          </a:p>
        </p:txBody>
      </p:sp>
    </p:spTree>
    <p:extLst>
      <p:ext uri="{BB962C8B-B14F-4D97-AF65-F5344CB8AC3E}">
        <p14:creationId xmlns:p14="http://schemas.microsoft.com/office/powerpoint/2010/main" val="18968326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CE674-4A15-4408-B5D7-9704A8A26466}"/>
              </a:ext>
            </a:extLst>
          </p:cNvPr>
          <p:cNvSpPr>
            <a:spLocks noGrp="1"/>
          </p:cNvSpPr>
          <p:nvPr>
            <p:ph type="title"/>
          </p:nvPr>
        </p:nvSpPr>
        <p:spPr>
          <a:xfrm>
            <a:off x="170274" y="230023"/>
            <a:ext cx="12837272" cy="680959"/>
          </a:xfrm>
        </p:spPr>
        <p:txBody>
          <a:bodyPr>
            <a:noAutofit/>
          </a:bodyPr>
          <a:lstStyle/>
          <a:p>
            <a:r>
              <a:rPr lang="en-US" sz="4000" dirty="0">
                <a:latin typeface="Georgia" panose="02040502050405020303" pitchFamily="18" charset="0"/>
              </a:rPr>
              <a:t>Study Methods: Study Population and Design (Aim 2)</a:t>
            </a:r>
          </a:p>
        </p:txBody>
      </p:sp>
      <p:sp>
        <p:nvSpPr>
          <p:cNvPr id="3" name="Content Placeholder 2">
            <a:extLst>
              <a:ext uri="{FF2B5EF4-FFF2-40B4-BE49-F238E27FC236}">
                <a16:creationId xmlns:a16="http://schemas.microsoft.com/office/drawing/2014/main" id="{B3A2AAE3-A69E-44F3-8780-948397E13775}"/>
              </a:ext>
            </a:extLst>
          </p:cNvPr>
          <p:cNvSpPr>
            <a:spLocks noGrp="1"/>
          </p:cNvSpPr>
          <p:nvPr>
            <p:ph idx="1"/>
          </p:nvPr>
        </p:nvSpPr>
        <p:spPr>
          <a:xfrm>
            <a:off x="215765" y="940877"/>
            <a:ext cx="14082126" cy="6530622"/>
          </a:xfrm>
        </p:spPr>
        <p:txBody>
          <a:bodyPr>
            <a:noAutofit/>
          </a:bodyPr>
          <a:lstStyle/>
          <a:p>
            <a:pPr>
              <a:spcBef>
                <a:spcPts val="0"/>
              </a:spcBef>
              <a:defRPr/>
            </a:pPr>
            <a:r>
              <a:rPr lang="en-US" sz="2400" b="1" dirty="0">
                <a:solidFill>
                  <a:srgbClr val="9BBB59">
                    <a:lumMod val="50000"/>
                  </a:srgbClr>
                </a:solidFill>
              </a:rPr>
              <a:t>Study Population and Design (Project Viva)</a:t>
            </a:r>
          </a:p>
          <a:p>
            <a:pPr lvl="1">
              <a:spcBef>
                <a:spcPts val="0"/>
              </a:spcBef>
              <a:defRPr/>
            </a:pPr>
            <a:r>
              <a:rPr lang="en-US" sz="2400" dirty="0">
                <a:solidFill>
                  <a:prstClr val="black"/>
                </a:solidFill>
              </a:rPr>
              <a:t>Prospective pre-birth cohort study of prenatal exposures and child health</a:t>
            </a:r>
          </a:p>
          <a:p>
            <a:pPr lvl="1">
              <a:spcBef>
                <a:spcPts val="0"/>
              </a:spcBef>
              <a:defRPr/>
            </a:pPr>
            <a:r>
              <a:rPr lang="en-US" sz="2400" dirty="0">
                <a:solidFill>
                  <a:prstClr val="black"/>
                </a:solidFill>
              </a:rPr>
              <a:t>2,128 mother-infant pairs recruited between 1999-2002, during 1st prenatal visit at multispecialty group practice in eastern Massachusetts</a:t>
            </a:r>
          </a:p>
          <a:p>
            <a:pPr lvl="1">
              <a:spcBef>
                <a:spcPts val="0"/>
              </a:spcBef>
              <a:defRPr/>
            </a:pPr>
            <a:r>
              <a:rPr lang="en-US" sz="2400" dirty="0">
                <a:solidFill>
                  <a:prstClr val="black"/>
                </a:solidFill>
              </a:rPr>
              <a:t>Eligibility criteria: fluency in English, gestational age &lt;22 weeks, singleton pregnancy</a:t>
            </a:r>
          </a:p>
          <a:p>
            <a:pPr marL="0" lvl="1" indent="0">
              <a:lnSpc>
                <a:spcPct val="50000"/>
              </a:lnSpc>
              <a:spcBef>
                <a:spcPts val="0"/>
              </a:spcBef>
              <a:buNone/>
              <a:defRPr/>
            </a:pPr>
            <a:endParaRPr lang="en-US" sz="2400" dirty="0">
              <a:solidFill>
                <a:prstClr val="black"/>
              </a:solidFill>
            </a:endParaRPr>
          </a:p>
          <a:p>
            <a:pPr marL="457200" lvl="1" indent="0">
              <a:lnSpc>
                <a:spcPct val="25000"/>
              </a:lnSpc>
              <a:spcBef>
                <a:spcPts val="0"/>
              </a:spcBef>
              <a:buNone/>
              <a:defRPr/>
            </a:pPr>
            <a:endParaRPr lang="en-US" sz="2400" dirty="0">
              <a:solidFill>
                <a:prstClr val="black"/>
              </a:solidFill>
            </a:endParaRPr>
          </a:p>
          <a:p>
            <a:pPr>
              <a:spcBef>
                <a:spcPts val="0"/>
              </a:spcBef>
              <a:defRPr/>
            </a:pPr>
            <a:r>
              <a:rPr lang="en-US" sz="2400" b="1" dirty="0">
                <a:solidFill>
                  <a:srgbClr val="8064A2">
                    <a:lumMod val="50000"/>
                  </a:srgbClr>
                </a:solidFill>
              </a:rPr>
              <a:t>Exposure Assessment</a:t>
            </a:r>
          </a:p>
          <a:p>
            <a:pPr lvl="1">
              <a:spcBef>
                <a:spcPts val="0"/>
              </a:spcBef>
            </a:pPr>
            <a:r>
              <a:rPr lang="en-US" sz="2400" dirty="0">
                <a:solidFill>
                  <a:schemeClr val="tx1"/>
                </a:solidFill>
                <a:latin typeface="+mn-lt"/>
              </a:rPr>
              <a:t>Metal concentrations measured in 1</a:t>
            </a:r>
            <a:r>
              <a:rPr lang="en-US" sz="2400" baseline="30000" dirty="0">
                <a:solidFill>
                  <a:schemeClr val="tx1"/>
                </a:solidFill>
                <a:latin typeface="+mn-lt"/>
              </a:rPr>
              <a:t>st</a:t>
            </a:r>
            <a:r>
              <a:rPr lang="en-US" sz="2400" dirty="0">
                <a:solidFill>
                  <a:schemeClr val="tx1"/>
                </a:solidFill>
                <a:latin typeface="+mn-lt"/>
              </a:rPr>
              <a:t> trimester red blood cells (</a:t>
            </a:r>
            <a:r>
              <a:rPr lang="en-US" sz="2400" i="1" dirty="0">
                <a:solidFill>
                  <a:schemeClr val="tx1"/>
                </a:solidFill>
                <a:latin typeface="+mn-lt"/>
              </a:rPr>
              <a:t>N</a:t>
            </a:r>
            <a:r>
              <a:rPr lang="en-US" sz="2400" dirty="0">
                <a:solidFill>
                  <a:schemeClr val="tx1"/>
                </a:solidFill>
                <a:latin typeface="+mn-lt"/>
              </a:rPr>
              <a:t>=1390) </a:t>
            </a:r>
            <a:r>
              <a:rPr lang="en-US" sz="2400" dirty="0">
                <a:solidFill>
                  <a:schemeClr val="tx1"/>
                </a:solidFill>
              </a:rPr>
              <a:t>with </a:t>
            </a:r>
            <a:r>
              <a:rPr lang="en-US" sz="2400" dirty="0">
                <a:solidFill>
                  <a:schemeClr val="tx1"/>
                </a:solidFill>
                <a:latin typeface="+mn-lt"/>
              </a:rPr>
              <a:t>Inductively Coupled Plasma Mass Spectrometry; Direct Mercury Analyzer 80 for mercury</a:t>
            </a:r>
          </a:p>
          <a:p>
            <a:pPr lvl="1">
              <a:spcBef>
                <a:spcPts val="0"/>
              </a:spcBef>
            </a:pPr>
            <a:r>
              <a:rPr lang="en-US" sz="2400" dirty="0">
                <a:solidFill>
                  <a:schemeClr val="tx1"/>
                </a:solidFill>
                <a:latin typeface="+mn-lt"/>
              </a:rPr>
              <a:t>Six nonessential metals (</a:t>
            </a:r>
            <a:r>
              <a:rPr lang="en-US" sz="2400" b="1" dirty="0">
                <a:solidFill>
                  <a:schemeClr val="tx1"/>
                </a:solidFill>
              </a:rPr>
              <a:t>arsenic, barium, cadmium, cesium, lead, mercury</a:t>
            </a:r>
            <a:r>
              <a:rPr lang="en-US" sz="2400" dirty="0">
                <a:solidFill>
                  <a:schemeClr val="tx1"/>
                </a:solidFill>
                <a:latin typeface="+mn-lt"/>
              </a:rPr>
              <a:t>)</a:t>
            </a:r>
          </a:p>
          <a:p>
            <a:pPr lvl="1">
              <a:spcBef>
                <a:spcPts val="0"/>
              </a:spcBef>
            </a:pPr>
            <a:r>
              <a:rPr lang="en-US" sz="2400" dirty="0">
                <a:solidFill>
                  <a:schemeClr val="tx1"/>
                </a:solidFill>
              </a:rPr>
              <a:t>F</a:t>
            </a:r>
            <a:r>
              <a:rPr lang="en-US" sz="2400" dirty="0">
                <a:solidFill>
                  <a:schemeClr val="tx1"/>
                </a:solidFill>
                <a:latin typeface="+mn-lt"/>
              </a:rPr>
              <a:t>our essential metals (</a:t>
            </a:r>
            <a:r>
              <a:rPr lang="en-US" sz="2400" b="1" dirty="0">
                <a:solidFill>
                  <a:schemeClr val="tx1"/>
                </a:solidFill>
              </a:rPr>
              <a:t>magnesium, manganese, selenium, zinc</a:t>
            </a:r>
            <a:r>
              <a:rPr lang="en-US" sz="2400" dirty="0">
                <a:solidFill>
                  <a:schemeClr val="tx1"/>
                </a:solidFill>
                <a:latin typeface="+mn-lt"/>
              </a:rPr>
              <a:t>)</a:t>
            </a:r>
          </a:p>
          <a:p>
            <a:pPr marL="0" lvl="1" indent="0">
              <a:lnSpc>
                <a:spcPct val="25000"/>
              </a:lnSpc>
              <a:spcBef>
                <a:spcPts val="0"/>
              </a:spcBef>
              <a:buNone/>
              <a:defRPr/>
            </a:pPr>
            <a:endParaRPr lang="en-US" sz="2400" dirty="0">
              <a:solidFill>
                <a:prstClr val="black"/>
              </a:solidFill>
            </a:endParaRPr>
          </a:p>
          <a:p>
            <a:pPr marL="457200" lvl="1" indent="0">
              <a:lnSpc>
                <a:spcPct val="50000"/>
              </a:lnSpc>
              <a:spcBef>
                <a:spcPts val="0"/>
              </a:spcBef>
              <a:buNone/>
            </a:pPr>
            <a:endParaRPr lang="en-US" sz="2400" dirty="0">
              <a:solidFill>
                <a:schemeClr val="tx1"/>
              </a:solidFill>
            </a:endParaRPr>
          </a:p>
          <a:p>
            <a:pPr>
              <a:spcBef>
                <a:spcPts val="0"/>
              </a:spcBef>
            </a:pPr>
            <a:r>
              <a:rPr lang="en-US" sz="2400" b="1" dirty="0">
                <a:solidFill>
                  <a:srgbClr val="0070C0"/>
                </a:solidFill>
              </a:rPr>
              <a:t>Outcome Assessment </a:t>
            </a:r>
          </a:p>
          <a:p>
            <a:pPr lvl="1">
              <a:spcBef>
                <a:spcPts val="0"/>
              </a:spcBef>
            </a:pPr>
            <a:r>
              <a:rPr lang="en-US" sz="2400" b="1" dirty="0">
                <a:solidFill>
                  <a:schemeClr val="tx1"/>
                </a:solidFill>
              </a:rPr>
              <a:t>Adiponectin</a:t>
            </a:r>
            <a:r>
              <a:rPr lang="en-US" sz="2400" dirty="0">
                <a:solidFill>
                  <a:schemeClr val="tx1"/>
                </a:solidFill>
              </a:rPr>
              <a:t> (</a:t>
            </a:r>
            <a:r>
              <a:rPr lang="en-US" sz="2400" i="1" dirty="0">
                <a:solidFill>
                  <a:schemeClr val="tx1"/>
                </a:solidFill>
              </a:rPr>
              <a:t>N</a:t>
            </a:r>
            <a:r>
              <a:rPr lang="en-US" sz="2400" dirty="0">
                <a:solidFill>
                  <a:schemeClr val="tx1"/>
                </a:solidFill>
              </a:rPr>
              <a:t>=613) and</a:t>
            </a:r>
            <a:r>
              <a:rPr lang="en-US" sz="2400" b="1" dirty="0">
                <a:solidFill>
                  <a:schemeClr val="tx1"/>
                </a:solidFill>
              </a:rPr>
              <a:t> leptin </a:t>
            </a:r>
            <a:r>
              <a:rPr lang="en-US" sz="2400" dirty="0">
                <a:solidFill>
                  <a:schemeClr val="tx1"/>
                </a:solidFill>
              </a:rPr>
              <a:t>(</a:t>
            </a:r>
            <a:r>
              <a:rPr lang="en-US" sz="2400" i="1" dirty="0">
                <a:solidFill>
                  <a:schemeClr val="tx1"/>
                </a:solidFill>
              </a:rPr>
              <a:t>N=</a:t>
            </a:r>
            <a:r>
              <a:rPr lang="en-US" sz="2400" dirty="0">
                <a:solidFill>
                  <a:schemeClr val="tx1"/>
                </a:solidFill>
              </a:rPr>
              <a:t>590) in </a:t>
            </a:r>
            <a:r>
              <a:rPr lang="en-US" sz="2400" b="1" dirty="0">
                <a:solidFill>
                  <a:schemeClr val="tx1"/>
                </a:solidFill>
              </a:rPr>
              <a:t>cord blood</a:t>
            </a:r>
          </a:p>
          <a:p>
            <a:pPr lvl="1">
              <a:spcBef>
                <a:spcPts val="0"/>
              </a:spcBef>
            </a:pPr>
            <a:r>
              <a:rPr lang="en-US" sz="2400" b="1" dirty="0">
                <a:solidFill>
                  <a:schemeClr val="tx1"/>
                </a:solidFill>
              </a:rPr>
              <a:t>Body size at early- and mid-childhood and early teen: </a:t>
            </a:r>
            <a:r>
              <a:rPr lang="en-US" sz="2400" dirty="0">
                <a:solidFill>
                  <a:schemeClr val="tx1"/>
                </a:solidFill>
              </a:rPr>
              <a:t>sum of skinfold thicknesses, waist circumference, body mass index z-score (</a:t>
            </a:r>
            <a:r>
              <a:rPr lang="en-US" sz="2400" i="1" dirty="0">
                <a:solidFill>
                  <a:schemeClr val="tx1"/>
                </a:solidFill>
              </a:rPr>
              <a:t>N=</a:t>
            </a:r>
            <a:r>
              <a:rPr lang="en-US" sz="2400" dirty="0">
                <a:solidFill>
                  <a:schemeClr val="tx1"/>
                </a:solidFill>
              </a:rPr>
              <a:t>700-800) </a:t>
            </a:r>
          </a:p>
          <a:p>
            <a:pPr lvl="1">
              <a:spcBef>
                <a:spcPts val="0"/>
              </a:spcBef>
            </a:pPr>
            <a:r>
              <a:rPr lang="en-US" sz="2400" b="1" dirty="0">
                <a:solidFill>
                  <a:schemeClr val="tx1"/>
                </a:solidFill>
              </a:rPr>
              <a:t>Adiposity at mid-childhood and early teen:</a:t>
            </a:r>
            <a:r>
              <a:rPr lang="en-US" sz="2400" dirty="0">
                <a:solidFill>
                  <a:schemeClr val="tx1"/>
                </a:solidFill>
              </a:rPr>
              <a:t> total dual-energy x-ray absorptiometry (DXA) fat-mass-index and DXA trunk-fat-mass-index (</a:t>
            </a:r>
            <a:r>
              <a:rPr lang="en-US" sz="2400" i="1" dirty="0">
                <a:solidFill>
                  <a:schemeClr val="tx1"/>
                </a:solidFill>
              </a:rPr>
              <a:t>N=</a:t>
            </a:r>
            <a:r>
              <a:rPr lang="en-US" sz="2400" dirty="0">
                <a:solidFill>
                  <a:schemeClr val="tx1"/>
                </a:solidFill>
              </a:rPr>
              <a:t>500-600) </a:t>
            </a:r>
          </a:p>
        </p:txBody>
      </p:sp>
      <p:sp>
        <p:nvSpPr>
          <p:cNvPr id="4" name="TextBox 3">
            <a:extLst>
              <a:ext uri="{FF2B5EF4-FFF2-40B4-BE49-F238E27FC236}">
                <a16:creationId xmlns:a16="http://schemas.microsoft.com/office/drawing/2014/main" id="{04A67EB6-86A7-4CA3-9E57-97DE3A6D1F9E}"/>
              </a:ext>
            </a:extLst>
          </p:cNvPr>
          <p:cNvSpPr txBox="1"/>
          <p:nvPr/>
        </p:nvSpPr>
        <p:spPr>
          <a:xfrm>
            <a:off x="170273" y="7493331"/>
            <a:ext cx="589747" cy="487954"/>
          </a:xfrm>
          <a:prstGeom prst="rect">
            <a:avLst/>
          </a:prstGeom>
          <a:noFill/>
        </p:spPr>
        <p:txBody>
          <a:bodyPr wrap="square" rtlCol="0">
            <a:spAutoFit/>
          </a:bodyPr>
          <a:lstStyle/>
          <a:p>
            <a:r>
              <a:rPr lang="en-US" dirty="0">
                <a:solidFill>
                  <a:schemeClr val="tx2">
                    <a:lumMod val="50000"/>
                  </a:schemeClr>
                </a:solidFill>
              </a:rPr>
              <a:t>15</a:t>
            </a:r>
          </a:p>
        </p:txBody>
      </p:sp>
      <p:sp>
        <p:nvSpPr>
          <p:cNvPr id="5" name="Rectangle: Rounded Corners 4">
            <a:extLst>
              <a:ext uri="{FF2B5EF4-FFF2-40B4-BE49-F238E27FC236}">
                <a16:creationId xmlns:a16="http://schemas.microsoft.com/office/drawing/2014/main" id="{3AE7290C-47EA-4893-8835-1D1AFD16FFD7}"/>
              </a:ext>
            </a:extLst>
          </p:cNvPr>
          <p:cNvSpPr/>
          <p:nvPr/>
        </p:nvSpPr>
        <p:spPr>
          <a:xfrm>
            <a:off x="170273" y="5167685"/>
            <a:ext cx="14082125" cy="2220687"/>
          </a:xfrm>
          <a:prstGeom prst="roundRect">
            <a:avLst/>
          </a:prstGeom>
          <a:noFill/>
          <a:ln w="28575">
            <a:solidFill>
              <a:srgbClr val="A4DE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7488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A162F-23CE-4909-8DC8-809543BA8036}"/>
              </a:ext>
            </a:extLst>
          </p:cNvPr>
          <p:cNvSpPr>
            <a:spLocks noGrp="1"/>
          </p:cNvSpPr>
          <p:nvPr>
            <p:ph type="title"/>
          </p:nvPr>
        </p:nvSpPr>
        <p:spPr>
          <a:xfrm>
            <a:off x="276687" y="254121"/>
            <a:ext cx="10496087" cy="782339"/>
          </a:xfrm>
        </p:spPr>
        <p:txBody>
          <a:bodyPr>
            <a:noAutofit/>
          </a:bodyPr>
          <a:lstStyle/>
          <a:p>
            <a:r>
              <a:rPr lang="en-US" sz="4000" dirty="0">
                <a:latin typeface="Georgia" panose="02040502050405020303" pitchFamily="18" charset="0"/>
              </a:rPr>
              <a:t>Study Methods: Statistical Analysis (Aim 2) </a:t>
            </a:r>
          </a:p>
        </p:txBody>
      </p:sp>
      <p:sp>
        <p:nvSpPr>
          <p:cNvPr id="3" name="Content Placeholder 2">
            <a:extLst>
              <a:ext uri="{FF2B5EF4-FFF2-40B4-BE49-F238E27FC236}">
                <a16:creationId xmlns:a16="http://schemas.microsoft.com/office/drawing/2014/main" id="{9223C360-3245-4758-81D1-219A696E39E6}"/>
              </a:ext>
            </a:extLst>
          </p:cNvPr>
          <p:cNvSpPr>
            <a:spLocks noGrp="1"/>
          </p:cNvSpPr>
          <p:nvPr>
            <p:ph idx="1"/>
          </p:nvPr>
        </p:nvSpPr>
        <p:spPr>
          <a:xfrm>
            <a:off x="276687" y="1117934"/>
            <a:ext cx="13428023" cy="5993732"/>
          </a:xfrm>
        </p:spPr>
        <p:txBody>
          <a:bodyPr>
            <a:noAutofit/>
          </a:bodyPr>
          <a:lstStyle/>
          <a:p>
            <a:r>
              <a:rPr lang="en-US" sz="2400" dirty="0">
                <a:solidFill>
                  <a:schemeClr val="tx1"/>
                </a:solidFill>
                <a:latin typeface="+mn-lt"/>
              </a:rPr>
              <a:t>Individual metal analysis: </a:t>
            </a:r>
            <a:r>
              <a:rPr lang="en-US" sz="2400" dirty="0">
                <a:solidFill>
                  <a:srgbClr val="008279"/>
                </a:solidFill>
                <a:latin typeface="+mn-lt"/>
              </a:rPr>
              <a:t>Adjusted linear regression models and generalized estimating equations</a:t>
            </a:r>
          </a:p>
          <a:p>
            <a:pPr marL="0" indent="0">
              <a:lnSpc>
                <a:spcPct val="50000"/>
              </a:lnSpc>
              <a:spcBef>
                <a:spcPts val="0"/>
              </a:spcBef>
              <a:buNone/>
            </a:pPr>
            <a:endParaRPr lang="en-US" sz="2400" dirty="0">
              <a:solidFill>
                <a:srgbClr val="008279"/>
              </a:solidFill>
              <a:latin typeface="+mn-lt"/>
            </a:endParaRPr>
          </a:p>
          <a:p>
            <a:r>
              <a:rPr lang="en-US" sz="2400" dirty="0">
                <a:solidFill>
                  <a:schemeClr val="tx1"/>
                </a:solidFill>
                <a:latin typeface="+mn-lt"/>
              </a:rPr>
              <a:t>Metal mixture analysis: </a:t>
            </a:r>
          </a:p>
          <a:p>
            <a:pPr marL="0" indent="0">
              <a:lnSpc>
                <a:spcPct val="50000"/>
              </a:lnSpc>
              <a:spcBef>
                <a:spcPts val="0"/>
              </a:spcBef>
              <a:buNone/>
            </a:pPr>
            <a:endParaRPr lang="en-US" sz="2400" dirty="0">
              <a:solidFill>
                <a:schemeClr val="tx1"/>
              </a:solidFill>
              <a:latin typeface="+mn-lt"/>
            </a:endParaRPr>
          </a:p>
          <a:p>
            <a:pPr lvl="1">
              <a:spcBef>
                <a:spcPts val="1000"/>
              </a:spcBef>
            </a:pPr>
            <a:r>
              <a:rPr lang="en-US" sz="2400" dirty="0">
                <a:solidFill>
                  <a:srgbClr val="008279"/>
                </a:solidFill>
                <a:latin typeface="+mn-lt"/>
                <a:cs typeface="Arial" panose="020B0604020202020204" pitchFamily="34" charset="0"/>
              </a:rPr>
              <a:t>Quantile g-computation </a:t>
            </a:r>
            <a:r>
              <a:rPr lang="en-US" sz="2400" dirty="0">
                <a:solidFill>
                  <a:schemeClr val="tx2">
                    <a:lumMod val="60000"/>
                    <a:lumOff val="40000"/>
                  </a:schemeClr>
                </a:solidFill>
                <a:latin typeface="+mn-lt"/>
                <a:cs typeface="Arial" panose="020B0604020202020204" pitchFamily="34" charset="0"/>
              </a:rPr>
              <a:t>(overall mixture effect and toxic metal ID)</a:t>
            </a:r>
          </a:p>
          <a:p>
            <a:pPr marL="548640" lvl="1" indent="0">
              <a:lnSpc>
                <a:spcPct val="50000"/>
              </a:lnSpc>
              <a:spcBef>
                <a:spcPts val="0"/>
              </a:spcBef>
              <a:buNone/>
            </a:pPr>
            <a:endParaRPr lang="en-US" sz="2400" dirty="0">
              <a:solidFill>
                <a:schemeClr val="tx2">
                  <a:lumMod val="60000"/>
                  <a:lumOff val="40000"/>
                </a:schemeClr>
              </a:solidFill>
              <a:latin typeface="+mn-lt"/>
              <a:cs typeface="Arial" panose="020B0604020202020204" pitchFamily="34" charset="0"/>
            </a:endParaRPr>
          </a:p>
          <a:p>
            <a:pPr lvl="2">
              <a:spcBef>
                <a:spcPts val="1000"/>
              </a:spcBef>
            </a:pPr>
            <a:r>
              <a:rPr lang="en-US" sz="2400" dirty="0">
                <a:solidFill>
                  <a:schemeClr val="tx1"/>
                </a:solidFill>
                <a:cs typeface="Arial" panose="020B0604020202020204" pitchFamily="34" charset="0"/>
              </a:rPr>
              <a:t>E</a:t>
            </a:r>
            <a:r>
              <a:rPr lang="en-US" sz="2400" dirty="0">
                <a:solidFill>
                  <a:schemeClr val="tx1"/>
                </a:solidFill>
                <a:latin typeface="+mn-lt"/>
                <a:cs typeface="Arial" panose="020B0604020202020204" pitchFamily="34" charset="0"/>
              </a:rPr>
              <a:t>stimate change in outcome for one quantile, simultaneous increase in all exposures in a specified mixture (mixture exposure-response)</a:t>
            </a:r>
          </a:p>
          <a:p>
            <a:pPr marL="1097280" lvl="2" indent="0">
              <a:lnSpc>
                <a:spcPct val="50000"/>
              </a:lnSpc>
              <a:spcBef>
                <a:spcPts val="0"/>
              </a:spcBef>
              <a:buNone/>
            </a:pPr>
            <a:endParaRPr lang="en-US" sz="2400" dirty="0">
              <a:solidFill>
                <a:schemeClr val="tx1"/>
              </a:solidFill>
              <a:latin typeface="+mn-lt"/>
              <a:cs typeface="Arial" panose="020B0604020202020204" pitchFamily="34" charset="0"/>
            </a:endParaRPr>
          </a:p>
          <a:p>
            <a:pPr lvl="1">
              <a:spcBef>
                <a:spcPts val="1000"/>
              </a:spcBef>
            </a:pPr>
            <a:r>
              <a:rPr lang="en-US" sz="2400" dirty="0">
                <a:solidFill>
                  <a:srgbClr val="008279"/>
                </a:solidFill>
                <a:latin typeface="+mn-lt"/>
              </a:rPr>
              <a:t>Bayesian Kernel Machine Regression (BKMR) </a:t>
            </a:r>
            <a:r>
              <a:rPr lang="en-US" sz="2400" dirty="0">
                <a:solidFill>
                  <a:schemeClr val="tx1"/>
                </a:solidFill>
                <a:latin typeface="+mn-lt"/>
                <a:cs typeface="Arial" panose="020B0604020202020204" pitchFamily="34" charset="0"/>
              </a:rPr>
              <a:t>with</a:t>
            </a:r>
            <a:r>
              <a:rPr lang="en-US" sz="2400" dirty="0">
                <a:latin typeface="+mn-lt"/>
                <a:cs typeface="Arial" panose="020B0604020202020204" pitchFamily="34" charset="0"/>
              </a:rPr>
              <a:t> </a:t>
            </a:r>
            <a:r>
              <a:rPr lang="en-US" sz="2400" dirty="0">
                <a:solidFill>
                  <a:srgbClr val="008279"/>
                </a:solidFill>
                <a:latin typeface="+mn-lt"/>
                <a:cs typeface="Arial" panose="020B0604020202020204" pitchFamily="34" charset="0"/>
              </a:rPr>
              <a:t>component-wise variable selection</a:t>
            </a:r>
            <a:r>
              <a:rPr lang="en-US" sz="2400" dirty="0">
                <a:solidFill>
                  <a:schemeClr val="accent1">
                    <a:lumMod val="50000"/>
                  </a:schemeClr>
                </a:solidFill>
                <a:latin typeface="+mn-lt"/>
                <a:cs typeface="Arial" panose="020B0604020202020204" pitchFamily="34" charset="0"/>
              </a:rPr>
              <a:t> </a:t>
            </a:r>
            <a:r>
              <a:rPr lang="en-US" sz="2400" dirty="0">
                <a:solidFill>
                  <a:schemeClr val="tx2">
                    <a:lumMod val="60000"/>
                    <a:lumOff val="40000"/>
                  </a:schemeClr>
                </a:solidFill>
                <a:latin typeface="+mn-lt"/>
                <a:cs typeface="Arial" panose="020B0604020202020204" pitchFamily="34" charset="0"/>
              </a:rPr>
              <a:t>(overall mixture effect, toxic metal ID, check for non-linearity and interactions)</a:t>
            </a:r>
          </a:p>
          <a:p>
            <a:pPr marL="548640" lvl="1" indent="0">
              <a:lnSpc>
                <a:spcPct val="50000"/>
              </a:lnSpc>
              <a:spcBef>
                <a:spcPts val="0"/>
              </a:spcBef>
              <a:buNone/>
            </a:pPr>
            <a:endParaRPr lang="en-US" sz="2400" dirty="0">
              <a:solidFill>
                <a:schemeClr val="tx2">
                  <a:lumMod val="60000"/>
                  <a:lumOff val="40000"/>
                </a:schemeClr>
              </a:solidFill>
              <a:latin typeface="+mn-lt"/>
              <a:cs typeface="Arial" panose="020B0604020202020204" pitchFamily="34" charset="0"/>
            </a:endParaRPr>
          </a:p>
          <a:p>
            <a:pPr lvl="2">
              <a:spcBef>
                <a:spcPts val="1000"/>
              </a:spcBef>
            </a:pPr>
            <a:r>
              <a:rPr lang="en-US" sz="2400" dirty="0">
                <a:solidFill>
                  <a:schemeClr val="tx1"/>
                </a:solidFill>
                <a:cs typeface="Arial" panose="020B0604020202020204" pitchFamily="34" charset="0"/>
              </a:rPr>
              <a:t>C</a:t>
            </a:r>
            <a:r>
              <a:rPr lang="en-US" sz="2400" dirty="0">
                <a:solidFill>
                  <a:schemeClr val="tx1"/>
                </a:solidFill>
                <a:latin typeface="+mn-lt"/>
                <a:cs typeface="Arial" panose="020B0604020202020204" pitchFamily="34" charset="0"/>
              </a:rPr>
              <a:t>ombines nonparametric Gaussian process regression (allows flexible exposure-response functions) with Bayesian variable selection (improves inference with highly correlated variables) </a:t>
            </a:r>
          </a:p>
          <a:p>
            <a:pPr marL="1097280" lvl="2" indent="0">
              <a:lnSpc>
                <a:spcPct val="50000"/>
              </a:lnSpc>
              <a:spcBef>
                <a:spcPts val="0"/>
              </a:spcBef>
              <a:buNone/>
            </a:pPr>
            <a:endParaRPr lang="en-US" sz="2400" dirty="0">
              <a:solidFill>
                <a:schemeClr val="tx1"/>
              </a:solidFill>
              <a:latin typeface="+mn-lt"/>
              <a:cs typeface="Arial" panose="020B0604020202020204" pitchFamily="34" charset="0"/>
            </a:endParaRPr>
          </a:p>
          <a:p>
            <a:r>
              <a:rPr lang="en-US" sz="2400" b="1" dirty="0">
                <a:solidFill>
                  <a:schemeClr val="tx1"/>
                </a:solidFill>
                <a:latin typeface="+mn-lt"/>
                <a:cs typeface="Arial" panose="020B0604020202020204" pitchFamily="34" charset="0"/>
              </a:rPr>
              <a:t>Covariates: </a:t>
            </a:r>
            <a:r>
              <a:rPr lang="en-US" sz="2400" dirty="0">
                <a:solidFill>
                  <a:schemeClr val="tx1"/>
                </a:solidFill>
                <a:latin typeface="+mn-lt"/>
                <a:cs typeface="Arial" panose="020B0604020202020204" pitchFamily="34" charset="0"/>
              </a:rPr>
              <a:t>maternal age at pregnancy, pre-pregnancy BMI, education, household income, race, smoking status, parity, child sex at birth, and child age (GEE only)</a:t>
            </a:r>
            <a:r>
              <a:rPr lang="en-US" sz="2400" dirty="0"/>
              <a:t>	</a:t>
            </a:r>
          </a:p>
        </p:txBody>
      </p:sp>
      <p:sp>
        <p:nvSpPr>
          <p:cNvPr id="4" name="TextBox 3">
            <a:extLst>
              <a:ext uri="{FF2B5EF4-FFF2-40B4-BE49-F238E27FC236}">
                <a16:creationId xmlns:a16="http://schemas.microsoft.com/office/drawing/2014/main" id="{8AA2A0C9-1497-4338-B4BF-2C0A276A15CA}"/>
              </a:ext>
            </a:extLst>
          </p:cNvPr>
          <p:cNvSpPr txBox="1"/>
          <p:nvPr/>
        </p:nvSpPr>
        <p:spPr>
          <a:xfrm>
            <a:off x="170273" y="7493331"/>
            <a:ext cx="554121" cy="506246"/>
          </a:xfrm>
          <a:prstGeom prst="rect">
            <a:avLst/>
          </a:prstGeom>
          <a:noFill/>
        </p:spPr>
        <p:txBody>
          <a:bodyPr wrap="square" rtlCol="0">
            <a:spAutoFit/>
          </a:bodyPr>
          <a:lstStyle/>
          <a:p>
            <a:r>
              <a:rPr lang="en-US" dirty="0">
                <a:solidFill>
                  <a:schemeClr val="tx2">
                    <a:lumMod val="50000"/>
                  </a:schemeClr>
                </a:solidFill>
              </a:rPr>
              <a:t>16</a:t>
            </a:r>
          </a:p>
        </p:txBody>
      </p:sp>
    </p:spTree>
    <p:extLst>
      <p:ext uri="{BB962C8B-B14F-4D97-AF65-F5344CB8AC3E}">
        <p14:creationId xmlns:p14="http://schemas.microsoft.com/office/powerpoint/2010/main" val="1861072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E9AB9-57C1-486E-AF05-64E5989FC98F}"/>
              </a:ext>
            </a:extLst>
          </p:cNvPr>
          <p:cNvSpPr>
            <a:spLocks noGrp="1"/>
          </p:cNvSpPr>
          <p:nvPr>
            <p:ph type="title"/>
          </p:nvPr>
        </p:nvSpPr>
        <p:spPr>
          <a:xfrm>
            <a:off x="266999" y="492945"/>
            <a:ext cx="6817542" cy="559650"/>
          </a:xfrm>
        </p:spPr>
        <p:txBody>
          <a:bodyPr>
            <a:noAutofit/>
          </a:bodyPr>
          <a:lstStyle/>
          <a:p>
            <a:r>
              <a:rPr lang="en-US" sz="4000" dirty="0">
                <a:latin typeface="Georgia" panose="02040502050405020303" pitchFamily="18" charset="0"/>
              </a:rPr>
              <a:t>Preliminary Results (Aim 2)</a:t>
            </a:r>
            <a:endParaRPr lang="en-US" sz="3000" dirty="0">
              <a:latin typeface="Georgia" panose="02040502050405020303" pitchFamily="18" charset="0"/>
            </a:endParaRPr>
          </a:p>
        </p:txBody>
      </p:sp>
      <p:sp>
        <p:nvSpPr>
          <p:cNvPr id="3" name="Content Placeholder 2">
            <a:extLst>
              <a:ext uri="{FF2B5EF4-FFF2-40B4-BE49-F238E27FC236}">
                <a16:creationId xmlns:a16="http://schemas.microsoft.com/office/drawing/2014/main" id="{C8CDD6F8-1F91-4DE8-B7CD-B00055BA3533}"/>
              </a:ext>
            </a:extLst>
          </p:cNvPr>
          <p:cNvSpPr txBox="1">
            <a:spLocks/>
          </p:cNvSpPr>
          <p:nvPr/>
        </p:nvSpPr>
        <p:spPr>
          <a:xfrm>
            <a:off x="650391" y="1340623"/>
            <a:ext cx="13403360" cy="600752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200" kern="1200">
                <a:solidFill>
                  <a:srgbClr val="2D637F"/>
                </a:solidFill>
                <a:latin typeface="Lucida Grande"/>
                <a:ea typeface="+mn-ea"/>
                <a:cs typeface="Lucida Grande"/>
              </a:defRPr>
            </a:lvl1pPr>
            <a:lvl2pPr marL="742950" indent="-285750" algn="l" defTabSz="457200" rtl="0" eaLnBrk="1" latinLnBrk="0" hangingPunct="1">
              <a:spcBef>
                <a:spcPct val="20000"/>
              </a:spcBef>
              <a:buFont typeface="Arial"/>
              <a:buChar char="–"/>
              <a:defRPr sz="2000" kern="1200">
                <a:solidFill>
                  <a:srgbClr val="2D637F"/>
                </a:solidFill>
                <a:latin typeface="Lucida Grande"/>
                <a:ea typeface="+mn-ea"/>
                <a:cs typeface="Lucida Grande"/>
              </a:defRPr>
            </a:lvl2pPr>
            <a:lvl3pPr marL="1143000" indent="-228600" algn="l" defTabSz="457200" rtl="0" eaLnBrk="1" latinLnBrk="0" hangingPunct="1">
              <a:spcBef>
                <a:spcPct val="20000"/>
              </a:spcBef>
              <a:buFont typeface="Arial"/>
              <a:buChar char="•"/>
              <a:defRPr sz="1800" kern="1200">
                <a:solidFill>
                  <a:srgbClr val="2D637F"/>
                </a:solidFill>
                <a:latin typeface="Lucida Grande"/>
                <a:ea typeface="+mn-ea"/>
                <a:cs typeface="Lucida Grande"/>
              </a:defRPr>
            </a:lvl3pPr>
            <a:lvl4pPr marL="1600200" indent="-228600" algn="l" defTabSz="457200" rtl="0" eaLnBrk="1" latinLnBrk="0" hangingPunct="1">
              <a:spcBef>
                <a:spcPct val="20000"/>
              </a:spcBef>
              <a:buFont typeface="Arial"/>
              <a:buChar char="–"/>
              <a:defRPr sz="1600" kern="1200">
                <a:solidFill>
                  <a:srgbClr val="2D637F"/>
                </a:solidFill>
                <a:latin typeface="Lucida Grande"/>
                <a:ea typeface="+mn-ea"/>
                <a:cs typeface="Lucida Grande"/>
              </a:defRPr>
            </a:lvl4pPr>
            <a:lvl5pPr marL="2057400" indent="-228600" algn="l" defTabSz="457200" rtl="0" eaLnBrk="1" latinLnBrk="0" hangingPunct="1">
              <a:spcBef>
                <a:spcPct val="20000"/>
              </a:spcBef>
              <a:buFont typeface="Arial"/>
              <a:buChar char="»"/>
              <a:defRPr sz="1400" kern="1200">
                <a:solidFill>
                  <a:srgbClr val="2D637F"/>
                </a:solidFill>
                <a:latin typeface="Lucida Grande"/>
                <a:ea typeface="+mn-ea"/>
                <a:cs typeface="Lucida Grand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b="1" dirty="0">
                <a:solidFill>
                  <a:srgbClr val="008279"/>
                </a:solidFill>
                <a:latin typeface="+mn-lt"/>
              </a:rPr>
              <a:t>Adjusted linear regression models </a:t>
            </a:r>
          </a:p>
          <a:p>
            <a:pPr marL="0" indent="0">
              <a:lnSpc>
                <a:spcPct val="50000"/>
              </a:lnSpc>
              <a:spcBef>
                <a:spcPts val="0"/>
              </a:spcBef>
              <a:buNone/>
            </a:pPr>
            <a:endParaRPr lang="en-US" sz="2400" b="1" dirty="0">
              <a:solidFill>
                <a:srgbClr val="008279"/>
              </a:solidFill>
              <a:latin typeface="+mn-lt"/>
            </a:endParaRPr>
          </a:p>
          <a:p>
            <a:r>
              <a:rPr lang="en-US" sz="2400" dirty="0">
                <a:solidFill>
                  <a:schemeClr val="tx1"/>
                </a:solidFill>
                <a:latin typeface="+mn-lt"/>
                <a:cs typeface="Calibri" panose="020F0502020204030204" pitchFamily="34" charset="0"/>
              </a:rPr>
              <a:t>Two-fold increase in </a:t>
            </a:r>
            <a:r>
              <a:rPr lang="en-US" sz="2400" dirty="0">
                <a:solidFill>
                  <a:srgbClr val="000000"/>
                </a:solidFill>
                <a:latin typeface="+mn-lt"/>
              </a:rPr>
              <a:t>prenatal </a:t>
            </a:r>
            <a:r>
              <a:rPr lang="en-US" sz="2400" b="1" dirty="0">
                <a:solidFill>
                  <a:srgbClr val="000000"/>
                </a:solidFill>
                <a:latin typeface="+mn-lt"/>
              </a:rPr>
              <a:t>magnesium</a:t>
            </a:r>
            <a:r>
              <a:rPr lang="en-US" sz="2400" dirty="0">
                <a:solidFill>
                  <a:srgbClr val="000000"/>
                </a:solidFill>
                <a:latin typeface="+mn-lt"/>
              </a:rPr>
              <a:t> associated with higher </a:t>
            </a:r>
            <a:r>
              <a:rPr lang="en-US" sz="2400" dirty="0">
                <a:solidFill>
                  <a:srgbClr val="BD0B3E"/>
                </a:solidFill>
                <a:latin typeface="+mn-lt"/>
                <a:cs typeface="Calibri" panose="020F0502020204030204" pitchFamily="34" charset="0"/>
              </a:rPr>
              <a:t>cord blood </a:t>
            </a:r>
            <a:r>
              <a:rPr lang="en-US" sz="2400" dirty="0">
                <a:solidFill>
                  <a:srgbClr val="000000"/>
                </a:solidFill>
                <a:latin typeface="+mn-lt"/>
              </a:rPr>
              <a:t>leptin (β=2.9, 95% CI: 0.9, 4.9). </a:t>
            </a:r>
          </a:p>
          <a:p>
            <a:pPr marL="0" indent="0">
              <a:lnSpc>
                <a:spcPct val="50000"/>
              </a:lnSpc>
              <a:spcBef>
                <a:spcPts val="0"/>
              </a:spcBef>
              <a:buNone/>
            </a:pPr>
            <a:endParaRPr lang="en-US" sz="2400" dirty="0">
              <a:solidFill>
                <a:srgbClr val="000000"/>
              </a:solidFill>
              <a:latin typeface="+mn-lt"/>
            </a:endParaRPr>
          </a:p>
          <a:p>
            <a:r>
              <a:rPr lang="en-US" sz="2400" dirty="0">
                <a:solidFill>
                  <a:schemeClr val="tx1"/>
                </a:solidFill>
                <a:latin typeface="+mn-lt"/>
                <a:cs typeface="Calibri" panose="020F0502020204030204" pitchFamily="34" charset="0"/>
              </a:rPr>
              <a:t>Two-fold increase in </a:t>
            </a:r>
            <a:r>
              <a:rPr lang="en-US" sz="2400" b="1" dirty="0">
                <a:solidFill>
                  <a:srgbClr val="000000"/>
                </a:solidFill>
                <a:latin typeface="+mn-lt"/>
              </a:rPr>
              <a:t>cadmium</a:t>
            </a:r>
            <a:r>
              <a:rPr lang="en-US" sz="2400" dirty="0">
                <a:solidFill>
                  <a:srgbClr val="000000"/>
                </a:solidFill>
                <a:latin typeface="+mn-lt"/>
              </a:rPr>
              <a:t> associated with increased SST at </a:t>
            </a:r>
            <a:r>
              <a:rPr lang="en-US" sz="2400" dirty="0">
                <a:solidFill>
                  <a:srgbClr val="FF0000"/>
                </a:solidFill>
                <a:latin typeface="+mn-lt"/>
              </a:rPr>
              <a:t>early childhood </a:t>
            </a:r>
            <a:r>
              <a:rPr lang="en-US" sz="2400" dirty="0">
                <a:solidFill>
                  <a:srgbClr val="000000"/>
                </a:solidFill>
                <a:latin typeface="+mn-lt"/>
              </a:rPr>
              <a:t>(β=0.3, 95% CI: 0.02, 0.6), and higher DXA total (β=0.3, 95% CI: 0.02, 0.5) and trunk fat (β=0.1, 95% CI: 0.01, 0.2) at </a:t>
            </a:r>
            <a:r>
              <a:rPr lang="en-US" sz="2400" dirty="0">
                <a:solidFill>
                  <a:srgbClr val="00B050"/>
                </a:solidFill>
                <a:latin typeface="+mn-lt"/>
              </a:rPr>
              <a:t>early teen</a:t>
            </a:r>
            <a:r>
              <a:rPr lang="en-US" sz="2400" dirty="0">
                <a:solidFill>
                  <a:srgbClr val="000000"/>
                </a:solidFill>
                <a:latin typeface="+mn-lt"/>
              </a:rPr>
              <a:t>.</a:t>
            </a:r>
          </a:p>
          <a:p>
            <a:pPr marL="0" indent="0">
              <a:lnSpc>
                <a:spcPct val="50000"/>
              </a:lnSpc>
              <a:spcBef>
                <a:spcPts val="0"/>
              </a:spcBef>
              <a:buNone/>
            </a:pPr>
            <a:endParaRPr lang="en-US" sz="2400" dirty="0">
              <a:solidFill>
                <a:srgbClr val="000000"/>
              </a:solidFill>
              <a:latin typeface="+mn-lt"/>
            </a:endParaRPr>
          </a:p>
          <a:p>
            <a:r>
              <a:rPr lang="en-US" sz="2400" dirty="0">
                <a:solidFill>
                  <a:schemeClr val="tx1"/>
                </a:solidFill>
                <a:latin typeface="+mn-lt"/>
                <a:cs typeface="Calibri" panose="020F0502020204030204" pitchFamily="34" charset="0"/>
              </a:rPr>
              <a:t>Two-fold increase in </a:t>
            </a:r>
            <a:r>
              <a:rPr lang="en-US" sz="2400" b="1" dirty="0">
                <a:solidFill>
                  <a:srgbClr val="000000"/>
                </a:solidFill>
                <a:latin typeface="+mn-lt"/>
              </a:rPr>
              <a:t>cesium</a:t>
            </a:r>
            <a:r>
              <a:rPr lang="en-US" sz="2400" dirty="0">
                <a:solidFill>
                  <a:srgbClr val="000000"/>
                </a:solidFill>
                <a:latin typeface="+mn-lt"/>
              </a:rPr>
              <a:t> associated with higher BMI z-score at mid-childhood (β=0.2, CI: 0.02, 0.4) and DXA trunk fat (β=0.2, 95% CI: 0.003, 0.5) at </a:t>
            </a:r>
            <a:r>
              <a:rPr lang="en-US" sz="2400" dirty="0">
                <a:solidFill>
                  <a:srgbClr val="00B050"/>
                </a:solidFill>
                <a:latin typeface="+mn-lt"/>
              </a:rPr>
              <a:t>early teen</a:t>
            </a:r>
          </a:p>
          <a:p>
            <a:pPr marL="0" indent="0">
              <a:spcBef>
                <a:spcPts val="0"/>
              </a:spcBef>
              <a:buNone/>
            </a:pPr>
            <a:endParaRPr lang="en-US" sz="2400" dirty="0">
              <a:solidFill>
                <a:srgbClr val="000000"/>
              </a:solidFill>
              <a:latin typeface="+mn-lt"/>
            </a:endParaRPr>
          </a:p>
          <a:p>
            <a:pPr marL="0" indent="0">
              <a:buNone/>
            </a:pPr>
            <a:r>
              <a:rPr lang="en-US" sz="2400" b="1" dirty="0">
                <a:solidFill>
                  <a:srgbClr val="008279"/>
                </a:solidFill>
                <a:latin typeface="+mn-lt"/>
              </a:rPr>
              <a:t>Adjusted generalized estimating equations</a:t>
            </a:r>
          </a:p>
          <a:p>
            <a:pPr marL="0" indent="0">
              <a:lnSpc>
                <a:spcPct val="50000"/>
              </a:lnSpc>
              <a:spcBef>
                <a:spcPts val="0"/>
              </a:spcBef>
              <a:buNone/>
            </a:pPr>
            <a:endParaRPr lang="en-US" sz="2400" b="1" dirty="0">
              <a:solidFill>
                <a:srgbClr val="008279"/>
              </a:solidFill>
              <a:latin typeface="+mn-lt"/>
            </a:endParaRPr>
          </a:p>
          <a:p>
            <a:r>
              <a:rPr lang="en-US" sz="2400" dirty="0">
                <a:solidFill>
                  <a:schemeClr val="tx1"/>
                </a:solidFill>
                <a:latin typeface="+mn-lt"/>
              </a:rPr>
              <a:t>Higher levels of prenatal </a:t>
            </a:r>
            <a:r>
              <a:rPr lang="en-US" sz="2400" b="1" dirty="0">
                <a:solidFill>
                  <a:schemeClr val="tx1"/>
                </a:solidFill>
                <a:latin typeface="+mn-lt"/>
              </a:rPr>
              <a:t>cesium</a:t>
            </a:r>
            <a:r>
              <a:rPr lang="en-US" sz="2400" dirty="0">
                <a:solidFill>
                  <a:schemeClr val="tx1"/>
                </a:solidFill>
                <a:latin typeface="+mn-lt"/>
              </a:rPr>
              <a:t> associated with higher DXA total fat </a:t>
            </a:r>
            <a:r>
              <a:rPr lang="en-US" sz="2400" dirty="0">
                <a:solidFill>
                  <a:srgbClr val="000000"/>
                </a:solidFill>
                <a:latin typeface="+mn-lt"/>
              </a:rPr>
              <a:t>(β=0.4, 95% CI: 0.1, 0.7)</a:t>
            </a:r>
            <a:r>
              <a:rPr lang="en-US" sz="2400" dirty="0">
                <a:solidFill>
                  <a:schemeClr val="tx1"/>
                </a:solidFill>
                <a:latin typeface="+mn-lt"/>
              </a:rPr>
              <a:t>, trunk fat </a:t>
            </a:r>
            <a:r>
              <a:rPr lang="en-US" sz="2400" dirty="0">
                <a:solidFill>
                  <a:srgbClr val="000000"/>
                </a:solidFill>
                <a:latin typeface="+mn-lt"/>
              </a:rPr>
              <a:t>(β=0.2, 95% CI: 0.03, 0.3)</a:t>
            </a:r>
            <a:r>
              <a:rPr lang="en-US" sz="2400" dirty="0">
                <a:solidFill>
                  <a:schemeClr val="tx1"/>
                </a:solidFill>
                <a:latin typeface="+mn-lt"/>
              </a:rPr>
              <a:t>, and body mass index z-score </a:t>
            </a:r>
            <a:r>
              <a:rPr lang="en-US" sz="2400" dirty="0">
                <a:solidFill>
                  <a:srgbClr val="000000"/>
                </a:solidFill>
                <a:latin typeface="+mn-lt"/>
              </a:rPr>
              <a:t>(β=0.1, 95% CI: 0.02, 0.2).</a:t>
            </a:r>
            <a:endParaRPr lang="en-US" sz="2400" dirty="0">
              <a:solidFill>
                <a:schemeClr val="tx1"/>
              </a:solidFill>
              <a:latin typeface="+mn-lt"/>
            </a:endParaRPr>
          </a:p>
          <a:p>
            <a:pPr marL="0" indent="0">
              <a:lnSpc>
                <a:spcPct val="50000"/>
              </a:lnSpc>
              <a:buNone/>
            </a:pPr>
            <a:endParaRPr lang="en-US" sz="2400" dirty="0">
              <a:solidFill>
                <a:schemeClr val="tx1"/>
              </a:solidFill>
              <a:latin typeface="+mn-lt"/>
            </a:endParaRPr>
          </a:p>
          <a:p>
            <a:r>
              <a:rPr lang="en-US" sz="2400" dirty="0">
                <a:solidFill>
                  <a:schemeClr val="tx1"/>
                </a:solidFill>
                <a:latin typeface="+mn-lt"/>
              </a:rPr>
              <a:t>Higher </a:t>
            </a:r>
            <a:r>
              <a:rPr lang="en-US" sz="2400" b="1" dirty="0">
                <a:solidFill>
                  <a:schemeClr val="tx1"/>
                </a:solidFill>
                <a:latin typeface="+mn-lt"/>
              </a:rPr>
              <a:t>manganese</a:t>
            </a:r>
            <a:r>
              <a:rPr lang="en-US" sz="2400" dirty="0">
                <a:solidFill>
                  <a:schemeClr val="tx1"/>
                </a:solidFill>
                <a:latin typeface="+mn-lt"/>
              </a:rPr>
              <a:t> associated with lower sum of skinfold thicknesses </a:t>
            </a:r>
            <a:r>
              <a:rPr lang="en-US" sz="2400" dirty="0">
                <a:solidFill>
                  <a:srgbClr val="000000"/>
                </a:solidFill>
                <a:latin typeface="+mn-lt"/>
              </a:rPr>
              <a:t>(β=-0.7, 95% CI: -1.2, -0.2).</a:t>
            </a:r>
            <a:endParaRPr lang="en-US" sz="2400" dirty="0">
              <a:solidFill>
                <a:schemeClr val="tx1"/>
              </a:solidFill>
              <a:latin typeface="+mn-lt"/>
            </a:endParaRPr>
          </a:p>
        </p:txBody>
      </p:sp>
      <p:sp>
        <p:nvSpPr>
          <p:cNvPr id="4" name="TextBox 3">
            <a:extLst>
              <a:ext uri="{FF2B5EF4-FFF2-40B4-BE49-F238E27FC236}">
                <a16:creationId xmlns:a16="http://schemas.microsoft.com/office/drawing/2014/main" id="{5F7B7331-E43F-40F3-86FA-8D8C1A532B00}"/>
              </a:ext>
            </a:extLst>
          </p:cNvPr>
          <p:cNvSpPr txBox="1"/>
          <p:nvPr/>
        </p:nvSpPr>
        <p:spPr>
          <a:xfrm>
            <a:off x="170274" y="7493331"/>
            <a:ext cx="672874" cy="506246"/>
          </a:xfrm>
          <a:prstGeom prst="rect">
            <a:avLst/>
          </a:prstGeom>
          <a:noFill/>
        </p:spPr>
        <p:txBody>
          <a:bodyPr wrap="square" rtlCol="0">
            <a:spAutoFit/>
          </a:bodyPr>
          <a:lstStyle/>
          <a:p>
            <a:r>
              <a:rPr lang="en-US" dirty="0">
                <a:solidFill>
                  <a:schemeClr val="tx2">
                    <a:lumMod val="50000"/>
                  </a:schemeClr>
                </a:solidFill>
              </a:rPr>
              <a:t>17</a:t>
            </a:r>
          </a:p>
        </p:txBody>
      </p:sp>
    </p:spTree>
    <p:extLst>
      <p:ext uri="{BB962C8B-B14F-4D97-AF65-F5344CB8AC3E}">
        <p14:creationId xmlns:p14="http://schemas.microsoft.com/office/powerpoint/2010/main" val="3918776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6376C-1554-4DB8-A0E8-905F809FC735}"/>
              </a:ext>
            </a:extLst>
          </p:cNvPr>
          <p:cNvSpPr>
            <a:spLocks noGrp="1"/>
          </p:cNvSpPr>
          <p:nvPr>
            <p:ph type="title"/>
          </p:nvPr>
        </p:nvSpPr>
        <p:spPr>
          <a:xfrm>
            <a:off x="1" y="45748"/>
            <a:ext cx="4755406" cy="1253817"/>
          </a:xfrm>
        </p:spPr>
        <p:txBody>
          <a:bodyPr>
            <a:noAutofit/>
          </a:bodyPr>
          <a:lstStyle/>
          <a:p>
            <a:r>
              <a:rPr lang="en-US" sz="4000" dirty="0">
                <a:latin typeface="Georgia" panose="02040502050405020303" pitchFamily="18" charset="0"/>
              </a:rPr>
              <a:t>Preliminary Results </a:t>
            </a:r>
            <a:br>
              <a:rPr lang="en-US" sz="4000" dirty="0">
                <a:latin typeface="Georgia" panose="02040502050405020303" pitchFamily="18" charset="0"/>
              </a:rPr>
            </a:br>
            <a:r>
              <a:rPr lang="en-US" sz="4000" dirty="0">
                <a:latin typeface="Georgia" panose="02040502050405020303" pitchFamily="18" charset="0"/>
              </a:rPr>
              <a:t>(Aim 2) </a:t>
            </a:r>
            <a:endParaRPr lang="en-US" sz="3000" dirty="0">
              <a:latin typeface="Georgia" panose="02040502050405020303" pitchFamily="18" charset="0"/>
            </a:endParaRPr>
          </a:p>
        </p:txBody>
      </p:sp>
      <p:sp>
        <p:nvSpPr>
          <p:cNvPr id="3" name="Content Placeholder 2">
            <a:extLst>
              <a:ext uri="{FF2B5EF4-FFF2-40B4-BE49-F238E27FC236}">
                <a16:creationId xmlns:a16="http://schemas.microsoft.com/office/drawing/2014/main" id="{FD4F545E-EEEF-4C4C-8F1A-4DC7D4126AD7}"/>
              </a:ext>
            </a:extLst>
          </p:cNvPr>
          <p:cNvSpPr txBox="1">
            <a:spLocks/>
          </p:cNvSpPr>
          <p:nvPr/>
        </p:nvSpPr>
        <p:spPr>
          <a:xfrm>
            <a:off x="164192" y="1299565"/>
            <a:ext cx="4322229" cy="629033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200" kern="1200">
                <a:solidFill>
                  <a:srgbClr val="2D637F"/>
                </a:solidFill>
                <a:latin typeface="Lucida Grande"/>
                <a:ea typeface="+mn-ea"/>
                <a:cs typeface="Lucida Grande"/>
              </a:defRPr>
            </a:lvl1pPr>
            <a:lvl2pPr marL="742950" indent="-285750" algn="l" defTabSz="457200" rtl="0" eaLnBrk="1" latinLnBrk="0" hangingPunct="1">
              <a:spcBef>
                <a:spcPct val="20000"/>
              </a:spcBef>
              <a:buFont typeface="Arial"/>
              <a:buChar char="–"/>
              <a:defRPr sz="2000" kern="1200">
                <a:solidFill>
                  <a:srgbClr val="2D637F"/>
                </a:solidFill>
                <a:latin typeface="Lucida Grande"/>
                <a:ea typeface="+mn-ea"/>
                <a:cs typeface="Lucida Grande"/>
              </a:defRPr>
            </a:lvl2pPr>
            <a:lvl3pPr marL="1143000" indent="-228600" algn="l" defTabSz="457200" rtl="0" eaLnBrk="1" latinLnBrk="0" hangingPunct="1">
              <a:spcBef>
                <a:spcPct val="20000"/>
              </a:spcBef>
              <a:buFont typeface="Arial"/>
              <a:buChar char="•"/>
              <a:defRPr sz="1800" kern="1200">
                <a:solidFill>
                  <a:srgbClr val="2D637F"/>
                </a:solidFill>
                <a:latin typeface="Lucida Grande"/>
                <a:ea typeface="+mn-ea"/>
                <a:cs typeface="Lucida Grande"/>
              </a:defRPr>
            </a:lvl3pPr>
            <a:lvl4pPr marL="1600200" indent="-228600" algn="l" defTabSz="457200" rtl="0" eaLnBrk="1" latinLnBrk="0" hangingPunct="1">
              <a:spcBef>
                <a:spcPct val="20000"/>
              </a:spcBef>
              <a:buFont typeface="Arial"/>
              <a:buChar char="–"/>
              <a:defRPr sz="1600" kern="1200">
                <a:solidFill>
                  <a:srgbClr val="2D637F"/>
                </a:solidFill>
                <a:latin typeface="Lucida Grande"/>
                <a:ea typeface="+mn-ea"/>
                <a:cs typeface="Lucida Grande"/>
              </a:defRPr>
            </a:lvl4pPr>
            <a:lvl5pPr marL="2057400" indent="-228600" algn="l" defTabSz="457200" rtl="0" eaLnBrk="1" latinLnBrk="0" hangingPunct="1">
              <a:spcBef>
                <a:spcPct val="20000"/>
              </a:spcBef>
              <a:buFont typeface="Arial"/>
              <a:buChar char="»"/>
              <a:defRPr sz="1400" kern="1200">
                <a:solidFill>
                  <a:srgbClr val="2D637F"/>
                </a:solidFill>
                <a:latin typeface="Lucida Grande"/>
                <a:ea typeface="+mn-ea"/>
                <a:cs typeface="Lucida Grand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b="1" dirty="0">
                <a:solidFill>
                  <a:srgbClr val="008279"/>
                </a:solidFill>
                <a:latin typeface="+mn-lt"/>
              </a:rPr>
              <a:t>Quantile g-computation</a:t>
            </a:r>
          </a:p>
          <a:p>
            <a:pPr marL="0" indent="0">
              <a:lnSpc>
                <a:spcPct val="50000"/>
              </a:lnSpc>
              <a:spcBef>
                <a:spcPts val="0"/>
              </a:spcBef>
              <a:buNone/>
            </a:pPr>
            <a:endParaRPr lang="en-US" b="1" dirty="0">
              <a:solidFill>
                <a:schemeClr val="tx1"/>
              </a:solidFill>
              <a:latin typeface="+mn-lt"/>
              <a:cs typeface="Calibri" panose="020F0502020204030204" pitchFamily="34" charset="0"/>
            </a:endParaRPr>
          </a:p>
          <a:p>
            <a:pPr marL="457200" indent="-457200">
              <a:spcBef>
                <a:spcPts val="0"/>
              </a:spcBef>
            </a:pPr>
            <a:r>
              <a:rPr lang="en-US" dirty="0">
                <a:solidFill>
                  <a:srgbClr val="FF3399"/>
                </a:solidFill>
                <a:latin typeface="+mn-lt"/>
                <a:cs typeface="Calibri" panose="020F0502020204030204" pitchFamily="34" charset="0"/>
              </a:rPr>
              <a:t>Nonessential metal mixture </a:t>
            </a:r>
            <a:r>
              <a:rPr lang="en-US" dirty="0">
                <a:solidFill>
                  <a:schemeClr val="tx1"/>
                </a:solidFill>
                <a:latin typeface="+mn-lt"/>
                <a:cs typeface="Calibri" panose="020F0502020204030204" pitchFamily="34" charset="0"/>
              </a:rPr>
              <a:t>associated with higher body mass index z-score, waist circumference, and DXA total- and trunk fat at </a:t>
            </a:r>
            <a:r>
              <a:rPr lang="en-US" dirty="0">
                <a:solidFill>
                  <a:srgbClr val="0070C0"/>
                </a:solidFill>
                <a:latin typeface="+mn-lt"/>
                <a:cs typeface="Calibri" panose="020F0502020204030204" pitchFamily="34" charset="0"/>
              </a:rPr>
              <a:t>mid-childhood</a:t>
            </a:r>
            <a:endParaRPr lang="en-US" dirty="0">
              <a:solidFill>
                <a:schemeClr val="tx1"/>
              </a:solidFill>
              <a:latin typeface="+mn-lt"/>
              <a:cs typeface="Calibri" panose="020F0502020204030204" pitchFamily="34" charset="0"/>
            </a:endParaRPr>
          </a:p>
          <a:p>
            <a:pPr marL="0" indent="0">
              <a:lnSpc>
                <a:spcPct val="50000"/>
              </a:lnSpc>
              <a:spcBef>
                <a:spcPts val="0"/>
              </a:spcBef>
              <a:buNone/>
            </a:pPr>
            <a:endParaRPr lang="en-US" b="1" dirty="0">
              <a:solidFill>
                <a:schemeClr val="tx1"/>
              </a:solidFill>
              <a:latin typeface="+mn-lt"/>
              <a:cs typeface="Calibri" panose="020F0502020204030204" pitchFamily="34" charset="0"/>
            </a:endParaRPr>
          </a:p>
          <a:p>
            <a:pPr marL="457200" indent="-457200">
              <a:spcBef>
                <a:spcPts val="0"/>
              </a:spcBef>
            </a:pPr>
            <a:r>
              <a:rPr lang="en-US" dirty="0">
                <a:solidFill>
                  <a:srgbClr val="FF3399"/>
                </a:solidFill>
                <a:latin typeface="+mn-lt"/>
                <a:cs typeface="Calibri" panose="020F0502020204030204" pitchFamily="34" charset="0"/>
              </a:rPr>
              <a:t>Nonessential metal mixture </a:t>
            </a:r>
            <a:r>
              <a:rPr lang="en-US" dirty="0">
                <a:solidFill>
                  <a:schemeClr val="tx1"/>
                </a:solidFill>
                <a:latin typeface="+mn-lt"/>
                <a:cs typeface="Calibri" panose="020F0502020204030204" pitchFamily="34" charset="0"/>
              </a:rPr>
              <a:t>associated with higher body mass index z-score and DXA total fat at </a:t>
            </a:r>
            <a:r>
              <a:rPr lang="en-US" dirty="0">
                <a:solidFill>
                  <a:srgbClr val="00B050"/>
                </a:solidFill>
                <a:latin typeface="+mn-lt"/>
                <a:cs typeface="Calibri" panose="020F0502020204030204" pitchFamily="34" charset="0"/>
              </a:rPr>
              <a:t>early teen</a:t>
            </a:r>
            <a:endParaRPr lang="en-US" dirty="0">
              <a:solidFill>
                <a:schemeClr val="tx1"/>
              </a:solidFill>
              <a:latin typeface="+mn-lt"/>
              <a:cs typeface="Calibri" panose="020F0502020204030204" pitchFamily="34" charset="0"/>
            </a:endParaRPr>
          </a:p>
          <a:p>
            <a:pPr marL="0" indent="0">
              <a:lnSpc>
                <a:spcPct val="50000"/>
              </a:lnSpc>
              <a:spcBef>
                <a:spcPts val="0"/>
              </a:spcBef>
              <a:buNone/>
            </a:pPr>
            <a:endParaRPr lang="en-US" dirty="0">
              <a:solidFill>
                <a:schemeClr val="tx1"/>
              </a:solidFill>
              <a:latin typeface="+mn-lt"/>
              <a:cs typeface="Calibri" panose="020F0502020204030204" pitchFamily="34" charset="0"/>
            </a:endParaRPr>
          </a:p>
          <a:p>
            <a:pPr marL="457200" indent="-457200">
              <a:spcBef>
                <a:spcPts val="0"/>
              </a:spcBef>
            </a:pPr>
            <a:r>
              <a:rPr lang="en-US" dirty="0">
                <a:solidFill>
                  <a:srgbClr val="9DAD33"/>
                </a:solidFill>
                <a:latin typeface="+mn-lt"/>
                <a:cs typeface="Calibri" panose="020F0502020204030204" pitchFamily="34" charset="0"/>
              </a:rPr>
              <a:t>Essential metal mixture </a:t>
            </a:r>
            <a:r>
              <a:rPr lang="en-US" dirty="0">
                <a:solidFill>
                  <a:schemeClr val="tx1"/>
                </a:solidFill>
                <a:latin typeface="+mn-lt"/>
                <a:cs typeface="Calibri" panose="020F0502020204030204" pitchFamily="34" charset="0"/>
              </a:rPr>
              <a:t>associated with lower body mass index z-score, waist circumference, sum of skinfold thicknesses, and DXA total- &amp; trunk fat at </a:t>
            </a:r>
            <a:r>
              <a:rPr lang="en-US" dirty="0">
                <a:solidFill>
                  <a:srgbClr val="00B050"/>
                </a:solidFill>
                <a:latin typeface="+mn-lt"/>
                <a:cs typeface="Calibri" panose="020F0502020204030204" pitchFamily="34" charset="0"/>
              </a:rPr>
              <a:t>early teen</a:t>
            </a:r>
            <a:r>
              <a:rPr lang="en-US" dirty="0">
                <a:solidFill>
                  <a:schemeClr val="tx1"/>
                </a:solidFill>
                <a:latin typeface="+mn-lt"/>
                <a:cs typeface="Calibri" panose="020F0502020204030204" pitchFamily="34" charset="0"/>
              </a:rPr>
              <a:t> &amp; higher </a:t>
            </a:r>
            <a:r>
              <a:rPr lang="en-US" dirty="0">
                <a:solidFill>
                  <a:srgbClr val="BD0B3E"/>
                </a:solidFill>
                <a:latin typeface="+mn-lt"/>
                <a:cs typeface="Calibri" panose="020F0502020204030204" pitchFamily="34" charset="0"/>
              </a:rPr>
              <a:t>cord blood </a:t>
            </a:r>
            <a:r>
              <a:rPr lang="en-US" dirty="0">
                <a:solidFill>
                  <a:schemeClr val="tx1"/>
                </a:solidFill>
                <a:latin typeface="+mn-lt"/>
                <a:cs typeface="Calibri" panose="020F0502020204030204" pitchFamily="34" charset="0"/>
              </a:rPr>
              <a:t>leptin</a:t>
            </a:r>
          </a:p>
        </p:txBody>
      </p:sp>
      <p:sp>
        <p:nvSpPr>
          <p:cNvPr id="4" name="Content Placeholder 2">
            <a:extLst>
              <a:ext uri="{FF2B5EF4-FFF2-40B4-BE49-F238E27FC236}">
                <a16:creationId xmlns:a16="http://schemas.microsoft.com/office/drawing/2014/main" id="{CBC75704-DD2E-4047-8796-F6D7267F225D}"/>
              </a:ext>
            </a:extLst>
          </p:cNvPr>
          <p:cNvSpPr txBox="1">
            <a:spLocks/>
          </p:cNvSpPr>
          <p:nvPr/>
        </p:nvSpPr>
        <p:spPr>
          <a:xfrm>
            <a:off x="4952141" y="185211"/>
            <a:ext cx="4769218" cy="70537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200" kern="1200">
                <a:solidFill>
                  <a:srgbClr val="2D637F"/>
                </a:solidFill>
                <a:latin typeface="Lucida Grande"/>
                <a:ea typeface="+mn-ea"/>
                <a:cs typeface="Lucida Grande"/>
              </a:defRPr>
            </a:lvl1pPr>
            <a:lvl2pPr marL="742950" indent="-285750" algn="l" defTabSz="457200" rtl="0" eaLnBrk="1" latinLnBrk="0" hangingPunct="1">
              <a:spcBef>
                <a:spcPct val="20000"/>
              </a:spcBef>
              <a:buFont typeface="Arial"/>
              <a:buChar char="–"/>
              <a:defRPr sz="2000" kern="1200">
                <a:solidFill>
                  <a:srgbClr val="2D637F"/>
                </a:solidFill>
                <a:latin typeface="Lucida Grande"/>
                <a:ea typeface="+mn-ea"/>
                <a:cs typeface="Lucida Grande"/>
              </a:defRPr>
            </a:lvl2pPr>
            <a:lvl3pPr marL="1143000" indent="-228600" algn="l" defTabSz="457200" rtl="0" eaLnBrk="1" latinLnBrk="0" hangingPunct="1">
              <a:spcBef>
                <a:spcPct val="20000"/>
              </a:spcBef>
              <a:buFont typeface="Arial"/>
              <a:buChar char="•"/>
              <a:defRPr sz="1800" kern="1200">
                <a:solidFill>
                  <a:srgbClr val="2D637F"/>
                </a:solidFill>
                <a:latin typeface="Lucida Grande"/>
                <a:ea typeface="+mn-ea"/>
                <a:cs typeface="Lucida Grande"/>
              </a:defRPr>
            </a:lvl3pPr>
            <a:lvl4pPr marL="1600200" indent="-228600" algn="l" defTabSz="457200" rtl="0" eaLnBrk="1" latinLnBrk="0" hangingPunct="1">
              <a:spcBef>
                <a:spcPct val="20000"/>
              </a:spcBef>
              <a:buFont typeface="Arial"/>
              <a:buChar char="–"/>
              <a:defRPr sz="1600" kern="1200">
                <a:solidFill>
                  <a:srgbClr val="2D637F"/>
                </a:solidFill>
                <a:latin typeface="Lucida Grande"/>
                <a:ea typeface="+mn-ea"/>
                <a:cs typeface="Lucida Grande"/>
              </a:defRPr>
            </a:lvl4pPr>
            <a:lvl5pPr marL="2057400" indent="-228600" algn="l" defTabSz="457200" rtl="0" eaLnBrk="1" latinLnBrk="0" hangingPunct="1">
              <a:spcBef>
                <a:spcPct val="20000"/>
              </a:spcBef>
              <a:buFont typeface="Arial"/>
              <a:buChar char="»"/>
              <a:defRPr sz="1400" kern="1200">
                <a:solidFill>
                  <a:srgbClr val="2D637F"/>
                </a:solidFill>
                <a:latin typeface="Lucida Grande"/>
                <a:ea typeface="+mn-ea"/>
                <a:cs typeface="Lucida Grand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None/>
            </a:pPr>
            <a:r>
              <a:rPr lang="en-US" sz="1800" b="1" dirty="0">
                <a:solidFill>
                  <a:srgbClr val="FF3399"/>
                </a:solidFill>
                <a:latin typeface="+mn-lt"/>
                <a:cs typeface="Calibri" panose="020F0502020204030204" pitchFamily="34" charset="0"/>
              </a:rPr>
              <a:t>Nonessential metal mixture</a:t>
            </a:r>
          </a:p>
          <a:p>
            <a:pPr marL="0" indent="0">
              <a:spcBef>
                <a:spcPts val="0"/>
              </a:spcBef>
              <a:buNone/>
            </a:pPr>
            <a:r>
              <a:rPr lang="en-US" sz="1800" b="1" dirty="0">
                <a:solidFill>
                  <a:srgbClr val="FF3399"/>
                </a:solidFill>
                <a:latin typeface="+mn-lt"/>
                <a:cs typeface="Calibri" panose="020F0502020204030204" pitchFamily="34" charset="0"/>
              </a:rPr>
              <a:t>arsenic, barium, cadmium, cesium lead, mercury</a:t>
            </a:r>
          </a:p>
          <a:p>
            <a:pPr marL="0" indent="0">
              <a:lnSpc>
                <a:spcPct val="25000"/>
              </a:lnSpc>
              <a:spcBef>
                <a:spcPts val="0"/>
              </a:spcBef>
              <a:buNone/>
            </a:pPr>
            <a:endParaRPr lang="en-US" sz="1800" dirty="0">
              <a:solidFill>
                <a:schemeClr val="tx1"/>
              </a:solidFill>
              <a:latin typeface="+mn-lt"/>
              <a:cs typeface="Calibri" panose="020F0502020204030204" pitchFamily="34" charset="0"/>
            </a:endParaRPr>
          </a:p>
        </p:txBody>
      </p:sp>
      <p:sp>
        <p:nvSpPr>
          <p:cNvPr id="5" name="Content Placeholder 2">
            <a:extLst>
              <a:ext uri="{FF2B5EF4-FFF2-40B4-BE49-F238E27FC236}">
                <a16:creationId xmlns:a16="http://schemas.microsoft.com/office/drawing/2014/main" id="{6581ED56-6A89-4667-884C-588C1E02A610}"/>
              </a:ext>
            </a:extLst>
          </p:cNvPr>
          <p:cNvSpPr txBox="1">
            <a:spLocks/>
          </p:cNvSpPr>
          <p:nvPr/>
        </p:nvSpPr>
        <p:spPr>
          <a:xfrm>
            <a:off x="9999314" y="181361"/>
            <a:ext cx="4404921" cy="70537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200" kern="1200">
                <a:solidFill>
                  <a:srgbClr val="2D637F"/>
                </a:solidFill>
                <a:latin typeface="Lucida Grande"/>
                <a:ea typeface="+mn-ea"/>
                <a:cs typeface="Lucida Grande"/>
              </a:defRPr>
            </a:lvl1pPr>
            <a:lvl2pPr marL="742950" indent="-285750" algn="l" defTabSz="457200" rtl="0" eaLnBrk="1" latinLnBrk="0" hangingPunct="1">
              <a:spcBef>
                <a:spcPct val="20000"/>
              </a:spcBef>
              <a:buFont typeface="Arial"/>
              <a:buChar char="–"/>
              <a:defRPr sz="2000" kern="1200">
                <a:solidFill>
                  <a:srgbClr val="2D637F"/>
                </a:solidFill>
                <a:latin typeface="Lucida Grande"/>
                <a:ea typeface="+mn-ea"/>
                <a:cs typeface="Lucida Grande"/>
              </a:defRPr>
            </a:lvl2pPr>
            <a:lvl3pPr marL="1143000" indent="-228600" algn="l" defTabSz="457200" rtl="0" eaLnBrk="1" latinLnBrk="0" hangingPunct="1">
              <a:spcBef>
                <a:spcPct val="20000"/>
              </a:spcBef>
              <a:buFont typeface="Arial"/>
              <a:buChar char="•"/>
              <a:defRPr sz="1800" kern="1200">
                <a:solidFill>
                  <a:srgbClr val="2D637F"/>
                </a:solidFill>
                <a:latin typeface="Lucida Grande"/>
                <a:ea typeface="+mn-ea"/>
                <a:cs typeface="Lucida Grande"/>
              </a:defRPr>
            </a:lvl3pPr>
            <a:lvl4pPr marL="1600200" indent="-228600" algn="l" defTabSz="457200" rtl="0" eaLnBrk="1" latinLnBrk="0" hangingPunct="1">
              <a:spcBef>
                <a:spcPct val="20000"/>
              </a:spcBef>
              <a:buFont typeface="Arial"/>
              <a:buChar char="–"/>
              <a:defRPr sz="1600" kern="1200">
                <a:solidFill>
                  <a:srgbClr val="2D637F"/>
                </a:solidFill>
                <a:latin typeface="Lucida Grande"/>
                <a:ea typeface="+mn-ea"/>
                <a:cs typeface="Lucida Grande"/>
              </a:defRPr>
            </a:lvl4pPr>
            <a:lvl5pPr marL="2057400" indent="-228600" algn="l" defTabSz="457200" rtl="0" eaLnBrk="1" latinLnBrk="0" hangingPunct="1">
              <a:spcBef>
                <a:spcPct val="20000"/>
              </a:spcBef>
              <a:buFont typeface="Arial"/>
              <a:buChar char="»"/>
              <a:defRPr sz="1400" kern="1200">
                <a:solidFill>
                  <a:srgbClr val="2D637F"/>
                </a:solidFill>
                <a:latin typeface="Lucida Grande"/>
                <a:ea typeface="+mn-ea"/>
                <a:cs typeface="Lucida Grand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None/>
            </a:pPr>
            <a:r>
              <a:rPr lang="en-US" sz="1800" b="1" dirty="0">
                <a:solidFill>
                  <a:srgbClr val="9DAD33"/>
                </a:solidFill>
                <a:latin typeface="+mn-lt"/>
                <a:cs typeface="Calibri" panose="020F0502020204030204" pitchFamily="34" charset="0"/>
              </a:rPr>
              <a:t>Essential metal mixture</a:t>
            </a:r>
          </a:p>
          <a:p>
            <a:pPr marL="0" indent="0">
              <a:spcBef>
                <a:spcPts val="0"/>
              </a:spcBef>
              <a:buNone/>
            </a:pPr>
            <a:r>
              <a:rPr lang="en-US" sz="1800" b="1" dirty="0">
                <a:solidFill>
                  <a:srgbClr val="9DAD33"/>
                </a:solidFill>
                <a:latin typeface="+mn-lt"/>
                <a:cs typeface="Calibri" panose="020F0502020204030204" pitchFamily="34" charset="0"/>
              </a:rPr>
              <a:t>magnesium, manganese, selenium, zinc</a:t>
            </a:r>
          </a:p>
          <a:p>
            <a:pPr marL="0" indent="0">
              <a:lnSpc>
                <a:spcPct val="25000"/>
              </a:lnSpc>
              <a:spcBef>
                <a:spcPts val="0"/>
              </a:spcBef>
              <a:buNone/>
            </a:pPr>
            <a:endParaRPr lang="en-US" sz="1800" dirty="0">
              <a:solidFill>
                <a:schemeClr val="tx1"/>
              </a:solidFill>
              <a:latin typeface="+mn-lt"/>
              <a:cs typeface="Calibri" panose="020F0502020204030204" pitchFamily="34" charset="0"/>
            </a:endParaRPr>
          </a:p>
        </p:txBody>
      </p:sp>
      <p:pic>
        <p:nvPicPr>
          <p:cNvPr id="6" name="Picture 5">
            <a:extLst>
              <a:ext uri="{FF2B5EF4-FFF2-40B4-BE49-F238E27FC236}">
                <a16:creationId xmlns:a16="http://schemas.microsoft.com/office/drawing/2014/main" id="{633ADA95-C09D-4C3C-A4FD-5659B49CC4D3}"/>
              </a:ext>
            </a:extLst>
          </p:cNvPr>
          <p:cNvPicPr>
            <a:picLocks noChangeAspect="1"/>
          </p:cNvPicPr>
          <p:nvPr/>
        </p:nvPicPr>
        <p:blipFill rotWithShape="1">
          <a:blip r:embed="rId3"/>
          <a:srcRect l="6260" t="1931"/>
          <a:stretch/>
        </p:blipFill>
        <p:spPr>
          <a:xfrm>
            <a:off x="4915933" y="839775"/>
            <a:ext cx="4667261" cy="5925023"/>
          </a:xfrm>
          <a:prstGeom prst="rect">
            <a:avLst/>
          </a:prstGeom>
        </p:spPr>
      </p:pic>
      <p:pic>
        <p:nvPicPr>
          <p:cNvPr id="7" name="Picture 6">
            <a:extLst>
              <a:ext uri="{FF2B5EF4-FFF2-40B4-BE49-F238E27FC236}">
                <a16:creationId xmlns:a16="http://schemas.microsoft.com/office/drawing/2014/main" id="{FC32B0D6-0997-4237-B5D3-A8856C7FDD64}"/>
              </a:ext>
            </a:extLst>
          </p:cNvPr>
          <p:cNvPicPr>
            <a:picLocks noChangeAspect="1"/>
          </p:cNvPicPr>
          <p:nvPr/>
        </p:nvPicPr>
        <p:blipFill rotWithShape="1">
          <a:blip r:embed="rId4"/>
          <a:srcRect l="5218"/>
          <a:stretch/>
        </p:blipFill>
        <p:spPr>
          <a:xfrm>
            <a:off x="9743721" y="859291"/>
            <a:ext cx="4512089" cy="5969125"/>
          </a:xfrm>
          <a:prstGeom prst="rect">
            <a:avLst/>
          </a:prstGeom>
        </p:spPr>
      </p:pic>
      <p:sp>
        <p:nvSpPr>
          <p:cNvPr id="8" name="Content Placeholder 2">
            <a:extLst>
              <a:ext uri="{FF2B5EF4-FFF2-40B4-BE49-F238E27FC236}">
                <a16:creationId xmlns:a16="http://schemas.microsoft.com/office/drawing/2014/main" id="{D8DF1B10-DEC1-4230-98F6-BDD388EB6096}"/>
              </a:ext>
            </a:extLst>
          </p:cNvPr>
          <p:cNvSpPr txBox="1">
            <a:spLocks/>
          </p:cNvSpPr>
          <p:nvPr/>
        </p:nvSpPr>
        <p:spPr>
          <a:xfrm>
            <a:off x="5010856" y="6910852"/>
            <a:ext cx="9144676" cy="679044"/>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200" kern="1200">
                <a:solidFill>
                  <a:srgbClr val="2D637F"/>
                </a:solidFill>
                <a:latin typeface="Lucida Grande"/>
                <a:ea typeface="+mn-ea"/>
                <a:cs typeface="Lucida Grande"/>
              </a:defRPr>
            </a:lvl1pPr>
            <a:lvl2pPr marL="742950" indent="-285750" algn="l" defTabSz="457200" rtl="0" eaLnBrk="1" latinLnBrk="0" hangingPunct="1">
              <a:spcBef>
                <a:spcPct val="20000"/>
              </a:spcBef>
              <a:buFont typeface="Arial"/>
              <a:buChar char="–"/>
              <a:defRPr sz="2000" kern="1200">
                <a:solidFill>
                  <a:srgbClr val="2D637F"/>
                </a:solidFill>
                <a:latin typeface="Lucida Grande"/>
                <a:ea typeface="+mn-ea"/>
                <a:cs typeface="Lucida Grande"/>
              </a:defRPr>
            </a:lvl2pPr>
            <a:lvl3pPr marL="1143000" indent="-228600" algn="l" defTabSz="457200" rtl="0" eaLnBrk="1" latinLnBrk="0" hangingPunct="1">
              <a:spcBef>
                <a:spcPct val="20000"/>
              </a:spcBef>
              <a:buFont typeface="Arial"/>
              <a:buChar char="•"/>
              <a:defRPr sz="1800" kern="1200">
                <a:solidFill>
                  <a:srgbClr val="2D637F"/>
                </a:solidFill>
                <a:latin typeface="Lucida Grande"/>
                <a:ea typeface="+mn-ea"/>
                <a:cs typeface="Lucida Grande"/>
              </a:defRPr>
            </a:lvl3pPr>
            <a:lvl4pPr marL="1600200" indent="-228600" algn="l" defTabSz="457200" rtl="0" eaLnBrk="1" latinLnBrk="0" hangingPunct="1">
              <a:spcBef>
                <a:spcPct val="20000"/>
              </a:spcBef>
              <a:buFont typeface="Arial"/>
              <a:buChar char="–"/>
              <a:defRPr sz="1600" kern="1200">
                <a:solidFill>
                  <a:srgbClr val="2D637F"/>
                </a:solidFill>
                <a:latin typeface="Lucida Grande"/>
                <a:ea typeface="+mn-ea"/>
                <a:cs typeface="Lucida Grande"/>
              </a:defRPr>
            </a:lvl4pPr>
            <a:lvl5pPr marL="2057400" indent="-228600" algn="l" defTabSz="457200" rtl="0" eaLnBrk="1" latinLnBrk="0" hangingPunct="1">
              <a:spcBef>
                <a:spcPct val="20000"/>
              </a:spcBef>
              <a:buFont typeface="Arial"/>
              <a:buChar char="»"/>
              <a:defRPr sz="1400" kern="1200">
                <a:solidFill>
                  <a:srgbClr val="2D637F"/>
                </a:solidFill>
                <a:latin typeface="Lucida Grande"/>
                <a:ea typeface="+mn-ea"/>
                <a:cs typeface="Lucida Grand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2000" b="1" dirty="0">
                <a:solidFill>
                  <a:schemeClr val="tx1"/>
                </a:solidFill>
                <a:latin typeface="+mn-lt"/>
              </a:rPr>
              <a:t>Figure 4. </a:t>
            </a:r>
            <a:r>
              <a:rPr lang="en-US" sz="2000" dirty="0">
                <a:solidFill>
                  <a:schemeClr val="tx1"/>
                </a:solidFill>
                <a:latin typeface="+mn-lt"/>
              </a:rPr>
              <a:t>Associations between each outcome and a one quartile increase in mixture, conditional on covariates &amp; metals not included in the mixture, and 95% bootstrap CIs</a:t>
            </a:r>
          </a:p>
        </p:txBody>
      </p:sp>
      <p:sp>
        <p:nvSpPr>
          <p:cNvPr id="9" name="TextBox 8">
            <a:extLst>
              <a:ext uri="{FF2B5EF4-FFF2-40B4-BE49-F238E27FC236}">
                <a16:creationId xmlns:a16="http://schemas.microsoft.com/office/drawing/2014/main" id="{424DC084-5851-4373-B96B-8228498263CD}"/>
              </a:ext>
            </a:extLst>
          </p:cNvPr>
          <p:cNvSpPr txBox="1"/>
          <p:nvPr/>
        </p:nvSpPr>
        <p:spPr>
          <a:xfrm>
            <a:off x="170273" y="7493331"/>
            <a:ext cx="660999" cy="506246"/>
          </a:xfrm>
          <a:prstGeom prst="rect">
            <a:avLst/>
          </a:prstGeom>
          <a:noFill/>
        </p:spPr>
        <p:txBody>
          <a:bodyPr wrap="square" rtlCol="0">
            <a:spAutoFit/>
          </a:bodyPr>
          <a:lstStyle/>
          <a:p>
            <a:r>
              <a:rPr lang="en-US" dirty="0">
                <a:solidFill>
                  <a:schemeClr val="tx2">
                    <a:lumMod val="50000"/>
                  </a:schemeClr>
                </a:solidFill>
              </a:rPr>
              <a:t>18</a:t>
            </a:r>
          </a:p>
        </p:txBody>
      </p:sp>
      <p:pic>
        <p:nvPicPr>
          <p:cNvPr id="10" name="Picture 9">
            <a:extLst>
              <a:ext uri="{FF2B5EF4-FFF2-40B4-BE49-F238E27FC236}">
                <a16:creationId xmlns:a16="http://schemas.microsoft.com/office/drawing/2014/main" id="{C76A1E67-FF56-4EB0-AC34-3CD550808A58}"/>
              </a:ext>
            </a:extLst>
          </p:cNvPr>
          <p:cNvPicPr>
            <a:picLocks noChangeAspect="1"/>
          </p:cNvPicPr>
          <p:nvPr/>
        </p:nvPicPr>
        <p:blipFill>
          <a:blip r:embed="rId5"/>
          <a:stretch>
            <a:fillRect/>
          </a:stretch>
        </p:blipFill>
        <p:spPr>
          <a:xfrm>
            <a:off x="7887758" y="4327443"/>
            <a:ext cx="1323975" cy="942975"/>
          </a:xfrm>
          <a:prstGeom prst="rect">
            <a:avLst/>
          </a:prstGeom>
        </p:spPr>
      </p:pic>
      <p:sp>
        <p:nvSpPr>
          <p:cNvPr id="13" name="Rectangle 12">
            <a:extLst>
              <a:ext uri="{FF2B5EF4-FFF2-40B4-BE49-F238E27FC236}">
                <a16:creationId xmlns:a16="http://schemas.microsoft.com/office/drawing/2014/main" id="{E7DC3723-2E4B-456C-B2D3-B8146B7E9D93}"/>
              </a:ext>
            </a:extLst>
          </p:cNvPr>
          <p:cNvSpPr/>
          <p:nvPr/>
        </p:nvSpPr>
        <p:spPr>
          <a:xfrm>
            <a:off x="4879581" y="849987"/>
            <a:ext cx="4739965" cy="5891298"/>
          </a:xfrm>
          <a:prstGeom prst="rect">
            <a:avLst/>
          </a:prstGeom>
          <a:noFill/>
          <a:ln w="28575">
            <a:solidFill>
              <a:srgbClr val="A4DE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7DE212-BFF6-44CC-9B31-582D578BCDB5}"/>
              </a:ext>
            </a:extLst>
          </p:cNvPr>
          <p:cNvSpPr/>
          <p:nvPr/>
        </p:nvSpPr>
        <p:spPr>
          <a:xfrm>
            <a:off x="9678260" y="859291"/>
            <a:ext cx="4667261" cy="5881994"/>
          </a:xfrm>
          <a:prstGeom prst="rect">
            <a:avLst/>
          </a:prstGeom>
          <a:noFill/>
          <a:ln w="28575">
            <a:solidFill>
              <a:srgbClr val="A4DE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9341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AEBAC-2F84-4973-A6E2-B19C1A92493C}"/>
              </a:ext>
            </a:extLst>
          </p:cNvPr>
          <p:cNvSpPr>
            <a:spLocks noGrp="1"/>
          </p:cNvSpPr>
          <p:nvPr>
            <p:ph type="title"/>
          </p:nvPr>
        </p:nvSpPr>
        <p:spPr>
          <a:xfrm>
            <a:off x="276687" y="247186"/>
            <a:ext cx="4381037" cy="757526"/>
          </a:xfrm>
        </p:spPr>
        <p:txBody>
          <a:bodyPr>
            <a:noAutofit/>
          </a:bodyPr>
          <a:lstStyle/>
          <a:p>
            <a:r>
              <a:rPr lang="en-US" sz="4000" dirty="0">
                <a:latin typeface="Georgia" panose="02040502050405020303" pitchFamily="18" charset="0"/>
              </a:rPr>
              <a:t>Study Objectives</a:t>
            </a:r>
          </a:p>
        </p:txBody>
      </p:sp>
      <p:sp>
        <p:nvSpPr>
          <p:cNvPr id="3" name="Content Placeholder 2">
            <a:extLst>
              <a:ext uri="{FF2B5EF4-FFF2-40B4-BE49-F238E27FC236}">
                <a16:creationId xmlns:a16="http://schemas.microsoft.com/office/drawing/2014/main" id="{937BB95F-342D-48C9-927A-C3CAEA4CF0D9}"/>
              </a:ext>
            </a:extLst>
          </p:cNvPr>
          <p:cNvSpPr txBox="1">
            <a:spLocks/>
          </p:cNvSpPr>
          <p:nvPr/>
        </p:nvSpPr>
        <p:spPr>
          <a:xfrm>
            <a:off x="1371709" y="1402046"/>
            <a:ext cx="11458574" cy="83099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200" kern="1200">
                <a:solidFill>
                  <a:srgbClr val="2D637F"/>
                </a:solidFill>
                <a:latin typeface="Lucida Grande"/>
                <a:ea typeface="+mn-ea"/>
                <a:cs typeface="Lucida Grande"/>
              </a:defRPr>
            </a:lvl1pPr>
            <a:lvl2pPr marL="742950" indent="-285750" algn="l" defTabSz="457200" rtl="0" eaLnBrk="1" latinLnBrk="0" hangingPunct="1">
              <a:spcBef>
                <a:spcPct val="20000"/>
              </a:spcBef>
              <a:buFont typeface="Arial"/>
              <a:buChar char="–"/>
              <a:defRPr sz="2000" kern="1200">
                <a:solidFill>
                  <a:srgbClr val="2D637F"/>
                </a:solidFill>
                <a:latin typeface="Lucida Grande"/>
                <a:ea typeface="+mn-ea"/>
                <a:cs typeface="Lucida Grande"/>
              </a:defRPr>
            </a:lvl2pPr>
            <a:lvl3pPr marL="1143000" indent="-228600" algn="l" defTabSz="457200" rtl="0" eaLnBrk="1" latinLnBrk="0" hangingPunct="1">
              <a:spcBef>
                <a:spcPct val="20000"/>
              </a:spcBef>
              <a:buFont typeface="Arial"/>
              <a:buChar char="•"/>
              <a:defRPr sz="1800" kern="1200">
                <a:solidFill>
                  <a:srgbClr val="2D637F"/>
                </a:solidFill>
                <a:latin typeface="Lucida Grande"/>
                <a:ea typeface="+mn-ea"/>
                <a:cs typeface="Lucida Grande"/>
              </a:defRPr>
            </a:lvl3pPr>
            <a:lvl4pPr marL="1600200" indent="-228600" algn="l" defTabSz="457200" rtl="0" eaLnBrk="1" latinLnBrk="0" hangingPunct="1">
              <a:spcBef>
                <a:spcPct val="20000"/>
              </a:spcBef>
              <a:buFont typeface="Arial"/>
              <a:buChar char="–"/>
              <a:defRPr sz="1600" kern="1200">
                <a:solidFill>
                  <a:srgbClr val="2D637F"/>
                </a:solidFill>
                <a:latin typeface="Lucida Grande"/>
                <a:ea typeface="+mn-ea"/>
                <a:cs typeface="Lucida Grande"/>
              </a:defRPr>
            </a:lvl4pPr>
            <a:lvl5pPr marL="2057400" indent="-228600" algn="l" defTabSz="457200" rtl="0" eaLnBrk="1" latinLnBrk="0" hangingPunct="1">
              <a:spcBef>
                <a:spcPct val="20000"/>
              </a:spcBef>
              <a:buFont typeface="Arial"/>
              <a:buChar char="»"/>
              <a:defRPr sz="1400" kern="1200">
                <a:solidFill>
                  <a:srgbClr val="2D637F"/>
                </a:solidFill>
                <a:latin typeface="Lucida Grande"/>
                <a:ea typeface="+mn-ea"/>
                <a:cs typeface="Lucida Grand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None/>
            </a:pPr>
            <a:r>
              <a:rPr lang="en-US" sz="2400" b="1" dirty="0">
                <a:solidFill>
                  <a:schemeClr val="accent2">
                    <a:lumMod val="50000"/>
                  </a:schemeClr>
                </a:solidFill>
                <a:latin typeface="+mn-lt"/>
              </a:rPr>
              <a:t>Aim 3: </a:t>
            </a:r>
            <a:r>
              <a:rPr lang="en-US" sz="2400" dirty="0">
                <a:solidFill>
                  <a:schemeClr val="tx1"/>
                </a:solidFill>
                <a:latin typeface="+mn-lt"/>
              </a:rPr>
              <a:t>Determine if any association between prenatal metals and childhood adiposity is mediated by cord blood mtDNAcn, TL, or adipocyte-secreted hormones. </a:t>
            </a:r>
          </a:p>
          <a:p>
            <a:pPr marL="0" indent="0" algn="ctr">
              <a:spcBef>
                <a:spcPts val="0"/>
              </a:spcBef>
              <a:buNone/>
            </a:pPr>
            <a:endParaRPr lang="en-US" dirty="0">
              <a:solidFill>
                <a:schemeClr val="tx1"/>
              </a:solidFill>
              <a:latin typeface="+mn-lt"/>
            </a:endParaRPr>
          </a:p>
          <a:p>
            <a:pPr marL="0" indent="0" algn="ctr">
              <a:spcBef>
                <a:spcPts val="0"/>
              </a:spcBef>
              <a:buNone/>
            </a:pPr>
            <a:endParaRPr lang="en-US" b="1" dirty="0">
              <a:solidFill>
                <a:schemeClr val="tx1"/>
              </a:solidFill>
              <a:latin typeface="+mn-lt"/>
            </a:endParaRPr>
          </a:p>
        </p:txBody>
      </p:sp>
      <p:sp>
        <p:nvSpPr>
          <p:cNvPr id="4" name="TextBox 3">
            <a:extLst>
              <a:ext uri="{FF2B5EF4-FFF2-40B4-BE49-F238E27FC236}">
                <a16:creationId xmlns:a16="http://schemas.microsoft.com/office/drawing/2014/main" id="{3853D932-8E57-4EE2-A5A2-83EF31F8042B}"/>
              </a:ext>
            </a:extLst>
          </p:cNvPr>
          <p:cNvSpPr txBox="1"/>
          <p:nvPr/>
        </p:nvSpPr>
        <p:spPr>
          <a:xfrm>
            <a:off x="2530952" y="3365936"/>
            <a:ext cx="1836738" cy="2677656"/>
          </a:xfrm>
          <a:prstGeom prst="rect">
            <a:avLst/>
          </a:prstGeom>
          <a:ln w="19050">
            <a:solidFill>
              <a:schemeClr val="tx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400" dirty="0">
                <a:solidFill>
                  <a:schemeClr val="accent4">
                    <a:lumMod val="50000"/>
                  </a:schemeClr>
                </a:solidFill>
                <a:latin typeface="+mj-lt"/>
              </a:rPr>
              <a:t>Prenatal metal mixture</a:t>
            </a:r>
          </a:p>
          <a:p>
            <a:pPr algn="ctr"/>
            <a:r>
              <a:rPr lang="en-US" sz="2400" dirty="0">
                <a:solidFill>
                  <a:schemeClr val="accent4">
                    <a:lumMod val="50000"/>
                  </a:schemeClr>
                </a:solidFill>
                <a:latin typeface="+mj-lt"/>
              </a:rPr>
              <a:t>As, Ba, Cd, Cs, Hg, Mg, Mn, Pb, Se, Zn</a:t>
            </a:r>
          </a:p>
        </p:txBody>
      </p:sp>
      <p:grpSp>
        <p:nvGrpSpPr>
          <p:cNvPr id="5" name="Group 4">
            <a:extLst>
              <a:ext uri="{FF2B5EF4-FFF2-40B4-BE49-F238E27FC236}">
                <a16:creationId xmlns:a16="http://schemas.microsoft.com/office/drawing/2014/main" id="{BD33BF34-E829-4322-9E64-A9E2F09E04A1}"/>
              </a:ext>
            </a:extLst>
          </p:cNvPr>
          <p:cNvGrpSpPr/>
          <p:nvPr/>
        </p:nvGrpSpPr>
        <p:grpSpPr>
          <a:xfrm>
            <a:off x="4657724" y="2747266"/>
            <a:ext cx="7240953" cy="3984851"/>
            <a:chOff x="3187192" y="2297182"/>
            <a:chExt cx="7240953" cy="3327438"/>
          </a:xfrm>
        </p:grpSpPr>
        <p:cxnSp>
          <p:nvCxnSpPr>
            <p:cNvPr id="6" name="Straight Arrow Connector 5">
              <a:extLst>
                <a:ext uri="{FF2B5EF4-FFF2-40B4-BE49-F238E27FC236}">
                  <a16:creationId xmlns:a16="http://schemas.microsoft.com/office/drawing/2014/main" id="{818B0DDF-A484-4B72-8B79-434301E50E0A}"/>
                </a:ext>
              </a:extLst>
            </p:cNvPr>
            <p:cNvCxnSpPr/>
            <p:nvPr/>
          </p:nvCxnSpPr>
          <p:spPr>
            <a:xfrm>
              <a:off x="3317989" y="3279391"/>
              <a:ext cx="106512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30C98AF-B617-4F79-8945-BF3A9B792A8D}"/>
                </a:ext>
              </a:extLst>
            </p:cNvPr>
            <p:cNvSpPr txBox="1"/>
            <p:nvPr/>
          </p:nvSpPr>
          <p:spPr>
            <a:xfrm>
              <a:off x="4583247" y="4930719"/>
              <a:ext cx="2334941" cy="693901"/>
            </a:xfrm>
            <a:prstGeom prst="rect">
              <a:avLst/>
            </a:prstGeom>
            <a:ln w="19050">
              <a:solidFill>
                <a:schemeClr val="tx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400" dirty="0">
                  <a:solidFill>
                    <a:srgbClr val="00B050"/>
                  </a:solidFill>
                </a:rPr>
                <a:t>Cord blood leptin and adiponectin</a:t>
              </a:r>
            </a:p>
          </p:txBody>
        </p:sp>
        <p:grpSp>
          <p:nvGrpSpPr>
            <p:cNvPr id="8" name="Group 7">
              <a:extLst>
                <a:ext uri="{FF2B5EF4-FFF2-40B4-BE49-F238E27FC236}">
                  <a16:creationId xmlns:a16="http://schemas.microsoft.com/office/drawing/2014/main" id="{24BFF75D-44B2-448C-8CA9-EB6FE3593AE5}"/>
                </a:ext>
              </a:extLst>
            </p:cNvPr>
            <p:cNvGrpSpPr/>
            <p:nvPr/>
          </p:nvGrpSpPr>
          <p:grpSpPr>
            <a:xfrm>
              <a:off x="4823225" y="2297182"/>
              <a:ext cx="1558715" cy="1962983"/>
              <a:chOff x="6601737" y="4349853"/>
              <a:chExt cx="1989836" cy="1871495"/>
            </a:xfrm>
          </p:grpSpPr>
          <p:sp>
            <p:nvSpPr>
              <p:cNvPr id="13" name="Rectangle 12">
                <a:extLst>
                  <a:ext uri="{FF2B5EF4-FFF2-40B4-BE49-F238E27FC236}">
                    <a16:creationId xmlns:a16="http://schemas.microsoft.com/office/drawing/2014/main" id="{1AB49564-3921-46E3-97EA-10160F1A0F4D}"/>
                  </a:ext>
                </a:extLst>
              </p:cNvPr>
              <p:cNvSpPr/>
              <p:nvPr/>
            </p:nvSpPr>
            <p:spPr>
              <a:xfrm>
                <a:off x="7194552" y="4349853"/>
                <a:ext cx="901769" cy="661507"/>
              </a:xfrm>
              <a:prstGeom prst="rect">
                <a:avLst/>
              </a:prstGeom>
              <a:blipFill>
                <a:blip r:embed="rId3">
                  <a:extLst>
                    <a:ext uri="{28A0092B-C50C-407E-A947-70E740481C1C}">
                      <a14:useLocalDpi xmlns:a14="http://schemas.microsoft.com/office/drawing/2010/main" val="0"/>
                    </a:ext>
                  </a:extLst>
                </a:blip>
                <a:srcRect/>
                <a:stretch>
                  <a:fillRect t="-12000" b="-12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dirty="0"/>
              </a:p>
            </p:txBody>
          </p:sp>
          <p:pic>
            <p:nvPicPr>
              <p:cNvPr id="14" name="Picture 13">
                <a:extLst>
                  <a:ext uri="{FF2B5EF4-FFF2-40B4-BE49-F238E27FC236}">
                    <a16:creationId xmlns:a16="http://schemas.microsoft.com/office/drawing/2014/main" id="{3AB5E5A3-22A3-4D86-AECD-1A6ED8D22D18}"/>
                  </a:ext>
                </a:extLst>
              </p:cNvPr>
              <p:cNvPicPr>
                <a:picLocks noChangeAspect="1"/>
              </p:cNvPicPr>
              <p:nvPr/>
            </p:nvPicPr>
            <p:blipFill>
              <a:blip r:embed="rId4"/>
              <a:stretch>
                <a:fillRect/>
              </a:stretch>
            </p:blipFill>
            <p:spPr>
              <a:xfrm>
                <a:off x="7059289" y="5454846"/>
                <a:ext cx="1037032" cy="766502"/>
              </a:xfrm>
              <a:prstGeom prst="rect">
                <a:avLst/>
              </a:prstGeom>
            </p:spPr>
          </p:pic>
          <p:sp>
            <p:nvSpPr>
              <p:cNvPr id="15" name="TextBox 14">
                <a:extLst>
                  <a:ext uri="{FF2B5EF4-FFF2-40B4-BE49-F238E27FC236}">
                    <a16:creationId xmlns:a16="http://schemas.microsoft.com/office/drawing/2014/main" id="{A22CD4B3-28E2-4867-B1B6-C8A247A93B04}"/>
                  </a:ext>
                </a:extLst>
              </p:cNvPr>
              <p:cNvSpPr txBox="1"/>
              <p:nvPr/>
            </p:nvSpPr>
            <p:spPr>
              <a:xfrm>
                <a:off x="6601737" y="5037348"/>
                <a:ext cx="1989836" cy="367534"/>
              </a:xfrm>
              <a:prstGeom prst="rect">
                <a:avLst/>
              </a:prstGeom>
              <a:ln w="19050">
                <a:solidFill>
                  <a:schemeClr val="tx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400" dirty="0">
                    <a:solidFill>
                      <a:srgbClr val="00B050"/>
                    </a:solidFill>
                  </a:rPr>
                  <a:t>Cord blood</a:t>
                </a:r>
              </a:p>
            </p:txBody>
          </p:sp>
        </p:grpSp>
        <p:sp>
          <p:nvSpPr>
            <p:cNvPr id="9" name="TextBox 8">
              <a:extLst>
                <a:ext uri="{FF2B5EF4-FFF2-40B4-BE49-F238E27FC236}">
                  <a16:creationId xmlns:a16="http://schemas.microsoft.com/office/drawing/2014/main" id="{D6F8D3A5-07BF-41C6-BB03-9C02B03FD633}"/>
                </a:ext>
              </a:extLst>
            </p:cNvPr>
            <p:cNvSpPr txBox="1"/>
            <p:nvPr/>
          </p:nvSpPr>
          <p:spPr>
            <a:xfrm>
              <a:off x="8093204" y="3182430"/>
              <a:ext cx="2334941" cy="1619101"/>
            </a:xfrm>
            <a:prstGeom prst="rect">
              <a:avLst/>
            </a:prstGeom>
            <a:ln w="19050">
              <a:solidFill>
                <a:schemeClr val="tx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400" dirty="0">
                  <a:solidFill>
                    <a:srgbClr val="0E76A4"/>
                  </a:solidFill>
                </a:rPr>
                <a:t>Adiposity and body size at early- and mid-childhood and early teen</a:t>
              </a:r>
            </a:p>
          </p:txBody>
        </p:sp>
        <p:cxnSp>
          <p:nvCxnSpPr>
            <p:cNvPr id="10" name="Straight Arrow Connector 9">
              <a:extLst>
                <a:ext uri="{FF2B5EF4-FFF2-40B4-BE49-F238E27FC236}">
                  <a16:creationId xmlns:a16="http://schemas.microsoft.com/office/drawing/2014/main" id="{268C4217-9322-455A-833D-5D70680972CC}"/>
                </a:ext>
              </a:extLst>
            </p:cNvPr>
            <p:cNvCxnSpPr>
              <a:cxnSpLocks/>
            </p:cNvCxnSpPr>
            <p:nvPr/>
          </p:nvCxnSpPr>
          <p:spPr>
            <a:xfrm>
              <a:off x="3187192" y="4390331"/>
              <a:ext cx="1195923" cy="4829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E4F5C6F-48D7-48ED-B77A-DA633D00BC26}"/>
                </a:ext>
              </a:extLst>
            </p:cNvPr>
            <p:cNvCxnSpPr/>
            <p:nvPr/>
          </p:nvCxnSpPr>
          <p:spPr>
            <a:xfrm>
              <a:off x="6722241" y="3856629"/>
              <a:ext cx="106512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9DAFD87-88F8-49CE-83B4-124BF066299A}"/>
                </a:ext>
              </a:extLst>
            </p:cNvPr>
            <p:cNvSpPr txBox="1"/>
            <p:nvPr/>
          </p:nvSpPr>
          <p:spPr>
            <a:xfrm>
              <a:off x="5211177" y="4416382"/>
              <a:ext cx="782812" cy="385500"/>
            </a:xfrm>
            <a:prstGeom prst="rect">
              <a:avLst/>
            </a:prstGeom>
            <a:ln w="19050">
              <a:solidFill>
                <a:schemeClr val="tx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400" dirty="0">
                  <a:solidFill>
                    <a:srgbClr val="00B050"/>
                  </a:solidFill>
                </a:rPr>
                <a:t>OR</a:t>
              </a:r>
            </a:p>
          </p:txBody>
        </p:sp>
      </p:grpSp>
      <p:sp>
        <p:nvSpPr>
          <p:cNvPr id="16" name="TextBox 15">
            <a:extLst>
              <a:ext uri="{FF2B5EF4-FFF2-40B4-BE49-F238E27FC236}">
                <a16:creationId xmlns:a16="http://schemas.microsoft.com/office/drawing/2014/main" id="{146447B5-EBD7-4EA1-82E6-E518048671B6}"/>
              </a:ext>
            </a:extLst>
          </p:cNvPr>
          <p:cNvSpPr txBox="1"/>
          <p:nvPr/>
        </p:nvSpPr>
        <p:spPr>
          <a:xfrm>
            <a:off x="170273" y="7493331"/>
            <a:ext cx="530371" cy="506246"/>
          </a:xfrm>
          <a:prstGeom prst="rect">
            <a:avLst/>
          </a:prstGeom>
          <a:noFill/>
        </p:spPr>
        <p:txBody>
          <a:bodyPr wrap="square" rtlCol="0">
            <a:spAutoFit/>
          </a:bodyPr>
          <a:lstStyle/>
          <a:p>
            <a:r>
              <a:rPr lang="en-US" dirty="0">
                <a:solidFill>
                  <a:schemeClr val="tx2">
                    <a:lumMod val="50000"/>
                  </a:schemeClr>
                </a:solidFill>
              </a:rPr>
              <a:t>19</a:t>
            </a:r>
          </a:p>
        </p:txBody>
      </p:sp>
    </p:spTree>
    <p:extLst>
      <p:ext uri="{BB962C8B-B14F-4D97-AF65-F5344CB8AC3E}">
        <p14:creationId xmlns:p14="http://schemas.microsoft.com/office/powerpoint/2010/main" val="2181140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BC99190-B61F-4505-980A-A2B0DE8B1014}"/>
              </a:ext>
            </a:extLst>
          </p:cNvPr>
          <p:cNvSpPr>
            <a:spLocks noGrp="1"/>
          </p:cNvSpPr>
          <p:nvPr>
            <p:ph type="title"/>
          </p:nvPr>
        </p:nvSpPr>
        <p:spPr>
          <a:xfrm>
            <a:off x="330230" y="414860"/>
            <a:ext cx="8621859" cy="875157"/>
          </a:xfrm>
        </p:spPr>
        <p:txBody>
          <a:bodyPr>
            <a:noAutofit/>
          </a:bodyPr>
          <a:lstStyle/>
          <a:p>
            <a:r>
              <a:rPr lang="en-US" sz="4400" dirty="0">
                <a:latin typeface="Georgia" panose="02040502050405020303" pitchFamily="18" charset="0"/>
              </a:rPr>
              <a:t>Background: DOHaD Hypothesis</a:t>
            </a:r>
          </a:p>
        </p:txBody>
      </p:sp>
      <p:sp>
        <p:nvSpPr>
          <p:cNvPr id="7" name="Content Placeholder 2">
            <a:extLst>
              <a:ext uri="{FF2B5EF4-FFF2-40B4-BE49-F238E27FC236}">
                <a16:creationId xmlns:a16="http://schemas.microsoft.com/office/drawing/2014/main" id="{C89C3E94-C2E3-4E33-9086-EB7DE132AB0F}"/>
              </a:ext>
            </a:extLst>
          </p:cNvPr>
          <p:cNvSpPr>
            <a:spLocks noGrp="1"/>
          </p:cNvSpPr>
          <p:nvPr>
            <p:ph idx="1"/>
          </p:nvPr>
        </p:nvSpPr>
        <p:spPr>
          <a:xfrm>
            <a:off x="526534" y="1552141"/>
            <a:ext cx="8229250" cy="5125317"/>
          </a:xfrm>
        </p:spPr>
        <p:txBody>
          <a:bodyPr>
            <a:noAutofit/>
          </a:bodyPr>
          <a:lstStyle/>
          <a:p>
            <a:pPr>
              <a:spcBef>
                <a:spcPts val="0"/>
              </a:spcBef>
            </a:pPr>
            <a:r>
              <a:rPr lang="en-US" sz="2400" dirty="0">
                <a:latin typeface="+mn-lt"/>
              </a:rPr>
              <a:t>Developmental Origins of Health and Disease (DOHaD) hypothesis</a:t>
            </a:r>
          </a:p>
          <a:p>
            <a:pPr marL="0" indent="0">
              <a:lnSpc>
                <a:spcPct val="50000"/>
              </a:lnSpc>
              <a:spcBef>
                <a:spcPts val="0"/>
              </a:spcBef>
              <a:buNone/>
            </a:pPr>
            <a:endParaRPr lang="en-US" sz="2400" dirty="0">
              <a:latin typeface="+mn-lt"/>
            </a:endParaRPr>
          </a:p>
          <a:p>
            <a:pPr lvl="1">
              <a:spcBef>
                <a:spcPts val="0"/>
              </a:spcBef>
            </a:pPr>
            <a:r>
              <a:rPr lang="en-US" sz="2400" dirty="0">
                <a:latin typeface="+mn-lt"/>
              </a:rPr>
              <a:t>Exposures during critical periods of development impact long term health</a:t>
            </a:r>
          </a:p>
          <a:p>
            <a:pPr marL="548640" lvl="1" indent="0">
              <a:lnSpc>
                <a:spcPct val="50000"/>
              </a:lnSpc>
              <a:spcBef>
                <a:spcPts val="0"/>
              </a:spcBef>
              <a:buNone/>
            </a:pPr>
            <a:endParaRPr lang="en-US" sz="2400" dirty="0"/>
          </a:p>
          <a:p>
            <a:pPr lvl="1">
              <a:spcBef>
                <a:spcPts val="0"/>
              </a:spcBef>
            </a:pPr>
            <a:r>
              <a:rPr lang="en-US" sz="2400" dirty="0"/>
              <a:t>P</a:t>
            </a:r>
            <a:r>
              <a:rPr lang="en-US" sz="2400" dirty="0">
                <a:latin typeface="+mn-lt"/>
              </a:rPr>
              <a:t>redictive adaptive responses</a:t>
            </a:r>
          </a:p>
          <a:p>
            <a:pPr marL="457200" lvl="1" indent="0">
              <a:lnSpc>
                <a:spcPct val="50000"/>
              </a:lnSpc>
              <a:spcBef>
                <a:spcPts val="0"/>
              </a:spcBef>
              <a:buNone/>
            </a:pPr>
            <a:endParaRPr lang="en-US" sz="2400" dirty="0">
              <a:latin typeface="+mn-lt"/>
            </a:endParaRPr>
          </a:p>
          <a:p>
            <a:pPr lvl="1">
              <a:spcBef>
                <a:spcPts val="0"/>
              </a:spcBef>
            </a:pPr>
            <a:r>
              <a:rPr lang="en-US" sz="2400" dirty="0">
                <a:latin typeface="+mn-lt"/>
              </a:rPr>
              <a:t>Functional changes foster short term resistance with lasting impacts</a:t>
            </a:r>
          </a:p>
          <a:p>
            <a:pPr marL="457200" lvl="1" indent="0">
              <a:lnSpc>
                <a:spcPct val="23000"/>
              </a:lnSpc>
              <a:spcBef>
                <a:spcPts val="0"/>
              </a:spcBef>
              <a:buNone/>
            </a:pPr>
            <a:endParaRPr lang="en-US" sz="2400" dirty="0">
              <a:latin typeface="+mn-lt"/>
            </a:endParaRPr>
          </a:p>
          <a:p>
            <a:pPr marL="914400" lvl="2" indent="0">
              <a:lnSpc>
                <a:spcPct val="50000"/>
              </a:lnSpc>
              <a:spcBef>
                <a:spcPts val="0"/>
              </a:spcBef>
              <a:buNone/>
            </a:pPr>
            <a:endParaRPr lang="en-US" sz="2400" dirty="0">
              <a:latin typeface="+mn-lt"/>
            </a:endParaRPr>
          </a:p>
          <a:p>
            <a:pPr>
              <a:spcBef>
                <a:spcPts val="0"/>
              </a:spcBef>
            </a:pPr>
            <a:r>
              <a:rPr lang="en-US" sz="2400" dirty="0">
                <a:latin typeface="+mn-lt"/>
              </a:rPr>
              <a:t>DOHaD evidence from nutrition and environmental health</a:t>
            </a:r>
          </a:p>
          <a:p>
            <a:pPr marL="0" indent="0">
              <a:lnSpc>
                <a:spcPct val="50000"/>
              </a:lnSpc>
              <a:spcBef>
                <a:spcPts val="0"/>
              </a:spcBef>
              <a:buNone/>
            </a:pPr>
            <a:endParaRPr lang="en-US" sz="2400" dirty="0">
              <a:latin typeface="+mn-lt"/>
            </a:endParaRPr>
          </a:p>
          <a:p>
            <a:pPr lvl="1">
              <a:spcBef>
                <a:spcPts val="0"/>
              </a:spcBef>
            </a:pPr>
            <a:r>
              <a:rPr lang="en-US" sz="2400" dirty="0">
                <a:latin typeface="+mn-lt"/>
              </a:rPr>
              <a:t>Limited molecular markers to identify children at risk of postnatal disease from prenatal exposures</a:t>
            </a:r>
          </a:p>
        </p:txBody>
      </p:sp>
      <p:pic>
        <p:nvPicPr>
          <p:cNvPr id="8" name="Picture 2" descr="orange and green vegetables on brown wooden table">
            <a:extLst>
              <a:ext uri="{FF2B5EF4-FFF2-40B4-BE49-F238E27FC236}">
                <a16:creationId xmlns:a16="http://schemas.microsoft.com/office/drawing/2014/main" id="{1502731D-3D46-4576-B945-3D8B5179D7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3313" y="1290017"/>
            <a:ext cx="3990320" cy="26615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efinery">
            <a:extLst>
              <a:ext uri="{FF2B5EF4-FFF2-40B4-BE49-F238E27FC236}">
                <a16:creationId xmlns:a16="http://schemas.microsoft.com/office/drawing/2014/main" id="{10A0E776-208B-445C-8860-DC60900F96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3313" y="4228750"/>
            <a:ext cx="3990320" cy="271083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9D39889-421F-4EE3-92F3-70CD033CA69B}"/>
              </a:ext>
            </a:extLst>
          </p:cNvPr>
          <p:cNvSpPr txBox="1"/>
          <p:nvPr/>
        </p:nvSpPr>
        <p:spPr>
          <a:xfrm>
            <a:off x="170274" y="7493331"/>
            <a:ext cx="356260" cy="506246"/>
          </a:xfrm>
          <a:prstGeom prst="rect">
            <a:avLst/>
          </a:prstGeom>
          <a:noFill/>
        </p:spPr>
        <p:txBody>
          <a:bodyPr wrap="square" rtlCol="0">
            <a:spAutoFit/>
          </a:bodyPr>
          <a:lstStyle/>
          <a:p>
            <a:r>
              <a:rPr lang="en-US" dirty="0">
                <a:solidFill>
                  <a:schemeClr val="tx2">
                    <a:lumMod val="50000"/>
                  </a:schemeClr>
                </a:solidFill>
              </a:rPr>
              <a:t>2</a:t>
            </a:r>
          </a:p>
        </p:txBody>
      </p:sp>
    </p:spTree>
    <p:extLst>
      <p:ext uri="{BB962C8B-B14F-4D97-AF65-F5344CB8AC3E}">
        <p14:creationId xmlns:p14="http://schemas.microsoft.com/office/powerpoint/2010/main" val="3155011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352B5-0DED-455F-A1CA-661C8BBE7D8F}"/>
              </a:ext>
            </a:extLst>
          </p:cNvPr>
          <p:cNvSpPr>
            <a:spLocks noGrp="1"/>
          </p:cNvSpPr>
          <p:nvPr>
            <p:ph type="title"/>
          </p:nvPr>
        </p:nvSpPr>
        <p:spPr>
          <a:xfrm>
            <a:off x="276687" y="417080"/>
            <a:ext cx="10496087" cy="745676"/>
          </a:xfrm>
        </p:spPr>
        <p:txBody>
          <a:bodyPr>
            <a:noAutofit/>
          </a:bodyPr>
          <a:lstStyle/>
          <a:p>
            <a:r>
              <a:rPr lang="en-US" sz="4000" dirty="0">
                <a:latin typeface="Georgia" panose="02040502050405020303" pitchFamily="18" charset="0"/>
              </a:rPr>
              <a:t>Study Methods: Statistical Analysis (Aim 3)</a:t>
            </a:r>
          </a:p>
        </p:txBody>
      </p:sp>
      <p:sp>
        <p:nvSpPr>
          <p:cNvPr id="3" name="Content Placeholder 2">
            <a:extLst>
              <a:ext uri="{FF2B5EF4-FFF2-40B4-BE49-F238E27FC236}">
                <a16:creationId xmlns:a16="http://schemas.microsoft.com/office/drawing/2014/main" id="{616444E1-0DA4-4253-9B47-52DF9E090D2D}"/>
              </a:ext>
            </a:extLst>
          </p:cNvPr>
          <p:cNvSpPr>
            <a:spLocks noGrp="1"/>
          </p:cNvSpPr>
          <p:nvPr>
            <p:ph idx="1"/>
          </p:nvPr>
        </p:nvSpPr>
        <p:spPr>
          <a:xfrm>
            <a:off x="276686" y="1531594"/>
            <a:ext cx="10210691" cy="5569118"/>
          </a:xfrm>
        </p:spPr>
        <p:txBody>
          <a:bodyPr>
            <a:noAutofit/>
          </a:bodyPr>
          <a:lstStyle/>
          <a:p>
            <a:r>
              <a:rPr lang="en-US" sz="2400" dirty="0">
                <a:solidFill>
                  <a:schemeClr val="tx1"/>
                </a:solidFill>
                <a:latin typeface="+mn-lt"/>
              </a:rPr>
              <a:t>Identify individual metals and metal mixtures associated with both markers of adiposity and body size, as well as the candidate mediators (mtDNAcn, TL, adiponectin, and/or leptin in cord blood)</a:t>
            </a:r>
          </a:p>
          <a:p>
            <a:pPr marL="0" indent="0">
              <a:lnSpc>
                <a:spcPct val="50000"/>
              </a:lnSpc>
              <a:spcBef>
                <a:spcPts val="0"/>
              </a:spcBef>
              <a:buNone/>
            </a:pPr>
            <a:endParaRPr lang="en-US" sz="2400" dirty="0">
              <a:solidFill>
                <a:schemeClr val="tx1"/>
              </a:solidFill>
              <a:latin typeface="+mn-lt"/>
            </a:endParaRPr>
          </a:p>
          <a:p>
            <a:r>
              <a:rPr lang="en-US" sz="2400" dirty="0">
                <a:solidFill>
                  <a:schemeClr val="tx1"/>
                </a:solidFill>
                <a:latin typeface="+mn-lt"/>
              </a:rPr>
              <a:t>Utilize causal inference framework to estimate natural direct and indirect effects</a:t>
            </a:r>
          </a:p>
          <a:p>
            <a:pPr marL="0" indent="0">
              <a:lnSpc>
                <a:spcPct val="50000"/>
              </a:lnSpc>
              <a:spcBef>
                <a:spcPts val="0"/>
              </a:spcBef>
              <a:buNone/>
            </a:pPr>
            <a:endParaRPr lang="en-US" sz="2400" dirty="0">
              <a:solidFill>
                <a:schemeClr val="tx1"/>
              </a:solidFill>
              <a:latin typeface="+mn-lt"/>
            </a:endParaRPr>
          </a:p>
          <a:p>
            <a:pPr lvl="1"/>
            <a:r>
              <a:rPr lang="en-US" sz="2400" dirty="0">
                <a:solidFill>
                  <a:schemeClr val="tx1"/>
                </a:solidFill>
                <a:latin typeface="+mn-lt"/>
              </a:rPr>
              <a:t>Decompose effect of A (metals) into its indirect effect (through a biomarker) and its direct effect (everything else); allows for exposure-mediator interactions (pure vs. total natural direct and indirect effects) </a:t>
            </a:r>
          </a:p>
          <a:p>
            <a:pPr marL="457200" lvl="1" indent="0">
              <a:lnSpc>
                <a:spcPct val="50000"/>
              </a:lnSpc>
              <a:spcBef>
                <a:spcPts val="0"/>
              </a:spcBef>
              <a:buNone/>
            </a:pPr>
            <a:r>
              <a:rPr lang="en-US" sz="2400" dirty="0">
                <a:solidFill>
                  <a:schemeClr val="tx1"/>
                </a:solidFill>
                <a:latin typeface="+mn-lt"/>
              </a:rPr>
              <a:t> </a:t>
            </a:r>
          </a:p>
          <a:p>
            <a:r>
              <a:rPr lang="en-US" sz="2400" dirty="0">
                <a:solidFill>
                  <a:schemeClr val="tx1"/>
                </a:solidFill>
                <a:latin typeface="+mn-lt"/>
              </a:rPr>
              <a:t>Bootstrap standard errors to compute 95% confidence intervals and perform inference tests</a:t>
            </a:r>
          </a:p>
          <a:p>
            <a:pPr marL="0" indent="0">
              <a:lnSpc>
                <a:spcPct val="50000"/>
              </a:lnSpc>
              <a:spcBef>
                <a:spcPts val="0"/>
              </a:spcBef>
              <a:buNone/>
            </a:pPr>
            <a:endParaRPr lang="en-US" sz="2400" dirty="0">
              <a:solidFill>
                <a:schemeClr val="tx1"/>
              </a:solidFill>
              <a:latin typeface="+mn-lt"/>
            </a:endParaRPr>
          </a:p>
          <a:p>
            <a:r>
              <a:rPr lang="en-US" sz="2400" dirty="0">
                <a:solidFill>
                  <a:schemeClr val="tx1"/>
                </a:solidFill>
                <a:latin typeface="+mn-lt"/>
              </a:rPr>
              <a:t>Use quantile g-computation estimator to summarize the mixture (A) </a:t>
            </a:r>
            <a:endParaRPr lang="en-US" sz="2400" dirty="0"/>
          </a:p>
        </p:txBody>
      </p:sp>
      <p:pic>
        <p:nvPicPr>
          <p:cNvPr id="4" name="Picture 3" descr="Diagram&#10;&#10;Description automatically generated">
            <a:extLst>
              <a:ext uri="{FF2B5EF4-FFF2-40B4-BE49-F238E27FC236}">
                <a16:creationId xmlns:a16="http://schemas.microsoft.com/office/drawing/2014/main" id="{540DF953-38E9-49F7-B4A6-2B80F6C7FFAA}"/>
              </a:ext>
            </a:extLst>
          </p:cNvPr>
          <p:cNvPicPr>
            <a:picLocks noChangeAspect="1"/>
          </p:cNvPicPr>
          <p:nvPr/>
        </p:nvPicPr>
        <p:blipFill>
          <a:blip r:embed="rId2"/>
          <a:stretch>
            <a:fillRect/>
          </a:stretch>
        </p:blipFill>
        <p:spPr>
          <a:xfrm>
            <a:off x="10461799" y="3171417"/>
            <a:ext cx="3891915" cy="1886765"/>
          </a:xfrm>
          <a:prstGeom prst="rect">
            <a:avLst/>
          </a:prstGeom>
          <a:noFill/>
        </p:spPr>
      </p:pic>
      <p:sp>
        <p:nvSpPr>
          <p:cNvPr id="5" name="TextBox 4">
            <a:extLst>
              <a:ext uri="{FF2B5EF4-FFF2-40B4-BE49-F238E27FC236}">
                <a16:creationId xmlns:a16="http://schemas.microsoft.com/office/drawing/2014/main" id="{DC038B9A-D2F3-4718-A905-77BA4AE97B7E}"/>
              </a:ext>
            </a:extLst>
          </p:cNvPr>
          <p:cNvSpPr txBox="1"/>
          <p:nvPr/>
        </p:nvSpPr>
        <p:spPr>
          <a:xfrm>
            <a:off x="170273" y="7493331"/>
            <a:ext cx="542245" cy="506246"/>
          </a:xfrm>
          <a:prstGeom prst="rect">
            <a:avLst/>
          </a:prstGeom>
          <a:noFill/>
        </p:spPr>
        <p:txBody>
          <a:bodyPr wrap="square" rtlCol="0">
            <a:spAutoFit/>
          </a:bodyPr>
          <a:lstStyle/>
          <a:p>
            <a:r>
              <a:rPr lang="en-US" dirty="0">
                <a:solidFill>
                  <a:schemeClr val="tx2">
                    <a:lumMod val="50000"/>
                  </a:schemeClr>
                </a:solidFill>
              </a:rPr>
              <a:t>20</a:t>
            </a:r>
          </a:p>
        </p:txBody>
      </p:sp>
    </p:spTree>
    <p:extLst>
      <p:ext uri="{BB962C8B-B14F-4D97-AF65-F5344CB8AC3E}">
        <p14:creationId xmlns:p14="http://schemas.microsoft.com/office/powerpoint/2010/main" val="1605688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16AC3-0D33-407A-8EBE-3D56B50DE1CA}"/>
              </a:ext>
            </a:extLst>
          </p:cNvPr>
          <p:cNvSpPr>
            <a:spLocks noGrp="1"/>
          </p:cNvSpPr>
          <p:nvPr>
            <p:ph type="title"/>
          </p:nvPr>
        </p:nvSpPr>
        <p:spPr>
          <a:xfrm>
            <a:off x="276687" y="328560"/>
            <a:ext cx="13002708" cy="793628"/>
          </a:xfrm>
        </p:spPr>
        <p:txBody>
          <a:bodyPr>
            <a:noAutofit/>
          </a:bodyPr>
          <a:lstStyle/>
          <a:p>
            <a:r>
              <a:rPr lang="en-US" sz="4000" dirty="0">
                <a:latin typeface="Georgia" panose="02040502050405020303" pitchFamily="18" charset="0"/>
              </a:rPr>
              <a:t>Study Methods: Potential Mediator Candidates (Aim 3)</a:t>
            </a:r>
          </a:p>
        </p:txBody>
      </p:sp>
      <p:sp>
        <p:nvSpPr>
          <p:cNvPr id="3" name="Content Placeholder 2">
            <a:extLst>
              <a:ext uri="{FF2B5EF4-FFF2-40B4-BE49-F238E27FC236}">
                <a16:creationId xmlns:a16="http://schemas.microsoft.com/office/drawing/2014/main" id="{519A5E41-6115-4E4D-9B53-B25C9C535A5F}"/>
              </a:ext>
            </a:extLst>
          </p:cNvPr>
          <p:cNvSpPr txBox="1">
            <a:spLocks/>
          </p:cNvSpPr>
          <p:nvPr/>
        </p:nvSpPr>
        <p:spPr>
          <a:xfrm>
            <a:off x="698537" y="1641861"/>
            <a:ext cx="11820839" cy="958835"/>
          </a:xfrm>
          <a:prstGeom prst="rect">
            <a:avLst/>
          </a:prstGeom>
          <a:solidFill>
            <a:srgbClr val="002060"/>
          </a:solidFill>
          <a:ln w="19050">
            <a:solidFill>
              <a:schemeClr val="accent5">
                <a:lumMod val="50000"/>
              </a:schemeClr>
            </a:solidFill>
            <a:prstDash val="sysDot"/>
            <a:extLst>
              <a:ext uri="{C807C97D-BFC1-408E-A445-0C87EB9F89A2}">
                <ask:lineSketchStyleProps xmlns:ask="http://schemas.microsoft.com/office/drawing/2018/sketchyshapes" sd="1375167078">
                  <a:custGeom>
                    <a:avLst/>
                    <a:gdLst>
                      <a:gd name="connsiteX0" fmla="*/ 0 w 9748782"/>
                      <a:gd name="connsiteY0" fmla="*/ 0 h 684180"/>
                      <a:gd name="connsiteX1" fmla="*/ 403878 w 9748782"/>
                      <a:gd name="connsiteY1" fmla="*/ 0 h 684180"/>
                      <a:gd name="connsiteX2" fmla="*/ 1100220 w 9748782"/>
                      <a:gd name="connsiteY2" fmla="*/ 0 h 684180"/>
                      <a:gd name="connsiteX3" fmla="*/ 1894049 w 9748782"/>
                      <a:gd name="connsiteY3" fmla="*/ 0 h 684180"/>
                      <a:gd name="connsiteX4" fmla="*/ 2785366 w 9748782"/>
                      <a:gd name="connsiteY4" fmla="*/ 0 h 684180"/>
                      <a:gd name="connsiteX5" fmla="*/ 3481708 w 9748782"/>
                      <a:gd name="connsiteY5" fmla="*/ 0 h 684180"/>
                      <a:gd name="connsiteX6" fmla="*/ 4080562 w 9748782"/>
                      <a:gd name="connsiteY6" fmla="*/ 0 h 684180"/>
                      <a:gd name="connsiteX7" fmla="*/ 4874391 w 9748782"/>
                      <a:gd name="connsiteY7" fmla="*/ 0 h 684180"/>
                      <a:gd name="connsiteX8" fmla="*/ 5570733 w 9748782"/>
                      <a:gd name="connsiteY8" fmla="*/ 0 h 684180"/>
                      <a:gd name="connsiteX9" fmla="*/ 6267074 w 9748782"/>
                      <a:gd name="connsiteY9" fmla="*/ 0 h 684180"/>
                      <a:gd name="connsiteX10" fmla="*/ 6963416 w 9748782"/>
                      <a:gd name="connsiteY10" fmla="*/ 0 h 684180"/>
                      <a:gd name="connsiteX11" fmla="*/ 7367294 w 9748782"/>
                      <a:gd name="connsiteY11" fmla="*/ 0 h 684180"/>
                      <a:gd name="connsiteX12" fmla="*/ 7868660 w 9748782"/>
                      <a:gd name="connsiteY12" fmla="*/ 0 h 684180"/>
                      <a:gd name="connsiteX13" fmla="*/ 8467514 w 9748782"/>
                      <a:gd name="connsiteY13" fmla="*/ 0 h 684180"/>
                      <a:gd name="connsiteX14" fmla="*/ 9748782 w 9748782"/>
                      <a:gd name="connsiteY14" fmla="*/ 0 h 684180"/>
                      <a:gd name="connsiteX15" fmla="*/ 9748782 w 9748782"/>
                      <a:gd name="connsiteY15" fmla="*/ 684180 h 684180"/>
                      <a:gd name="connsiteX16" fmla="*/ 8857465 w 9748782"/>
                      <a:gd name="connsiteY16" fmla="*/ 684180 h 684180"/>
                      <a:gd name="connsiteX17" fmla="*/ 8453587 w 9748782"/>
                      <a:gd name="connsiteY17" fmla="*/ 684180 h 684180"/>
                      <a:gd name="connsiteX18" fmla="*/ 8049709 w 9748782"/>
                      <a:gd name="connsiteY18" fmla="*/ 684180 h 684180"/>
                      <a:gd name="connsiteX19" fmla="*/ 7158391 w 9748782"/>
                      <a:gd name="connsiteY19" fmla="*/ 684180 h 684180"/>
                      <a:gd name="connsiteX20" fmla="*/ 6657025 w 9748782"/>
                      <a:gd name="connsiteY20" fmla="*/ 684180 h 684180"/>
                      <a:gd name="connsiteX21" fmla="*/ 6058172 w 9748782"/>
                      <a:gd name="connsiteY21" fmla="*/ 684180 h 684180"/>
                      <a:gd name="connsiteX22" fmla="*/ 5556806 w 9748782"/>
                      <a:gd name="connsiteY22" fmla="*/ 684180 h 684180"/>
                      <a:gd name="connsiteX23" fmla="*/ 4860464 w 9748782"/>
                      <a:gd name="connsiteY23" fmla="*/ 684180 h 684180"/>
                      <a:gd name="connsiteX24" fmla="*/ 4164123 w 9748782"/>
                      <a:gd name="connsiteY24" fmla="*/ 684180 h 684180"/>
                      <a:gd name="connsiteX25" fmla="*/ 3565269 w 9748782"/>
                      <a:gd name="connsiteY25" fmla="*/ 684180 h 684180"/>
                      <a:gd name="connsiteX26" fmla="*/ 3161391 w 9748782"/>
                      <a:gd name="connsiteY26" fmla="*/ 684180 h 684180"/>
                      <a:gd name="connsiteX27" fmla="*/ 2757513 w 9748782"/>
                      <a:gd name="connsiteY27" fmla="*/ 684180 h 684180"/>
                      <a:gd name="connsiteX28" fmla="*/ 2158659 w 9748782"/>
                      <a:gd name="connsiteY28" fmla="*/ 684180 h 684180"/>
                      <a:gd name="connsiteX29" fmla="*/ 1657293 w 9748782"/>
                      <a:gd name="connsiteY29" fmla="*/ 684180 h 684180"/>
                      <a:gd name="connsiteX30" fmla="*/ 863464 w 9748782"/>
                      <a:gd name="connsiteY30" fmla="*/ 684180 h 684180"/>
                      <a:gd name="connsiteX31" fmla="*/ 0 w 9748782"/>
                      <a:gd name="connsiteY31" fmla="*/ 684180 h 684180"/>
                      <a:gd name="connsiteX32" fmla="*/ 0 w 9748782"/>
                      <a:gd name="connsiteY32" fmla="*/ 0 h 68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748782" h="684180" fill="none" extrusionOk="0">
                        <a:moveTo>
                          <a:pt x="0" y="0"/>
                        </a:moveTo>
                        <a:cubicBezTo>
                          <a:pt x="90513" y="-19421"/>
                          <a:pt x="207824" y="-5974"/>
                          <a:pt x="403878" y="0"/>
                        </a:cubicBezTo>
                        <a:cubicBezTo>
                          <a:pt x="599932" y="5974"/>
                          <a:pt x="800679" y="-9020"/>
                          <a:pt x="1100220" y="0"/>
                        </a:cubicBezTo>
                        <a:cubicBezTo>
                          <a:pt x="1399761" y="9020"/>
                          <a:pt x="1616574" y="5197"/>
                          <a:pt x="1894049" y="0"/>
                        </a:cubicBezTo>
                        <a:cubicBezTo>
                          <a:pt x="2171524" y="-5197"/>
                          <a:pt x="2387629" y="-33081"/>
                          <a:pt x="2785366" y="0"/>
                        </a:cubicBezTo>
                        <a:cubicBezTo>
                          <a:pt x="3183103" y="33081"/>
                          <a:pt x="3329980" y="-6391"/>
                          <a:pt x="3481708" y="0"/>
                        </a:cubicBezTo>
                        <a:cubicBezTo>
                          <a:pt x="3633436" y="6391"/>
                          <a:pt x="3903942" y="-21045"/>
                          <a:pt x="4080562" y="0"/>
                        </a:cubicBezTo>
                        <a:cubicBezTo>
                          <a:pt x="4257182" y="21045"/>
                          <a:pt x="4624542" y="-15398"/>
                          <a:pt x="4874391" y="0"/>
                        </a:cubicBezTo>
                        <a:cubicBezTo>
                          <a:pt x="5124240" y="15398"/>
                          <a:pt x="5369176" y="25501"/>
                          <a:pt x="5570733" y="0"/>
                        </a:cubicBezTo>
                        <a:cubicBezTo>
                          <a:pt x="5772290" y="-25501"/>
                          <a:pt x="5944265" y="16006"/>
                          <a:pt x="6267074" y="0"/>
                        </a:cubicBezTo>
                        <a:cubicBezTo>
                          <a:pt x="6589883" y="-16006"/>
                          <a:pt x="6656160" y="-27529"/>
                          <a:pt x="6963416" y="0"/>
                        </a:cubicBezTo>
                        <a:cubicBezTo>
                          <a:pt x="7270672" y="27529"/>
                          <a:pt x="7223866" y="11102"/>
                          <a:pt x="7367294" y="0"/>
                        </a:cubicBezTo>
                        <a:cubicBezTo>
                          <a:pt x="7510722" y="-11102"/>
                          <a:pt x="7664792" y="-1184"/>
                          <a:pt x="7868660" y="0"/>
                        </a:cubicBezTo>
                        <a:cubicBezTo>
                          <a:pt x="8072528" y="1184"/>
                          <a:pt x="8206088" y="-26343"/>
                          <a:pt x="8467514" y="0"/>
                        </a:cubicBezTo>
                        <a:cubicBezTo>
                          <a:pt x="8728940" y="26343"/>
                          <a:pt x="9143555" y="40457"/>
                          <a:pt x="9748782" y="0"/>
                        </a:cubicBezTo>
                        <a:cubicBezTo>
                          <a:pt x="9759619" y="227878"/>
                          <a:pt x="9762495" y="449032"/>
                          <a:pt x="9748782" y="684180"/>
                        </a:cubicBezTo>
                        <a:cubicBezTo>
                          <a:pt x="9378852" y="686701"/>
                          <a:pt x="9189164" y="654889"/>
                          <a:pt x="8857465" y="684180"/>
                        </a:cubicBezTo>
                        <a:cubicBezTo>
                          <a:pt x="8525766" y="713471"/>
                          <a:pt x="8637327" y="665350"/>
                          <a:pt x="8453587" y="684180"/>
                        </a:cubicBezTo>
                        <a:cubicBezTo>
                          <a:pt x="8269847" y="703010"/>
                          <a:pt x="8148917" y="673740"/>
                          <a:pt x="8049709" y="684180"/>
                        </a:cubicBezTo>
                        <a:cubicBezTo>
                          <a:pt x="7950501" y="694620"/>
                          <a:pt x="7339625" y="691108"/>
                          <a:pt x="7158391" y="684180"/>
                        </a:cubicBezTo>
                        <a:cubicBezTo>
                          <a:pt x="6977157" y="677252"/>
                          <a:pt x="6856923" y="673384"/>
                          <a:pt x="6657025" y="684180"/>
                        </a:cubicBezTo>
                        <a:cubicBezTo>
                          <a:pt x="6457127" y="694976"/>
                          <a:pt x="6340084" y="661257"/>
                          <a:pt x="6058172" y="684180"/>
                        </a:cubicBezTo>
                        <a:cubicBezTo>
                          <a:pt x="5776260" y="707103"/>
                          <a:pt x="5729218" y="662555"/>
                          <a:pt x="5556806" y="684180"/>
                        </a:cubicBezTo>
                        <a:cubicBezTo>
                          <a:pt x="5384394" y="705805"/>
                          <a:pt x="5097940" y="680010"/>
                          <a:pt x="4860464" y="684180"/>
                        </a:cubicBezTo>
                        <a:cubicBezTo>
                          <a:pt x="4622988" y="688350"/>
                          <a:pt x="4456760" y="672136"/>
                          <a:pt x="4164123" y="684180"/>
                        </a:cubicBezTo>
                        <a:cubicBezTo>
                          <a:pt x="3871486" y="696224"/>
                          <a:pt x="3789267" y="687685"/>
                          <a:pt x="3565269" y="684180"/>
                        </a:cubicBezTo>
                        <a:cubicBezTo>
                          <a:pt x="3341271" y="680675"/>
                          <a:pt x="3329166" y="671904"/>
                          <a:pt x="3161391" y="684180"/>
                        </a:cubicBezTo>
                        <a:cubicBezTo>
                          <a:pt x="2993616" y="696456"/>
                          <a:pt x="2885407" y="668589"/>
                          <a:pt x="2757513" y="684180"/>
                        </a:cubicBezTo>
                        <a:cubicBezTo>
                          <a:pt x="2629619" y="699771"/>
                          <a:pt x="2385002" y="663247"/>
                          <a:pt x="2158659" y="684180"/>
                        </a:cubicBezTo>
                        <a:cubicBezTo>
                          <a:pt x="1932316" y="705113"/>
                          <a:pt x="1812801" y="694295"/>
                          <a:pt x="1657293" y="684180"/>
                        </a:cubicBezTo>
                        <a:cubicBezTo>
                          <a:pt x="1501785" y="674065"/>
                          <a:pt x="1067129" y="716306"/>
                          <a:pt x="863464" y="684180"/>
                        </a:cubicBezTo>
                        <a:cubicBezTo>
                          <a:pt x="659799" y="652054"/>
                          <a:pt x="218998" y="671677"/>
                          <a:pt x="0" y="684180"/>
                        </a:cubicBezTo>
                        <a:cubicBezTo>
                          <a:pt x="30131" y="469960"/>
                          <a:pt x="19016" y="332833"/>
                          <a:pt x="0" y="0"/>
                        </a:cubicBezTo>
                        <a:close/>
                      </a:path>
                      <a:path w="9748782" h="684180" stroke="0" extrusionOk="0">
                        <a:moveTo>
                          <a:pt x="0" y="0"/>
                        </a:moveTo>
                        <a:cubicBezTo>
                          <a:pt x="187735" y="-6346"/>
                          <a:pt x="319853" y="-3492"/>
                          <a:pt x="403878" y="0"/>
                        </a:cubicBezTo>
                        <a:cubicBezTo>
                          <a:pt x="487903" y="3492"/>
                          <a:pt x="749794" y="25307"/>
                          <a:pt x="1002732" y="0"/>
                        </a:cubicBezTo>
                        <a:cubicBezTo>
                          <a:pt x="1255670" y="-25307"/>
                          <a:pt x="1390911" y="21845"/>
                          <a:pt x="1504098" y="0"/>
                        </a:cubicBezTo>
                        <a:cubicBezTo>
                          <a:pt x="1617285" y="-21845"/>
                          <a:pt x="1760667" y="-7643"/>
                          <a:pt x="1907976" y="0"/>
                        </a:cubicBezTo>
                        <a:cubicBezTo>
                          <a:pt x="2055285" y="7643"/>
                          <a:pt x="2162434" y="-2503"/>
                          <a:pt x="2311854" y="0"/>
                        </a:cubicBezTo>
                        <a:cubicBezTo>
                          <a:pt x="2461274" y="2503"/>
                          <a:pt x="2759945" y="-42042"/>
                          <a:pt x="3203171" y="0"/>
                        </a:cubicBezTo>
                        <a:cubicBezTo>
                          <a:pt x="3646397" y="42042"/>
                          <a:pt x="3481140" y="-7636"/>
                          <a:pt x="3607049" y="0"/>
                        </a:cubicBezTo>
                        <a:cubicBezTo>
                          <a:pt x="3732958" y="7636"/>
                          <a:pt x="4311326" y="18416"/>
                          <a:pt x="4498367" y="0"/>
                        </a:cubicBezTo>
                        <a:cubicBezTo>
                          <a:pt x="4685408" y="-18416"/>
                          <a:pt x="4945649" y="-17319"/>
                          <a:pt x="5097220" y="0"/>
                        </a:cubicBezTo>
                        <a:cubicBezTo>
                          <a:pt x="5248791" y="17319"/>
                          <a:pt x="5591509" y="-6"/>
                          <a:pt x="5793562" y="0"/>
                        </a:cubicBezTo>
                        <a:cubicBezTo>
                          <a:pt x="5995615" y="6"/>
                          <a:pt x="6465333" y="-13748"/>
                          <a:pt x="6684879" y="0"/>
                        </a:cubicBezTo>
                        <a:cubicBezTo>
                          <a:pt x="6904425" y="13748"/>
                          <a:pt x="6968907" y="-15003"/>
                          <a:pt x="7088757" y="0"/>
                        </a:cubicBezTo>
                        <a:cubicBezTo>
                          <a:pt x="7208607" y="15003"/>
                          <a:pt x="7494436" y="13366"/>
                          <a:pt x="7687611" y="0"/>
                        </a:cubicBezTo>
                        <a:cubicBezTo>
                          <a:pt x="7880786" y="-13366"/>
                          <a:pt x="8254367" y="-8908"/>
                          <a:pt x="8481440" y="0"/>
                        </a:cubicBezTo>
                        <a:cubicBezTo>
                          <a:pt x="8708513" y="8908"/>
                          <a:pt x="8822432" y="5706"/>
                          <a:pt x="8982806" y="0"/>
                        </a:cubicBezTo>
                        <a:cubicBezTo>
                          <a:pt x="9143180" y="-5706"/>
                          <a:pt x="9481668" y="7224"/>
                          <a:pt x="9748782" y="0"/>
                        </a:cubicBezTo>
                        <a:cubicBezTo>
                          <a:pt x="9767190" y="333218"/>
                          <a:pt x="9744417" y="469936"/>
                          <a:pt x="9748782" y="684180"/>
                        </a:cubicBezTo>
                        <a:cubicBezTo>
                          <a:pt x="9435506" y="648593"/>
                          <a:pt x="9167365" y="711127"/>
                          <a:pt x="8857465" y="684180"/>
                        </a:cubicBezTo>
                        <a:cubicBezTo>
                          <a:pt x="8547565" y="657233"/>
                          <a:pt x="8316925" y="661935"/>
                          <a:pt x="8063635" y="684180"/>
                        </a:cubicBezTo>
                        <a:cubicBezTo>
                          <a:pt x="7810345" y="706426"/>
                          <a:pt x="7835681" y="679582"/>
                          <a:pt x="7659757" y="684180"/>
                        </a:cubicBezTo>
                        <a:cubicBezTo>
                          <a:pt x="7483833" y="688778"/>
                          <a:pt x="7109105" y="649361"/>
                          <a:pt x="6865928" y="684180"/>
                        </a:cubicBezTo>
                        <a:cubicBezTo>
                          <a:pt x="6622751" y="718999"/>
                          <a:pt x="6461718" y="667485"/>
                          <a:pt x="6072099" y="684180"/>
                        </a:cubicBezTo>
                        <a:cubicBezTo>
                          <a:pt x="5682480" y="700875"/>
                          <a:pt x="5473159" y="702839"/>
                          <a:pt x="5278269" y="684180"/>
                        </a:cubicBezTo>
                        <a:cubicBezTo>
                          <a:pt x="5083379" y="665522"/>
                          <a:pt x="4721537" y="659936"/>
                          <a:pt x="4581928" y="684180"/>
                        </a:cubicBezTo>
                        <a:cubicBezTo>
                          <a:pt x="4442319" y="708424"/>
                          <a:pt x="4086062" y="679433"/>
                          <a:pt x="3885586" y="684180"/>
                        </a:cubicBezTo>
                        <a:cubicBezTo>
                          <a:pt x="3685110" y="688927"/>
                          <a:pt x="3566873" y="697154"/>
                          <a:pt x="3384220" y="684180"/>
                        </a:cubicBezTo>
                        <a:cubicBezTo>
                          <a:pt x="3201567" y="671206"/>
                          <a:pt x="2904533" y="674612"/>
                          <a:pt x="2687878" y="684180"/>
                        </a:cubicBezTo>
                        <a:cubicBezTo>
                          <a:pt x="2471223" y="693748"/>
                          <a:pt x="2412318" y="708223"/>
                          <a:pt x="2186513" y="684180"/>
                        </a:cubicBezTo>
                        <a:cubicBezTo>
                          <a:pt x="1960708" y="660137"/>
                          <a:pt x="1671035" y="691381"/>
                          <a:pt x="1295195" y="684180"/>
                        </a:cubicBezTo>
                        <a:cubicBezTo>
                          <a:pt x="919355" y="676979"/>
                          <a:pt x="423826" y="741511"/>
                          <a:pt x="0" y="684180"/>
                        </a:cubicBezTo>
                        <a:cubicBezTo>
                          <a:pt x="-32981" y="380941"/>
                          <a:pt x="-10430" y="205888"/>
                          <a:pt x="0" y="0"/>
                        </a:cubicBezTo>
                        <a:close/>
                      </a:path>
                    </a:pathLst>
                  </a:custGeom>
                  <ask:type>
                    <ask:lineSketchNone/>
                  </ask:type>
                </ask:lineSketchStyleProps>
              </a:ext>
            </a:extLst>
          </a:ln>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200" kern="1200">
                <a:solidFill>
                  <a:srgbClr val="2D637F"/>
                </a:solidFill>
                <a:latin typeface="Lucida Grande"/>
                <a:ea typeface="+mn-ea"/>
                <a:cs typeface="Lucida Grande"/>
              </a:defRPr>
            </a:lvl1pPr>
            <a:lvl2pPr marL="742950" indent="-285750" algn="l" defTabSz="457200" rtl="0" eaLnBrk="1" latinLnBrk="0" hangingPunct="1">
              <a:spcBef>
                <a:spcPct val="20000"/>
              </a:spcBef>
              <a:buFont typeface="Arial"/>
              <a:buChar char="–"/>
              <a:defRPr sz="2000" kern="1200">
                <a:solidFill>
                  <a:srgbClr val="2D637F"/>
                </a:solidFill>
                <a:latin typeface="Lucida Grande"/>
                <a:ea typeface="+mn-ea"/>
                <a:cs typeface="Lucida Grande"/>
              </a:defRPr>
            </a:lvl2pPr>
            <a:lvl3pPr marL="1143000" indent="-228600" algn="l" defTabSz="457200" rtl="0" eaLnBrk="1" latinLnBrk="0" hangingPunct="1">
              <a:spcBef>
                <a:spcPct val="20000"/>
              </a:spcBef>
              <a:buFont typeface="Arial"/>
              <a:buChar char="•"/>
              <a:defRPr sz="1800" kern="1200">
                <a:solidFill>
                  <a:srgbClr val="2D637F"/>
                </a:solidFill>
                <a:latin typeface="Lucida Grande"/>
                <a:ea typeface="+mn-ea"/>
                <a:cs typeface="Lucida Grande"/>
              </a:defRPr>
            </a:lvl3pPr>
            <a:lvl4pPr marL="1600200" indent="-228600" algn="l" defTabSz="457200" rtl="0" eaLnBrk="1" latinLnBrk="0" hangingPunct="1">
              <a:spcBef>
                <a:spcPct val="20000"/>
              </a:spcBef>
              <a:buFont typeface="Arial"/>
              <a:buChar char="–"/>
              <a:defRPr sz="1600" kern="1200">
                <a:solidFill>
                  <a:srgbClr val="2D637F"/>
                </a:solidFill>
                <a:latin typeface="Lucida Grande"/>
                <a:ea typeface="+mn-ea"/>
                <a:cs typeface="Lucida Grande"/>
              </a:defRPr>
            </a:lvl4pPr>
            <a:lvl5pPr marL="2057400" indent="-228600" algn="l" defTabSz="457200" rtl="0" eaLnBrk="1" latinLnBrk="0" hangingPunct="1">
              <a:spcBef>
                <a:spcPct val="20000"/>
              </a:spcBef>
              <a:buFont typeface="Arial"/>
              <a:buChar char="»"/>
              <a:defRPr sz="1400" kern="1200">
                <a:solidFill>
                  <a:srgbClr val="2D637F"/>
                </a:solidFill>
                <a:latin typeface="Lucida Grande"/>
                <a:ea typeface="+mn-ea"/>
                <a:cs typeface="Lucida Grand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400" dirty="0">
                <a:solidFill>
                  <a:schemeClr val="bg1"/>
                </a:solidFill>
                <a:latin typeface="+mn-lt"/>
              </a:rPr>
              <a:t>Prenatal magnesium </a:t>
            </a:r>
            <a:r>
              <a:rPr lang="en-US" sz="2400" dirty="0">
                <a:solidFill>
                  <a:schemeClr val="bg1"/>
                </a:solidFill>
                <a:latin typeface="+mn-lt"/>
                <a:sym typeface="Wingdings" panose="05000000000000000000" pitchFamily="2" charset="2"/>
              </a:rPr>
              <a:t> cord blood leptin (hormone mediator)  early teen WC </a:t>
            </a:r>
            <a:endParaRPr lang="en-US" sz="2400" dirty="0">
              <a:solidFill>
                <a:schemeClr val="bg1"/>
              </a:solidFill>
              <a:latin typeface="+mn-lt"/>
            </a:endParaRPr>
          </a:p>
          <a:p>
            <a:pPr marL="0" indent="0">
              <a:buNone/>
            </a:pPr>
            <a:r>
              <a:rPr lang="en-US" sz="2400" dirty="0">
                <a:solidFill>
                  <a:schemeClr val="bg1"/>
                </a:solidFill>
                <a:latin typeface="+mn-lt"/>
              </a:rPr>
              <a:t>Prenatal magnesium </a:t>
            </a:r>
            <a:r>
              <a:rPr lang="en-US" sz="2400" dirty="0">
                <a:solidFill>
                  <a:schemeClr val="bg1"/>
                </a:solidFill>
                <a:latin typeface="+mn-lt"/>
                <a:sym typeface="Wingdings" panose="05000000000000000000" pitchFamily="2" charset="2"/>
              </a:rPr>
              <a:t> cord blood mtDNAcn (oxidative stress mediator)  early teen WC </a:t>
            </a:r>
            <a:endParaRPr lang="en-US" sz="2400" dirty="0">
              <a:solidFill>
                <a:schemeClr val="bg1"/>
              </a:solidFill>
              <a:latin typeface="+mn-lt"/>
            </a:endParaRPr>
          </a:p>
          <a:p>
            <a:pPr marL="0" indent="0">
              <a:buNone/>
            </a:pPr>
            <a:endParaRPr lang="en-US" sz="2000" dirty="0">
              <a:solidFill>
                <a:srgbClr val="000000"/>
              </a:solidFill>
              <a:latin typeface="+mn-lt"/>
            </a:endParaRPr>
          </a:p>
        </p:txBody>
      </p:sp>
      <p:sp>
        <p:nvSpPr>
          <p:cNvPr id="4" name="Content Placeholder 2">
            <a:extLst>
              <a:ext uri="{FF2B5EF4-FFF2-40B4-BE49-F238E27FC236}">
                <a16:creationId xmlns:a16="http://schemas.microsoft.com/office/drawing/2014/main" id="{0E5CEB1F-5587-4816-B2D8-8D16358460C8}"/>
              </a:ext>
            </a:extLst>
          </p:cNvPr>
          <p:cNvSpPr txBox="1">
            <a:spLocks/>
          </p:cNvSpPr>
          <p:nvPr/>
        </p:nvSpPr>
        <p:spPr>
          <a:xfrm>
            <a:off x="551781" y="5487581"/>
            <a:ext cx="13179670" cy="414455"/>
          </a:xfrm>
          <a:prstGeom prst="rect">
            <a:avLst/>
          </a:prstGeom>
          <a:solidFill>
            <a:srgbClr val="002060"/>
          </a:solidFill>
          <a:ln w="19050">
            <a:solidFill>
              <a:schemeClr val="accent5">
                <a:lumMod val="50000"/>
              </a:schemeClr>
            </a:solidFill>
            <a:prstDash val="sysDot"/>
          </a:ln>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200" kern="1200">
                <a:solidFill>
                  <a:srgbClr val="2D637F"/>
                </a:solidFill>
                <a:latin typeface="Lucida Grande"/>
                <a:ea typeface="+mn-ea"/>
                <a:cs typeface="Lucida Grande"/>
              </a:defRPr>
            </a:lvl1pPr>
            <a:lvl2pPr marL="742950" indent="-285750" algn="l" defTabSz="457200" rtl="0" eaLnBrk="1" latinLnBrk="0" hangingPunct="1">
              <a:spcBef>
                <a:spcPct val="20000"/>
              </a:spcBef>
              <a:buFont typeface="Arial"/>
              <a:buChar char="–"/>
              <a:defRPr sz="2000" kern="1200">
                <a:solidFill>
                  <a:srgbClr val="2D637F"/>
                </a:solidFill>
                <a:latin typeface="Lucida Grande"/>
                <a:ea typeface="+mn-ea"/>
                <a:cs typeface="Lucida Grande"/>
              </a:defRPr>
            </a:lvl2pPr>
            <a:lvl3pPr marL="1143000" indent="-228600" algn="l" defTabSz="457200" rtl="0" eaLnBrk="1" latinLnBrk="0" hangingPunct="1">
              <a:spcBef>
                <a:spcPct val="20000"/>
              </a:spcBef>
              <a:buFont typeface="Arial"/>
              <a:buChar char="•"/>
              <a:defRPr sz="1800" kern="1200">
                <a:solidFill>
                  <a:srgbClr val="2D637F"/>
                </a:solidFill>
                <a:latin typeface="Lucida Grande"/>
                <a:ea typeface="+mn-ea"/>
                <a:cs typeface="Lucida Grande"/>
              </a:defRPr>
            </a:lvl3pPr>
            <a:lvl4pPr marL="1600200" indent="-228600" algn="l" defTabSz="457200" rtl="0" eaLnBrk="1" latinLnBrk="0" hangingPunct="1">
              <a:spcBef>
                <a:spcPct val="20000"/>
              </a:spcBef>
              <a:buFont typeface="Arial"/>
              <a:buChar char="–"/>
              <a:defRPr sz="1600" kern="1200">
                <a:solidFill>
                  <a:srgbClr val="2D637F"/>
                </a:solidFill>
                <a:latin typeface="Lucida Grande"/>
                <a:ea typeface="+mn-ea"/>
                <a:cs typeface="Lucida Grande"/>
              </a:defRPr>
            </a:lvl4pPr>
            <a:lvl5pPr marL="2057400" indent="-228600" algn="l" defTabSz="457200" rtl="0" eaLnBrk="1" latinLnBrk="0" hangingPunct="1">
              <a:spcBef>
                <a:spcPct val="20000"/>
              </a:spcBef>
              <a:buFont typeface="Arial"/>
              <a:buChar char="»"/>
              <a:defRPr sz="1400" kern="1200">
                <a:solidFill>
                  <a:srgbClr val="2D637F"/>
                </a:solidFill>
                <a:latin typeface="Lucida Grande"/>
                <a:ea typeface="+mn-ea"/>
                <a:cs typeface="Lucida Grand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400" dirty="0">
                <a:solidFill>
                  <a:schemeClr val="bg1"/>
                </a:solidFill>
                <a:latin typeface="+mn-lt"/>
              </a:rPr>
              <a:t>Prenatal essential metals </a:t>
            </a:r>
            <a:r>
              <a:rPr lang="en-US" sz="2400" dirty="0">
                <a:solidFill>
                  <a:schemeClr val="bg1"/>
                </a:solidFill>
                <a:latin typeface="+mn-lt"/>
                <a:sym typeface="Wingdings" panose="05000000000000000000" pitchFamily="2" charset="2"/>
              </a:rPr>
              <a:t> cord blood leptin (hormone mediator)  each early teen adiposity measure</a:t>
            </a:r>
            <a:endParaRPr lang="en-US" sz="2400" dirty="0">
              <a:solidFill>
                <a:schemeClr val="bg1"/>
              </a:solidFill>
              <a:latin typeface="+mn-lt"/>
            </a:endParaRPr>
          </a:p>
        </p:txBody>
      </p:sp>
      <p:pic>
        <p:nvPicPr>
          <p:cNvPr id="5" name="Picture 4" descr="Diagram&#10;&#10;Description automatically generated">
            <a:extLst>
              <a:ext uri="{FF2B5EF4-FFF2-40B4-BE49-F238E27FC236}">
                <a16:creationId xmlns:a16="http://schemas.microsoft.com/office/drawing/2014/main" id="{84481589-E53A-40CB-842E-83A7740A03A2}"/>
              </a:ext>
            </a:extLst>
          </p:cNvPr>
          <p:cNvPicPr>
            <a:picLocks noChangeAspect="1"/>
          </p:cNvPicPr>
          <p:nvPr/>
        </p:nvPicPr>
        <p:blipFill>
          <a:blip r:embed="rId3"/>
          <a:stretch>
            <a:fillRect/>
          </a:stretch>
        </p:blipFill>
        <p:spPr>
          <a:xfrm>
            <a:off x="5153892" y="3065702"/>
            <a:ext cx="3891868" cy="1886742"/>
          </a:xfrm>
          <a:prstGeom prst="rect">
            <a:avLst/>
          </a:prstGeom>
          <a:noFill/>
        </p:spPr>
      </p:pic>
      <p:sp>
        <p:nvSpPr>
          <p:cNvPr id="6" name="TextBox 5">
            <a:extLst>
              <a:ext uri="{FF2B5EF4-FFF2-40B4-BE49-F238E27FC236}">
                <a16:creationId xmlns:a16="http://schemas.microsoft.com/office/drawing/2014/main" id="{314F93FF-1C06-46F6-B833-83587759F5CC}"/>
              </a:ext>
            </a:extLst>
          </p:cNvPr>
          <p:cNvSpPr txBox="1"/>
          <p:nvPr/>
        </p:nvSpPr>
        <p:spPr>
          <a:xfrm>
            <a:off x="170273" y="7493331"/>
            <a:ext cx="528263" cy="506246"/>
          </a:xfrm>
          <a:prstGeom prst="rect">
            <a:avLst/>
          </a:prstGeom>
          <a:noFill/>
        </p:spPr>
        <p:txBody>
          <a:bodyPr wrap="square" rtlCol="0">
            <a:spAutoFit/>
          </a:bodyPr>
          <a:lstStyle/>
          <a:p>
            <a:r>
              <a:rPr lang="en-US" dirty="0">
                <a:solidFill>
                  <a:schemeClr val="tx2">
                    <a:lumMod val="50000"/>
                  </a:schemeClr>
                </a:solidFill>
              </a:rPr>
              <a:t>21</a:t>
            </a:r>
          </a:p>
        </p:txBody>
      </p:sp>
    </p:spTree>
    <p:extLst>
      <p:ext uri="{BB962C8B-B14F-4D97-AF65-F5344CB8AC3E}">
        <p14:creationId xmlns:p14="http://schemas.microsoft.com/office/powerpoint/2010/main" val="41479466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1E4B1-A22A-447A-911D-7A7C7787D174}"/>
              </a:ext>
            </a:extLst>
          </p:cNvPr>
          <p:cNvSpPr>
            <a:spLocks noGrp="1"/>
          </p:cNvSpPr>
          <p:nvPr>
            <p:ph type="title"/>
          </p:nvPr>
        </p:nvSpPr>
        <p:spPr>
          <a:xfrm>
            <a:off x="276688" y="216591"/>
            <a:ext cx="3438524" cy="691937"/>
          </a:xfrm>
        </p:spPr>
        <p:txBody>
          <a:bodyPr>
            <a:noAutofit/>
          </a:bodyPr>
          <a:lstStyle/>
          <a:p>
            <a:r>
              <a:rPr lang="en-US" sz="4000" dirty="0">
                <a:latin typeface="Georgia" panose="02040502050405020303" pitchFamily="18" charset="0"/>
              </a:rPr>
              <a:t>Summary</a:t>
            </a:r>
          </a:p>
        </p:txBody>
      </p:sp>
      <p:sp>
        <p:nvSpPr>
          <p:cNvPr id="3" name="Content Placeholder 2">
            <a:extLst>
              <a:ext uri="{FF2B5EF4-FFF2-40B4-BE49-F238E27FC236}">
                <a16:creationId xmlns:a16="http://schemas.microsoft.com/office/drawing/2014/main" id="{E2B52988-F7BC-4238-9BD6-8E98E000C619}"/>
              </a:ext>
            </a:extLst>
          </p:cNvPr>
          <p:cNvSpPr txBox="1">
            <a:spLocks/>
          </p:cNvSpPr>
          <p:nvPr/>
        </p:nvSpPr>
        <p:spPr>
          <a:xfrm>
            <a:off x="1179799" y="1511012"/>
            <a:ext cx="10400548" cy="4426944"/>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200" kern="1200">
                <a:solidFill>
                  <a:srgbClr val="2D637F"/>
                </a:solidFill>
                <a:latin typeface="Lucida Grande"/>
                <a:ea typeface="+mn-ea"/>
                <a:cs typeface="Lucida Grande"/>
              </a:defRPr>
            </a:lvl1pPr>
            <a:lvl2pPr marL="742950" indent="-285750" algn="l" defTabSz="457200" rtl="0" eaLnBrk="1" latinLnBrk="0" hangingPunct="1">
              <a:spcBef>
                <a:spcPct val="20000"/>
              </a:spcBef>
              <a:buFont typeface="Arial"/>
              <a:buChar char="–"/>
              <a:defRPr sz="2000" kern="1200">
                <a:solidFill>
                  <a:srgbClr val="2D637F"/>
                </a:solidFill>
                <a:latin typeface="Lucida Grande"/>
                <a:ea typeface="+mn-ea"/>
                <a:cs typeface="Lucida Grande"/>
              </a:defRPr>
            </a:lvl2pPr>
            <a:lvl3pPr marL="1143000" indent="-228600" algn="l" defTabSz="457200" rtl="0" eaLnBrk="1" latinLnBrk="0" hangingPunct="1">
              <a:spcBef>
                <a:spcPct val="20000"/>
              </a:spcBef>
              <a:buFont typeface="Arial"/>
              <a:buChar char="•"/>
              <a:defRPr sz="1800" kern="1200">
                <a:solidFill>
                  <a:srgbClr val="2D637F"/>
                </a:solidFill>
                <a:latin typeface="Lucida Grande"/>
                <a:ea typeface="+mn-ea"/>
                <a:cs typeface="Lucida Grande"/>
              </a:defRPr>
            </a:lvl3pPr>
            <a:lvl4pPr marL="1600200" indent="-228600" algn="l" defTabSz="457200" rtl="0" eaLnBrk="1" latinLnBrk="0" hangingPunct="1">
              <a:spcBef>
                <a:spcPct val="20000"/>
              </a:spcBef>
              <a:buFont typeface="Arial"/>
              <a:buChar char="–"/>
              <a:defRPr sz="1600" kern="1200">
                <a:solidFill>
                  <a:srgbClr val="2D637F"/>
                </a:solidFill>
                <a:latin typeface="Lucida Grande"/>
                <a:ea typeface="+mn-ea"/>
                <a:cs typeface="Lucida Grande"/>
              </a:defRPr>
            </a:lvl4pPr>
            <a:lvl5pPr marL="2057400" indent="-228600" algn="l" defTabSz="457200" rtl="0" eaLnBrk="1" latinLnBrk="0" hangingPunct="1">
              <a:spcBef>
                <a:spcPct val="20000"/>
              </a:spcBef>
              <a:buFont typeface="Arial"/>
              <a:buChar char="»"/>
              <a:defRPr sz="1400" kern="1200">
                <a:solidFill>
                  <a:srgbClr val="2D637F"/>
                </a:solidFill>
                <a:latin typeface="Lucida Grande"/>
                <a:ea typeface="+mn-ea"/>
                <a:cs typeface="Lucida Grand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2400" b="1" dirty="0">
                <a:solidFill>
                  <a:schemeClr val="accent2">
                    <a:lumMod val="50000"/>
                  </a:schemeClr>
                </a:solidFill>
                <a:latin typeface="+mn-lt"/>
              </a:rPr>
              <a:t>Aim 1:</a:t>
            </a:r>
            <a:endParaRPr lang="en-US" sz="2400" dirty="0">
              <a:solidFill>
                <a:schemeClr val="accent2">
                  <a:lumMod val="50000"/>
                </a:schemeClr>
              </a:solidFill>
              <a:latin typeface="+mn-lt"/>
            </a:endParaRPr>
          </a:p>
          <a:p>
            <a:pPr marL="0" indent="0">
              <a:lnSpc>
                <a:spcPct val="25000"/>
              </a:lnSpc>
              <a:spcBef>
                <a:spcPts val="0"/>
              </a:spcBef>
              <a:buNone/>
            </a:pPr>
            <a:endParaRPr lang="en-US" sz="2400" dirty="0">
              <a:solidFill>
                <a:schemeClr val="tx1"/>
              </a:solidFill>
              <a:latin typeface="+mn-lt"/>
            </a:endParaRPr>
          </a:p>
          <a:p>
            <a:pPr marL="0" indent="0">
              <a:spcBef>
                <a:spcPts val="0"/>
              </a:spcBef>
              <a:buNone/>
            </a:pPr>
            <a:r>
              <a:rPr lang="en-US" sz="2400" dirty="0">
                <a:solidFill>
                  <a:schemeClr val="tx1"/>
                </a:solidFill>
                <a:latin typeface="+mn-lt"/>
              </a:rPr>
              <a:t>	</a:t>
            </a:r>
            <a:r>
              <a:rPr lang="en-US" sz="2400" dirty="0">
                <a:solidFill>
                  <a:schemeClr val="accent4">
                    <a:lumMod val="50000"/>
                  </a:schemeClr>
                </a:solidFill>
                <a:latin typeface="+mn-lt"/>
              </a:rPr>
              <a:t>Exposure: Prenatal nonessential and essential metals</a:t>
            </a:r>
            <a:endParaRPr lang="en-US" sz="2400" dirty="0">
              <a:solidFill>
                <a:schemeClr val="tx1"/>
              </a:solidFill>
              <a:latin typeface="+mn-lt"/>
            </a:endParaRPr>
          </a:p>
          <a:p>
            <a:pPr marL="0" indent="0">
              <a:spcBef>
                <a:spcPts val="0"/>
              </a:spcBef>
              <a:buNone/>
            </a:pPr>
            <a:r>
              <a:rPr lang="en-US" sz="2400" dirty="0">
                <a:solidFill>
                  <a:schemeClr val="tx1"/>
                </a:solidFill>
                <a:latin typeface="+mn-lt"/>
              </a:rPr>
              <a:t>	</a:t>
            </a:r>
            <a:r>
              <a:rPr lang="en-US" sz="2400" dirty="0">
                <a:solidFill>
                  <a:srgbClr val="0070C0"/>
                </a:solidFill>
                <a:latin typeface="+mn-lt"/>
              </a:rPr>
              <a:t>Outcome: Maternal and cord blood mtDNAcn and TL</a:t>
            </a:r>
          </a:p>
          <a:p>
            <a:pPr marL="0" indent="0">
              <a:spcBef>
                <a:spcPts val="0"/>
              </a:spcBef>
              <a:buNone/>
            </a:pPr>
            <a:endParaRPr lang="en-US" sz="2400" dirty="0">
              <a:solidFill>
                <a:schemeClr val="tx1"/>
              </a:solidFill>
              <a:latin typeface="+mn-lt"/>
            </a:endParaRPr>
          </a:p>
          <a:p>
            <a:pPr marL="0" indent="0">
              <a:lnSpc>
                <a:spcPct val="50000"/>
              </a:lnSpc>
              <a:spcBef>
                <a:spcPts val="0"/>
              </a:spcBef>
              <a:buNone/>
            </a:pPr>
            <a:endParaRPr lang="en-US" sz="2400" dirty="0">
              <a:latin typeface="+mn-lt"/>
            </a:endParaRPr>
          </a:p>
          <a:p>
            <a:pPr marL="0" indent="0">
              <a:spcBef>
                <a:spcPts val="0"/>
              </a:spcBef>
              <a:buNone/>
            </a:pPr>
            <a:r>
              <a:rPr lang="en-US" sz="2400" b="1" dirty="0">
                <a:solidFill>
                  <a:schemeClr val="accent2">
                    <a:lumMod val="50000"/>
                  </a:schemeClr>
                </a:solidFill>
                <a:latin typeface="+mn-lt"/>
              </a:rPr>
              <a:t>Aim 2:</a:t>
            </a:r>
            <a:endParaRPr lang="en-US" sz="2400" dirty="0">
              <a:solidFill>
                <a:schemeClr val="accent2">
                  <a:lumMod val="50000"/>
                </a:schemeClr>
              </a:solidFill>
              <a:latin typeface="+mn-lt"/>
            </a:endParaRPr>
          </a:p>
          <a:p>
            <a:pPr marL="0" indent="0">
              <a:lnSpc>
                <a:spcPct val="25000"/>
              </a:lnSpc>
              <a:spcBef>
                <a:spcPts val="0"/>
              </a:spcBef>
              <a:buNone/>
            </a:pPr>
            <a:endParaRPr lang="en-US" sz="2400" dirty="0">
              <a:solidFill>
                <a:schemeClr val="tx1"/>
              </a:solidFill>
              <a:latin typeface="+mn-lt"/>
            </a:endParaRPr>
          </a:p>
          <a:p>
            <a:pPr marL="0" indent="0">
              <a:spcBef>
                <a:spcPts val="0"/>
              </a:spcBef>
              <a:buNone/>
            </a:pPr>
            <a:r>
              <a:rPr lang="en-US" sz="2400" dirty="0">
                <a:solidFill>
                  <a:schemeClr val="accent4">
                    <a:lumMod val="50000"/>
                  </a:schemeClr>
                </a:solidFill>
                <a:latin typeface="+mn-lt"/>
              </a:rPr>
              <a:t>	Exposure: Prenatal nonessential and essential metals</a:t>
            </a:r>
            <a:endParaRPr lang="en-US" sz="2400" dirty="0">
              <a:solidFill>
                <a:schemeClr val="tx1"/>
              </a:solidFill>
              <a:latin typeface="+mn-lt"/>
            </a:endParaRPr>
          </a:p>
          <a:p>
            <a:pPr marL="0" indent="0">
              <a:spcBef>
                <a:spcPts val="0"/>
              </a:spcBef>
              <a:buNone/>
            </a:pPr>
            <a:r>
              <a:rPr lang="en-US" sz="2400" dirty="0">
                <a:solidFill>
                  <a:schemeClr val="tx1"/>
                </a:solidFill>
                <a:latin typeface="+mn-lt"/>
              </a:rPr>
              <a:t>	</a:t>
            </a:r>
            <a:r>
              <a:rPr lang="en-US" sz="2400" dirty="0">
                <a:solidFill>
                  <a:srgbClr val="0070C0"/>
                </a:solidFill>
                <a:latin typeface="+mn-lt"/>
              </a:rPr>
              <a:t>Outcome: Cord blood adipocyte-secreted hormones and childhood adiposity</a:t>
            </a:r>
          </a:p>
          <a:p>
            <a:pPr marL="0" indent="0">
              <a:spcBef>
                <a:spcPts val="0"/>
              </a:spcBef>
              <a:buNone/>
            </a:pPr>
            <a:endParaRPr lang="en-US" sz="2400" dirty="0">
              <a:solidFill>
                <a:srgbClr val="0070C0"/>
              </a:solidFill>
              <a:latin typeface="+mn-lt"/>
            </a:endParaRPr>
          </a:p>
          <a:p>
            <a:pPr marL="0" indent="0">
              <a:lnSpc>
                <a:spcPct val="50000"/>
              </a:lnSpc>
              <a:spcBef>
                <a:spcPts val="0"/>
              </a:spcBef>
              <a:buNone/>
            </a:pPr>
            <a:endParaRPr lang="en-US" sz="2400" b="1" dirty="0">
              <a:solidFill>
                <a:srgbClr val="0070C0"/>
              </a:solidFill>
              <a:latin typeface="+mn-lt"/>
            </a:endParaRPr>
          </a:p>
          <a:p>
            <a:pPr marL="0" indent="0">
              <a:spcBef>
                <a:spcPts val="0"/>
              </a:spcBef>
              <a:buNone/>
            </a:pPr>
            <a:r>
              <a:rPr lang="en-US" sz="2400" b="1" dirty="0">
                <a:solidFill>
                  <a:schemeClr val="accent2">
                    <a:lumMod val="50000"/>
                  </a:schemeClr>
                </a:solidFill>
                <a:latin typeface="+mn-lt"/>
              </a:rPr>
              <a:t>Aim 3:</a:t>
            </a:r>
            <a:endParaRPr lang="en-US" sz="2400" dirty="0">
              <a:solidFill>
                <a:schemeClr val="accent2">
                  <a:lumMod val="50000"/>
                </a:schemeClr>
              </a:solidFill>
              <a:latin typeface="+mn-lt"/>
            </a:endParaRPr>
          </a:p>
          <a:p>
            <a:pPr marL="0" indent="0">
              <a:spcBef>
                <a:spcPts val="0"/>
              </a:spcBef>
              <a:buNone/>
            </a:pPr>
            <a:r>
              <a:rPr lang="en-US" sz="2400" dirty="0">
                <a:solidFill>
                  <a:schemeClr val="accent4">
                    <a:lumMod val="50000"/>
                  </a:schemeClr>
                </a:solidFill>
                <a:latin typeface="+mn-lt"/>
              </a:rPr>
              <a:t>	</a:t>
            </a:r>
            <a:r>
              <a:rPr lang="en-US" sz="2400" dirty="0">
                <a:solidFill>
                  <a:srgbClr val="00B050"/>
                </a:solidFill>
                <a:latin typeface="+mn-lt"/>
              </a:rPr>
              <a:t>Mediation</a:t>
            </a:r>
          </a:p>
          <a:p>
            <a:pPr marL="0" indent="0">
              <a:spcBef>
                <a:spcPts val="0"/>
              </a:spcBef>
              <a:buNone/>
            </a:pPr>
            <a:endParaRPr lang="en-US" dirty="0">
              <a:solidFill>
                <a:schemeClr val="tx1"/>
              </a:solidFill>
              <a:latin typeface="+mj-lt"/>
            </a:endParaRPr>
          </a:p>
          <a:p>
            <a:pPr marL="0" indent="0">
              <a:lnSpc>
                <a:spcPct val="50000"/>
              </a:lnSpc>
              <a:spcBef>
                <a:spcPts val="0"/>
              </a:spcBef>
              <a:buNone/>
            </a:pPr>
            <a:r>
              <a:rPr lang="en-US" dirty="0">
                <a:latin typeface="+mj-lt"/>
              </a:rPr>
              <a:t> </a:t>
            </a:r>
          </a:p>
        </p:txBody>
      </p:sp>
      <p:sp>
        <p:nvSpPr>
          <p:cNvPr id="4" name="TextBox 3">
            <a:extLst>
              <a:ext uri="{FF2B5EF4-FFF2-40B4-BE49-F238E27FC236}">
                <a16:creationId xmlns:a16="http://schemas.microsoft.com/office/drawing/2014/main" id="{40E5443D-C42E-421F-AC33-4B36229FCF2D}"/>
              </a:ext>
            </a:extLst>
          </p:cNvPr>
          <p:cNvSpPr txBox="1"/>
          <p:nvPr/>
        </p:nvSpPr>
        <p:spPr>
          <a:xfrm>
            <a:off x="170273" y="7493331"/>
            <a:ext cx="589748" cy="487954"/>
          </a:xfrm>
          <a:prstGeom prst="rect">
            <a:avLst/>
          </a:prstGeom>
          <a:noFill/>
        </p:spPr>
        <p:txBody>
          <a:bodyPr wrap="square" rtlCol="0">
            <a:spAutoFit/>
          </a:bodyPr>
          <a:lstStyle/>
          <a:p>
            <a:r>
              <a:rPr lang="en-US" dirty="0">
                <a:solidFill>
                  <a:schemeClr val="tx2">
                    <a:lumMod val="50000"/>
                  </a:schemeClr>
                </a:solidFill>
              </a:rPr>
              <a:t>22</a:t>
            </a:r>
          </a:p>
        </p:txBody>
      </p:sp>
    </p:spTree>
    <p:extLst>
      <p:ext uri="{BB962C8B-B14F-4D97-AF65-F5344CB8AC3E}">
        <p14:creationId xmlns:p14="http://schemas.microsoft.com/office/powerpoint/2010/main" val="16003784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CBF0C-8EBF-4421-AB5F-EF96803D6B08}"/>
              </a:ext>
            </a:extLst>
          </p:cNvPr>
          <p:cNvSpPr>
            <a:spLocks noGrp="1"/>
          </p:cNvSpPr>
          <p:nvPr>
            <p:ph type="title"/>
          </p:nvPr>
        </p:nvSpPr>
        <p:spPr>
          <a:xfrm>
            <a:off x="330229" y="318691"/>
            <a:ext cx="7905565" cy="546121"/>
          </a:xfrm>
        </p:spPr>
        <p:txBody>
          <a:bodyPr>
            <a:normAutofit fontScale="90000"/>
          </a:bodyPr>
          <a:lstStyle/>
          <a:p>
            <a:r>
              <a:rPr lang="en-US" sz="4400" dirty="0">
                <a:latin typeface="Georgia" panose="02040502050405020303" pitchFamily="18" charset="0"/>
              </a:rPr>
              <a:t>Future Directions (Long-Term)</a:t>
            </a:r>
          </a:p>
        </p:txBody>
      </p:sp>
      <p:sp>
        <p:nvSpPr>
          <p:cNvPr id="3" name="Content Placeholder 2">
            <a:extLst>
              <a:ext uri="{FF2B5EF4-FFF2-40B4-BE49-F238E27FC236}">
                <a16:creationId xmlns:a16="http://schemas.microsoft.com/office/drawing/2014/main" id="{5D5EF569-60FE-4EBC-9156-665897FB33D2}"/>
              </a:ext>
            </a:extLst>
          </p:cNvPr>
          <p:cNvSpPr txBox="1">
            <a:spLocks/>
          </p:cNvSpPr>
          <p:nvPr/>
        </p:nvSpPr>
        <p:spPr>
          <a:xfrm>
            <a:off x="226243" y="1340772"/>
            <a:ext cx="11336492" cy="391948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200" kern="1200">
                <a:solidFill>
                  <a:srgbClr val="2D637F"/>
                </a:solidFill>
                <a:latin typeface="Lucida Grande"/>
                <a:ea typeface="+mn-ea"/>
                <a:cs typeface="Lucida Grande"/>
              </a:defRPr>
            </a:lvl1pPr>
            <a:lvl2pPr marL="742950" indent="-285750" algn="l" defTabSz="457200" rtl="0" eaLnBrk="1" latinLnBrk="0" hangingPunct="1">
              <a:spcBef>
                <a:spcPct val="20000"/>
              </a:spcBef>
              <a:buFont typeface="Arial"/>
              <a:buChar char="–"/>
              <a:defRPr sz="2000" kern="1200">
                <a:solidFill>
                  <a:srgbClr val="2D637F"/>
                </a:solidFill>
                <a:latin typeface="Lucida Grande"/>
                <a:ea typeface="+mn-ea"/>
                <a:cs typeface="Lucida Grande"/>
              </a:defRPr>
            </a:lvl2pPr>
            <a:lvl3pPr marL="1143000" indent="-228600" algn="l" defTabSz="457200" rtl="0" eaLnBrk="1" latinLnBrk="0" hangingPunct="1">
              <a:spcBef>
                <a:spcPct val="20000"/>
              </a:spcBef>
              <a:buFont typeface="Arial"/>
              <a:buChar char="•"/>
              <a:defRPr sz="1800" kern="1200">
                <a:solidFill>
                  <a:srgbClr val="2D637F"/>
                </a:solidFill>
                <a:latin typeface="Lucida Grande"/>
                <a:ea typeface="+mn-ea"/>
                <a:cs typeface="Lucida Grande"/>
              </a:defRPr>
            </a:lvl3pPr>
            <a:lvl4pPr marL="1600200" indent="-228600" algn="l" defTabSz="457200" rtl="0" eaLnBrk="1" latinLnBrk="0" hangingPunct="1">
              <a:spcBef>
                <a:spcPct val="20000"/>
              </a:spcBef>
              <a:buFont typeface="Arial"/>
              <a:buChar char="–"/>
              <a:defRPr sz="1600" kern="1200">
                <a:solidFill>
                  <a:srgbClr val="2D637F"/>
                </a:solidFill>
                <a:latin typeface="Lucida Grande"/>
                <a:ea typeface="+mn-ea"/>
                <a:cs typeface="Lucida Grande"/>
              </a:defRPr>
            </a:lvl4pPr>
            <a:lvl5pPr marL="2057400" indent="-228600" algn="l" defTabSz="457200" rtl="0" eaLnBrk="1" latinLnBrk="0" hangingPunct="1">
              <a:spcBef>
                <a:spcPct val="20000"/>
              </a:spcBef>
              <a:buFont typeface="Arial"/>
              <a:buChar char="»"/>
              <a:defRPr sz="1400" kern="1200">
                <a:solidFill>
                  <a:srgbClr val="2D637F"/>
                </a:solidFill>
                <a:latin typeface="Lucida Grande"/>
                <a:ea typeface="+mn-ea"/>
                <a:cs typeface="Lucida Grand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25000"/>
              </a:lnSpc>
              <a:spcBef>
                <a:spcPts val="0"/>
              </a:spcBef>
              <a:buFont typeface="Arial" panose="020B0604020202020204" pitchFamily="34" charset="0"/>
              <a:buChar char="•"/>
            </a:pPr>
            <a:endParaRPr lang="en-US" sz="2400" dirty="0">
              <a:latin typeface="+mn-lt"/>
            </a:endParaRPr>
          </a:p>
          <a:p>
            <a:pPr lvl="1">
              <a:spcBef>
                <a:spcPts val="0"/>
              </a:spcBef>
              <a:buFont typeface="Arial" panose="020B0604020202020204" pitchFamily="34" charset="0"/>
              <a:buChar char="•"/>
            </a:pPr>
            <a:r>
              <a:rPr lang="en-US" sz="2400" dirty="0">
                <a:latin typeface="+mn-lt"/>
              </a:rPr>
              <a:t>Validate findings in other cohorts with different metal exposure profiles</a:t>
            </a:r>
          </a:p>
          <a:p>
            <a:pPr marL="457200" lvl="1" indent="0">
              <a:spcBef>
                <a:spcPts val="0"/>
              </a:spcBef>
              <a:buNone/>
            </a:pPr>
            <a:endParaRPr lang="en-US" sz="2400" dirty="0">
              <a:latin typeface="+mn-lt"/>
            </a:endParaRPr>
          </a:p>
          <a:p>
            <a:pPr lvl="1">
              <a:spcBef>
                <a:spcPts val="0"/>
              </a:spcBef>
              <a:buFont typeface="Arial" panose="020B0604020202020204" pitchFamily="34" charset="0"/>
              <a:buChar char="•"/>
            </a:pPr>
            <a:r>
              <a:rPr lang="en-US" sz="2400" dirty="0">
                <a:latin typeface="+mn-lt"/>
              </a:rPr>
              <a:t>Explore adding additional mixture components, such as dietary or social exposures</a:t>
            </a:r>
          </a:p>
          <a:p>
            <a:pPr marL="457200" lvl="1" indent="0">
              <a:spcBef>
                <a:spcPts val="0"/>
              </a:spcBef>
              <a:buNone/>
            </a:pPr>
            <a:endParaRPr lang="en-US" sz="2400" dirty="0">
              <a:latin typeface="+mn-lt"/>
            </a:endParaRPr>
          </a:p>
          <a:p>
            <a:pPr lvl="1">
              <a:spcBef>
                <a:spcPts val="0"/>
              </a:spcBef>
              <a:buFont typeface="Arial" panose="020B0604020202020204" pitchFamily="34" charset="0"/>
              <a:buChar char="•"/>
            </a:pPr>
            <a:r>
              <a:rPr lang="en-US" sz="2400" dirty="0">
                <a:latin typeface="+mn-lt"/>
              </a:rPr>
              <a:t>Examine effect of metal mixtures on cord blood epigenetic marks, including epigenetic age acceleration </a:t>
            </a:r>
          </a:p>
          <a:p>
            <a:pPr lvl="1">
              <a:spcBef>
                <a:spcPts val="0"/>
              </a:spcBef>
              <a:buFont typeface="Arial" panose="020B0604020202020204" pitchFamily="34" charset="0"/>
              <a:buChar char="•"/>
            </a:pPr>
            <a:endParaRPr lang="en-US" sz="2400" dirty="0">
              <a:latin typeface="+mn-lt"/>
            </a:endParaRPr>
          </a:p>
          <a:p>
            <a:pPr lvl="1">
              <a:spcBef>
                <a:spcPts val="0"/>
              </a:spcBef>
              <a:buFont typeface="Arial" panose="020B0604020202020204" pitchFamily="34" charset="0"/>
              <a:buChar char="•"/>
            </a:pPr>
            <a:r>
              <a:rPr lang="en-US" sz="2400" dirty="0">
                <a:latin typeface="+mn-lt"/>
              </a:rPr>
              <a:t>Explore nonparametric approaches for mixture analyses for aims 1 and 2, as well novel mixture mediation approaches for aim 3</a:t>
            </a:r>
          </a:p>
          <a:p>
            <a:pPr lvl="1">
              <a:spcBef>
                <a:spcPts val="0"/>
              </a:spcBef>
              <a:buFont typeface="Arial" panose="020B0604020202020204" pitchFamily="34" charset="0"/>
              <a:buChar char="•"/>
            </a:pPr>
            <a:endParaRPr lang="en-US" sz="2400" dirty="0">
              <a:latin typeface="+mn-lt"/>
            </a:endParaRPr>
          </a:p>
          <a:p>
            <a:pPr lvl="2">
              <a:lnSpc>
                <a:spcPct val="25000"/>
              </a:lnSpc>
              <a:spcBef>
                <a:spcPts val="0"/>
              </a:spcBef>
              <a:buFont typeface="Arial" panose="020B0604020202020204" pitchFamily="34" charset="0"/>
              <a:buChar char="•"/>
            </a:pPr>
            <a:endParaRPr lang="en-US" sz="2400" dirty="0">
              <a:latin typeface="+mn-lt"/>
            </a:endParaRPr>
          </a:p>
          <a:p>
            <a:pPr marL="457200" lvl="1" indent="0">
              <a:lnSpc>
                <a:spcPct val="25000"/>
              </a:lnSpc>
              <a:spcBef>
                <a:spcPts val="0"/>
              </a:spcBef>
              <a:buNone/>
            </a:pPr>
            <a:endParaRPr lang="en-US" sz="2400" dirty="0">
              <a:latin typeface="+mn-lt"/>
            </a:endParaRPr>
          </a:p>
        </p:txBody>
      </p:sp>
      <p:sp>
        <p:nvSpPr>
          <p:cNvPr id="4" name="TextBox 3">
            <a:extLst>
              <a:ext uri="{FF2B5EF4-FFF2-40B4-BE49-F238E27FC236}">
                <a16:creationId xmlns:a16="http://schemas.microsoft.com/office/drawing/2014/main" id="{43E80A6B-CC05-4E70-86A2-1B1FABA314CD}"/>
              </a:ext>
            </a:extLst>
          </p:cNvPr>
          <p:cNvSpPr txBox="1"/>
          <p:nvPr/>
        </p:nvSpPr>
        <p:spPr>
          <a:xfrm>
            <a:off x="170274" y="7493331"/>
            <a:ext cx="518495" cy="506246"/>
          </a:xfrm>
          <a:prstGeom prst="rect">
            <a:avLst/>
          </a:prstGeom>
          <a:noFill/>
        </p:spPr>
        <p:txBody>
          <a:bodyPr wrap="square" rtlCol="0">
            <a:spAutoFit/>
          </a:bodyPr>
          <a:lstStyle/>
          <a:p>
            <a:r>
              <a:rPr lang="en-US" dirty="0">
                <a:solidFill>
                  <a:schemeClr val="tx2">
                    <a:lumMod val="50000"/>
                  </a:schemeClr>
                </a:solidFill>
              </a:rPr>
              <a:t>23</a:t>
            </a:r>
          </a:p>
        </p:txBody>
      </p:sp>
    </p:spTree>
    <p:extLst>
      <p:ext uri="{BB962C8B-B14F-4D97-AF65-F5344CB8AC3E}">
        <p14:creationId xmlns:p14="http://schemas.microsoft.com/office/powerpoint/2010/main" val="20247574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1AF9E-F296-4B52-82EE-02E881814434}"/>
              </a:ext>
            </a:extLst>
          </p:cNvPr>
          <p:cNvSpPr>
            <a:spLocks noGrp="1"/>
          </p:cNvSpPr>
          <p:nvPr>
            <p:ph type="title"/>
          </p:nvPr>
        </p:nvSpPr>
        <p:spPr>
          <a:xfrm>
            <a:off x="330229" y="371915"/>
            <a:ext cx="6242021" cy="720614"/>
          </a:xfrm>
        </p:spPr>
        <p:txBody>
          <a:bodyPr>
            <a:normAutofit fontScale="90000"/>
          </a:bodyPr>
          <a:lstStyle/>
          <a:p>
            <a:r>
              <a:rPr lang="en-US" sz="4400" dirty="0">
                <a:latin typeface="Georgia" panose="02040502050405020303" pitchFamily="18" charset="0"/>
              </a:rPr>
              <a:t>Public Health Significance</a:t>
            </a:r>
          </a:p>
        </p:txBody>
      </p:sp>
      <p:sp>
        <p:nvSpPr>
          <p:cNvPr id="3" name="Content Placeholder 2">
            <a:extLst>
              <a:ext uri="{FF2B5EF4-FFF2-40B4-BE49-F238E27FC236}">
                <a16:creationId xmlns:a16="http://schemas.microsoft.com/office/drawing/2014/main" id="{6D4DBE15-B449-4058-B83A-2DDDA111A8E1}"/>
              </a:ext>
            </a:extLst>
          </p:cNvPr>
          <p:cNvSpPr txBox="1">
            <a:spLocks/>
          </p:cNvSpPr>
          <p:nvPr/>
        </p:nvSpPr>
        <p:spPr>
          <a:xfrm>
            <a:off x="672730" y="1986329"/>
            <a:ext cx="6445310" cy="3781074"/>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200" kern="1200">
                <a:solidFill>
                  <a:srgbClr val="2D637F"/>
                </a:solidFill>
                <a:latin typeface="Lucida Grande"/>
                <a:ea typeface="+mn-ea"/>
                <a:cs typeface="Lucida Grande"/>
              </a:defRPr>
            </a:lvl1pPr>
            <a:lvl2pPr marL="742950" indent="-285750" algn="l" defTabSz="457200" rtl="0" eaLnBrk="1" latinLnBrk="0" hangingPunct="1">
              <a:spcBef>
                <a:spcPct val="20000"/>
              </a:spcBef>
              <a:buFont typeface="Arial"/>
              <a:buChar char="–"/>
              <a:defRPr sz="2000" kern="1200">
                <a:solidFill>
                  <a:srgbClr val="2D637F"/>
                </a:solidFill>
                <a:latin typeface="Lucida Grande"/>
                <a:ea typeface="+mn-ea"/>
                <a:cs typeface="Lucida Grande"/>
              </a:defRPr>
            </a:lvl2pPr>
            <a:lvl3pPr marL="1143000" indent="-228600" algn="l" defTabSz="457200" rtl="0" eaLnBrk="1" latinLnBrk="0" hangingPunct="1">
              <a:spcBef>
                <a:spcPct val="20000"/>
              </a:spcBef>
              <a:buFont typeface="Arial"/>
              <a:buChar char="•"/>
              <a:defRPr sz="1800" kern="1200">
                <a:solidFill>
                  <a:srgbClr val="2D637F"/>
                </a:solidFill>
                <a:latin typeface="Lucida Grande"/>
                <a:ea typeface="+mn-ea"/>
                <a:cs typeface="Lucida Grande"/>
              </a:defRPr>
            </a:lvl3pPr>
            <a:lvl4pPr marL="1600200" indent="-228600" algn="l" defTabSz="457200" rtl="0" eaLnBrk="1" latinLnBrk="0" hangingPunct="1">
              <a:spcBef>
                <a:spcPct val="20000"/>
              </a:spcBef>
              <a:buFont typeface="Arial"/>
              <a:buChar char="–"/>
              <a:defRPr sz="1600" kern="1200">
                <a:solidFill>
                  <a:srgbClr val="2D637F"/>
                </a:solidFill>
                <a:latin typeface="Lucida Grande"/>
                <a:ea typeface="+mn-ea"/>
                <a:cs typeface="Lucida Grande"/>
              </a:defRPr>
            </a:lvl4pPr>
            <a:lvl5pPr marL="2057400" indent="-228600" algn="l" defTabSz="457200" rtl="0" eaLnBrk="1" latinLnBrk="0" hangingPunct="1">
              <a:spcBef>
                <a:spcPct val="20000"/>
              </a:spcBef>
              <a:buFont typeface="Arial"/>
              <a:buChar char="»"/>
              <a:defRPr sz="1400" kern="1200">
                <a:solidFill>
                  <a:srgbClr val="2D637F"/>
                </a:solidFill>
                <a:latin typeface="Lucida Grande"/>
                <a:ea typeface="+mn-ea"/>
                <a:cs typeface="Lucida Grand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sz="2400" dirty="0">
                <a:latin typeface="+mn-lt"/>
              </a:rPr>
              <a:t>Biomarkers elucidate molecular mechanisms linking prenatal exposures to postnatal disease</a:t>
            </a:r>
          </a:p>
          <a:p>
            <a:pPr marL="0" indent="0">
              <a:lnSpc>
                <a:spcPct val="25000"/>
              </a:lnSpc>
              <a:spcBef>
                <a:spcPts val="0"/>
              </a:spcBef>
              <a:buNone/>
            </a:pPr>
            <a:endParaRPr lang="en-US" sz="2400" dirty="0">
              <a:latin typeface="+mn-lt"/>
            </a:endParaRPr>
          </a:p>
          <a:p>
            <a:pPr marL="0" indent="0">
              <a:lnSpc>
                <a:spcPct val="50000"/>
              </a:lnSpc>
              <a:spcBef>
                <a:spcPts val="0"/>
              </a:spcBef>
              <a:buNone/>
            </a:pPr>
            <a:endParaRPr lang="en-US" sz="2400" dirty="0">
              <a:latin typeface="+mn-lt"/>
            </a:endParaRPr>
          </a:p>
          <a:p>
            <a:pPr>
              <a:spcBef>
                <a:spcPts val="0"/>
              </a:spcBef>
            </a:pPr>
            <a:r>
              <a:rPr lang="en-US" sz="2400" dirty="0">
                <a:latin typeface="+mn-lt"/>
              </a:rPr>
              <a:t>Effect of </a:t>
            </a:r>
            <a:r>
              <a:rPr lang="en-US" sz="2400" i="1" dirty="0">
                <a:latin typeface="+mn-lt"/>
              </a:rPr>
              <a:t>mixtures</a:t>
            </a:r>
            <a:r>
              <a:rPr lang="en-US" sz="2400" dirty="0">
                <a:latin typeface="+mn-lt"/>
              </a:rPr>
              <a:t> of prenatal exposures</a:t>
            </a:r>
          </a:p>
          <a:p>
            <a:pPr marL="0" indent="0">
              <a:lnSpc>
                <a:spcPct val="25000"/>
              </a:lnSpc>
              <a:spcBef>
                <a:spcPts val="0"/>
              </a:spcBef>
              <a:buNone/>
            </a:pPr>
            <a:endParaRPr lang="en-US" sz="2400" dirty="0">
              <a:latin typeface="+mn-lt"/>
            </a:endParaRPr>
          </a:p>
          <a:p>
            <a:pPr lvl="1">
              <a:spcBef>
                <a:spcPts val="0"/>
              </a:spcBef>
            </a:pPr>
            <a:r>
              <a:rPr lang="en-US" sz="2400" dirty="0">
                <a:latin typeface="+mn-lt"/>
              </a:rPr>
              <a:t>Combinations of exposures that influence health outcomes</a:t>
            </a:r>
          </a:p>
          <a:p>
            <a:pPr marL="457200" lvl="1" indent="0">
              <a:lnSpc>
                <a:spcPct val="25000"/>
              </a:lnSpc>
              <a:spcBef>
                <a:spcPts val="0"/>
              </a:spcBef>
              <a:buNone/>
            </a:pPr>
            <a:endParaRPr lang="en-US" sz="2400" dirty="0">
              <a:latin typeface="+mn-lt"/>
            </a:endParaRPr>
          </a:p>
          <a:p>
            <a:pPr lvl="1">
              <a:spcBef>
                <a:spcPts val="0"/>
              </a:spcBef>
            </a:pPr>
            <a:r>
              <a:rPr lang="en-US" sz="2400" dirty="0">
                <a:latin typeface="+mn-lt"/>
              </a:rPr>
              <a:t>Protective exposures</a:t>
            </a:r>
          </a:p>
          <a:p>
            <a:pPr marL="457200" lvl="1" indent="0">
              <a:lnSpc>
                <a:spcPct val="25000"/>
              </a:lnSpc>
              <a:spcBef>
                <a:spcPts val="0"/>
              </a:spcBef>
              <a:buNone/>
            </a:pPr>
            <a:endParaRPr lang="en-US" sz="2400" dirty="0">
              <a:latin typeface="+mn-lt"/>
            </a:endParaRPr>
          </a:p>
          <a:p>
            <a:pPr marL="0" indent="0">
              <a:lnSpc>
                <a:spcPct val="25000"/>
              </a:lnSpc>
              <a:spcBef>
                <a:spcPts val="0"/>
              </a:spcBef>
              <a:buNone/>
            </a:pPr>
            <a:endParaRPr lang="en-US" sz="2400" dirty="0">
              <a:latin typeface="+mn-lt"/>
            </a:endParaRPr>
          </a:p>
          <a:p>
            <a:pPr lvl="1">
              <a:spcBef>
                <a:spcPts val="0"/>
              </a:spcBef>
            </a:pPr>
            <a:r>
              <a:rPr lang="en-US" sz="2400" dirty="0">
                <a:latin typeface="+mn-lt"/>
              </a:rPr>
              <a:t>Relevant for risk assessment, clinical, and policy recommendations </a:t>
            </a:r>
          </a:p>
        </p:txBody>
      </p:sp>
      <p:pic>
        <p:nvPicPr>
          <p:cNvPr id="4" name="Picture 3" descr="Diagram&#10;&#10;Description automatically generated">
            <a:extLst>
              <a:ext uri="{FF2B5EF4-FFF2-40B4-BE49-F238E27FC236}">
                <a16:creationId xmlns:a16="http://schemas.microsoft.com/office/drawing/2014/main" id="{BA1F9F10-71E0-4C0D-A410-FA2A7B5C8828}"/>
              </a:ext>
            </a:extLst>
          </p:cNvPr>
          <p:cNvPicPr>
            <a:picLocks noChangeAspect="1"/>
          </p:cNvPicPr>
          <p:nvPr/>
        </p:nvPicPr>
        <p:blipFill rotWithShape="1">
          <a:blip r:embed="rId2"/>
          <a:srcRect l="1957" r="3" b="3"/>
          <a:stretch/>
        </p:blipFill>
        <p:spPr>
          <a:xfrm>
            <a:off x="8058151" y="543490"/>
            <a:ext cx="5325339" cy="6524481"/>
          </a:xfrm>
          <a:prstGeom prst="rect">
            <a:avLst/>
          </a:prstGeom>
        </p:spPr>
      </p:pic>
      <p:sp>
        <p:nvSpPr>
          <p:cNvPr id="5" name="TextBox 4">
            <a:extLst>
              <a:ext uri="{FF2B5EF4-FFF2-40B4-BE49-F238E27FC236}">
                <a16:creationId xmlns:a16="http://schemas.microsoft.com/office/drawing/2014/main" id="{7ED5BA9F-9939-4177-96DF-BC3BC726209E}"/>
              </a:ext>
            </a:extLst>
          </p:cNvPr>
          <p:cNvSpPr txBox="1"/>
          <p:nvPr/>
        </p:nvSpPr>
        <p:spPr>
          <a:xfrm>
            <a:off x="170274" y="7493331"/>
            <a:ext cx="672874" cy="487954"/>
          </a:xfrm>
          <a:prstGeom prst="rect">
            <a:avLst/>
          </a:prstGeom>
          <a:noFill/>
        </p:spPr>
        <p:txBody>
          <a:bodyPr wrap="square" rtlCol="0">
            <a:spAutoFit/>
          </a:bodyPr>
          <a:lstStyle/>
          <a:p>
            <a:r>
              <a:rPr lang="en-US" dirty="0">
                <a:solidFill>
                  <a:schemeClr val="tx2">
                    <a:lumMod val="50000"/>
                  </a:schemeClr>
                </a:solidFill>
              </a:rPr>
              <a:t>24</a:t>
            </a:r>
          </a:p>
        </p:txBody>
      </p:sp>
    </p:spTree>
    <p:extLst>
      <p:ext uri="{BB962C8B-B14F-4D97-AF65-F5344CB8AC3E}">
        <p14:creationId xmlns:p14="http://schemas.microsoft.com/office/powerpoint/2010/main" val="40274052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D82A1-ACEF-44AE-8464-0ED20CC22020}"/>
              </a:ext>
            </a:extLst>
          </p:cNvPr>
          <p:cNvSpPr>
            <a:spLocks noGrp="1"/>
          </p:cNvSpPr>
          <p:nvPr>
            <p:ph type="title"/>
          </p:nvPr>
        </p:nvSpPr>
        <p:spPr>
          <a:xfrm>
            <a:off x="537663" y="222091"/>
            <a:ext cx="4937095" cy="546121"/>
          </a:xfrm>
        </p:spPr>
        <p:txBody>
          <a:bodyPr>
            <a:normAutofit fontScale="90000"/>
          </a:bodyPr>
          <a:lstStyle/>
          <a:p>
            <a:r>
              <a:rPr lang="en-US" sz="4400" dirty="0">
                <a:latin typeface="Georgia" panose="02040502050405020303" pitchFamily="18" charset="0"/>
              </a:rPr>
              <a:t>Acknowledgements</a:t>
            </a:r>
          </a:p>
        </p:txBody>
      </p:sp>
      <p:sp>
        <p:nvSpPr>
          <p:cNvPr id="3" name="Content Placeholder 2">
            <a:extLst>
              <a:ext uri="{FF2B5EF4-FFF2-40B4-BE49-F238E27FC236}">
                <a16:creationId xmlns:a16="http://schemas.microsoft.com/office/drawing/2014/main" id="{727211BC-D17D-4998-9F53-DF5997A9188B}"/>
              </a:ext>
            </a:extLst>
          </p:cNvPr>
          <p:cNvSpPr txBox="1">
            <a:spLocks/>
          </p:cNvSpPr>
          <p:nvPr/>
        </p:nvSpPr>
        <p:spPr>
          <a:xfrm>
            <a:off x="595948" y="1136201"/>
            <a:ext cx="7046922" cy="258948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200" kern="1200">
                <a:solidFill>
                  <a:srgbClr val="2D637F"/>
                </a:solidFill>
                <a:latin typeface="Lucida Grande"/>
                <a:ea typeface="+mn-ea"/>
                <a:cs typeface="Lucida Grande"/>
              </a:defRPr>
            </a:lvl1pPr>
            <a:lvl2pPr marL="742950" indent="-285750" algn="l" defTabSz="457200" rtl="0" eaLnBrk="1" latinLnBrk="0" hangingPunct="1">
              <a:spcBef>
                <a:spcPct val="20000"/>
              </a:spcBef>
              <a:buFont typeface="Arial"/>
              <a:buChar char="–"/>
              <a:defRPr sz="2000" kern="1200">
                <a:solidFill>
                  <a:srgbClr val="2D637F"/>
                </a:solidFill>
                <a:latin typeface="Lucida Grande"/>
                <a:ea typeface="+mn-ea"/>
                <a:cs typeface="Lucida Grande"/>
              </a:defRPr>
            </a:lvl2pPr>
            <a:lvl3pPr marL="1143000" indent="-228600" algn="l" defTabSz="457200" rtl="0" eaLnBrk="1" latinLnBrk="0" hangingPunct="1">
              <a:spcBef>
                <a:spcPct val="20000"/>
              </a:spcBef>
              <a:buFont typeface="Arial"/>
              <a:buChar char="•"/>
              <a:defRPr sz="1800" kern="1200">
                <a:solidFill>
                  <a:srgbClr val="2D637F"/>
                </a:solidFill>
                <a:latin typeface="Lucida Grande"/>
                <a:ea typeface="+mn-ea"/>
                <a:cs typeface="Lucida Grande"/>
              </a:defRPr>
            </a:lvl3pPr>
            <a:lvl4pPr marL="1600200" indent="-228600" algn="l" defTabSz="457200" rtl="0" eaLnBrk="1" latinLnBrk="0" hangingPunct="1">
              <a:spcBef>
                <a:spcPct val="20000"/>
              </a:spcBef>
              <a:buFont typeface="Arial"/>
              <a:buChar char="–"/>
              <a:defRPr sz="1600" kern="1200">
                <a:solidFill>
                  <a:srgbClr val="2D637F"/>
                </a:solidFill>
                <a:latin typeface="Lucida Grande"/>
                <a:ea typeface="+mn-ea"/>
                <a:cs typeface="Lucida Grande"/>
              </a:defRPr>
            </a:lvl4pPr>
            <a:lvl5pPr marL="2057400" indent="-228600" algn="l" defTabSz="457200" rtl="0" eaLnBrk="1" latinLnBrk="0" hangingPunct="1">
              <a:spcBef>
                <a:spcPct val="20000"/>
              </a:spcBef>
              <a:buFont typeface="Arial"/>
              <a:buChar char="»"/>
              <a:defRPr sz="1400" kern="1200">
                <a:solidFill>
                  <a:srgbClr val="2D637F"/>
                </a:solidFill>
                <a:latin typeface="Lucida Grande"/>
                <a:ea typeface="+mn-ea"/>
                <a:cs typeface="Lucida Grand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base">
              <a:spcBef>
                <a:spcPts val="0"/>
              </a:spcBef>
              <a:buNone/>
            </a:pPr>
            <a:r>
              <a:rPr lang="en-US" sz="2400" b="1" dirty="0">
                <a:latin typeface="+mn-lt"/>
              </a:rPr>
              <a:t>UC Berkeley School of Public Health </a:t>
            </a:r>
          </a:p>
          <a:p>
            <a:pPr marL="0" indent="0" fontAlgn="base">
              <a:spcBef>
                <a:spcPts val="0"/>
              </a:spcBef>
              <a:buNone/>
            </a:pPr>
            <a:r>
              <a:rPr lang="en-US" sz="2400" dirty="0">
                <a:latin typeface="+mn-lt"/>
              </a:rPr>
              <a:t>Andres Cardenas, PhD, MPH (program adviser) </a:t>
            </a:r>
          </a:p>
          <a:p>
            <a:pPr marL="0" indent="0" fontAlgn="base">
              <a:spcBef>
                <a:spcPts val="0"/>
              </a:spcBef>
              <a:buNone/>
            </a:pPr>
            <a:r>
              <a:rPr lang="en-US" sz="2400" dirty="0">
                <a:latin typeface="+mn-lt"/>
              </a:rPr>
              <a:t>Nina Holland, PhD (program adviser)</a:t>
            </a:r>
          </a:p>
          <a:p>
            <a:pPr marL="0" indent="0" fontAlgn="base">
              <a:spcBef>
                <a:spcPts val="0"/>
              </a:spcBef>
              <a:buNone/>
            </a:pPr>
            <a:r>
              <a:rPr lang="en-US" sz="2400" dirty="0">
                <a:latin typeface="+mn-lt"/>
              </a:rPr>
              <a:t>Ellen Eisen, ScD (committee member) </a:t>
            </a:r>
          </a:p>
          <a:p>
            <a:pPr marL="0" indent="0" fontAlgn="base">
              <a:spcBef>
                <a:spcPts val="0"/>
              </a:spcBef>
              <a:buNone/>
            </a:pPr>
            <a:r>
              <a:rPr lang="en-US" sz="2400" dirty="0">
                <a:latin typeface="+mn-lt"/>
              </a:rPr>
              <a:t>Jay Graham, PhD, MBA, MPH (committee member)</a:t>
            </a:r>
          </a:p>
          <a:p>
            <a:pPr marL="0" indent="0" fontAlgn="base">
              <a:spcBef>
                <a:spcPts val="0"/>
              </a:spcBef>
              <a:buNone/>
            </a:pPr>
            <a:r>
              <a:rPr lang="en-US" sz="2400" dirty="0">
                <a:latin typeface="+mn-lt"/>
              </a:rPr>
              <a:t>Rosemarie de la Rosa, PhD, MPH (committee member) </a:t>
            </a:r>
          </a:p>
          <a:p>
            <a:pPr marL="0" indent="0" fontAlgn="base">
              <a:spcBef>
                <a:spcPts val="0"/>
              </a:spcBef>
              <a:buNone/>
            </a:pPr>
            <a:r>
              <a:rPr lang="en-US" sz="2400" dirty="0">
                <a:latin typeface="+mn-lt"/>
              </a:rPr>
              <a:t>Alan Hubbard, PhD (committee member)</a:t>
            </a:r>
          </a:p>
          <a:p>
            <a:pPr marL="0" indent="0" fontAlgn="base">
              <a:lnSpc>
                <a:spcPct val="50000"/>
              </a:lnSpc>
              <a:spcBef>
                <a:spcPts val="0"/>
              </a:spcBef>
              <a:buNone/>
            </a:pPr>
            <a:r>
              <a:rPr lang="en-US" sz="2000" dirty="0">
                <a:latin typeface="+mn-lt"/>
              </a:rPr>
              <a:t>	</a:t>
            </a:r>
          </a:p>
          <a:p>
            <a:pPr marL="0" indent="0" fontAlgn="base">
              <a:spcBef>
                <a:spcPts val="0"/>
              </a:spcBef>
              <a:buNone/>
            </a:pPr>
            <a:endParaRPr lang="en-US" sz="2000" b="1" dirty="0">
              <a:latin typeface="+mn-lt"/>
            </a:endParaRPr>
          </a:p>
          <a:p>
            <a:pPr marL="0" indent="0">
              <a:spcBef>
                <a:spcPts val="0"/>
              </a:spcBef>
              <a:buNone/>
            </a:pPr>
            <a:endParaRPr lang="en-US" b="1" dirty="0">
              <a:latin typeface="+mn-lt"/>
            </a:endParaRPr>
          </a:p>
        </p:txBody>
      </p:sp>
      <p:sp>
        <p:nvSpPr>
          <p:cNvPr id="4" name="Content Placeholder 2">
            <a:extLst>
              <a:ext uri="{FF2B5EF4-FFF2-40B4-BE49-F238E27FC236}">
                <a16:creationId xmlns:a16="http://schemas.microsoft.com/office/drawing/2014/main" id="{7E50F189-84A9-41D1-A331-46AAD599553D}"/>
              </a:ext>
            </a:extLst>
          </p:cNvPr>
          <p:cNvSpPr txBox="1">
            <a:spLocks/>
          </p:cNvSpPr>
          <p:nvPr/>
        </p:nvSpPr>
        <p:spPr>
          <a:xfrm>
            <a:off x="595948" y="3959778"/>
            <a:ext cx="5264826" cy="258948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200" kern="1200">
                <a:solidFill>
                  <a:srgbClr val="2D637F"/>
                </a:solidFill>
                <a:latin typeface="Lucida Grande"/>
                <a:ea typeface="+mn-ea"/>
                <a:cs typeface="Lucida Grande"/>
              </a:defRPr>
            </a:lvl1pPr>
            <a:lvl2pPr marL="742950" indent="-285750" algn="l" defTabSz="457200" rtl="0" eaLnBrk="1" latinLnBrk="0" hangingPunct="1">
              <a:spcBef>
                <a:spcPct val="20000"/>
              </a:spcBef>
              <a:buFont typeface="Arial"/>
              <a:buChar char="–"/>
              <a:defRPr sz="2000" kern="1200">
                <a:solidFill>
                  <a:srgbClr val="2D637F"/>
                </a:solidFill>
                <a:latin typeface="Lucida Grande"/>
                <a:ea typeface="+mn-ea"/>
                <a:cs typeface="Lucida Grande"/>
              </a:defRPr>
            </a:lvl2pPr>
            <a:lvl3pPr marL="1143000" indent="-228600" algn="l" defTabSz="457200" rtl="0" eaLnBrk="1" latinLnBrk="0" hangingPunct="1">
              <a:spcBef>
                <a:spcPct val="20000"/>
              </a:spcBef>
              <a:buFont typeface="Arial"/>
              <a:buChar char="•"/>
              <a:defRPr sz="1800" kern="1200">
                <a:solidFill>
                  <a:srgbClr val="2D637F"/>
                </a:solidFill>
                <a:latin typeface="Lucida Grande"/>
                <a:ea typeface="+mn-ea"/>
                <a:cs typeface="Lucida Grande"/>
              </a:defRPr>
            </a:lvl3pPr>
            <a:lvl4pPr marL="1600200" indent="-228600" algn="l" defTabSz="457200" rtl="0" eaLnBrk="1" latinLnBrk="0" hangingPunct="1">
              <a:spcBef>
                <a:spcPct val="20000"/>
              </a:spcBef>
              <a:buFont typeface="Arial"/>
              <a:buChar char="–"/>
              <a:defRPr sz="1600" kern="1200">
                <a:solidFill>
                  <a:srgbClr val="2D637F"/>
                </a:solidFill>
                <a:latin typeface="Lucida Grande"/>
                <a:ea typeface="+mn-ea"/>
                <a:cs typeface="Lucida Grande"/>
              </a:defRPr>
            </a:lvl4pPr>
            <a:lvl5pPr marL="2057400" indent="-228600" algn="l" defTabSz="457200" rtl="0" eaLnBrk="1" latinLnBrk="0" hangingPunct="1">
              <a:spcBef>
                <a:spcPct val="20000"/>
              </a:spcBef>
              <a:buFont typeface="Arial"/>
              <a:buChar char="»"/>
              <a:defRPr sz="1400" kern="1200">
                <a:solidFill>
                  <a:srgbClr val="2D637F"/>
                </a:solidFill>
                <a:latin typeface="Lucida Grande"/>
                <a:ea typeface="+mn-ea"/>
                <a:cs typeface="Lucida Grand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base">
              <a:spcBef>
                <a:spcPts val="0"/>
              </a:spcBef>
              <a:buNone/>
            </a:pPr>
            <a:r>
              <a:rPr lang="en-US" sz="2400" b="1" dirty="0">
                <a:latin typeface="+mn-lt"/>
              </a:rPr>
              <a:t>Harvard Medical School &amp; </a:t>
            </a:r>
          </a:p>
          <a:p>
            <a:pPr marL="0" indent="0" fontAlgn="base">
              <a:spcBef>
                <a:spcPts val="0"/>
              </a:spcBef>
              <a:buNone/>
            </a:pPr>
            <a:r>
              <a:rPr lang="en-US" sz="2400" b="1" dirty="0">
                <a:latin typeface="+mn-lt"/>
              </a:rPr>
              <a:t>Harvard Pilgrim Health Care Institute</a:t>
            </a:r>
          </a:p>
          <a:p>
            <a:pPr marL="0" indent="0" fontAlgn="base">
              <a:spcBef>
                <a:spcPts val="0"/>
              </a:spcBef>
              <a:buNone/>
            </a:pPr>
            <a:r>
              <a:rPr lang="en-US" sz="2400" b="1" dirty="0">
                <a:latin typeface="+mn-lt"/>
              </a:rPr>
              <a:t> </a:t>
            </a:r>
            <a:r>
              <a:rPr lang="en-US" sz="2400" dirty="0">
                <a:latin typeface="+mn-lt"/>
              </a:rPr>
              <a:t>Pi-I Debby Lin, ScD, MS</a:t>
            </a:r>
          </a:p>
          <a:p>
            <a:pPr marL="0" indent="0" fontAlgn="base">
              <a:spcBef>
                <a:spcPts val="0"/>
              </a:spcBef>
              <a:buNone/>
            </a:pPr>
            <a:r>
              <a:rPr lang="en-US" sz="2400" dirty="0">
                <a:latin typeface="+mn-lt"/>
              </a:rPr>
              <a:t> Sheryl L. Rifas-Shiman, MPH</a:t>
            </a:r>
          </a:p>
          <a:p>
            <a:pPr marL="0" indent="0" fontAlgn="base">
              <a:spcBef>
                <a:spcPts val="0"/>
              </a:spcBef>
              <a:buNone/>
            </a:pPr>
            <a:r>
              <a:rPr lang="en-US" sz="2400" dirty="0">
                <a:latin typeface="+mn-lt"/>
              </a:rPr>
              <a:t> Mohammad L. Rahman, MD, ScD, MPH</a:t>
            </a:r>
          </a:p>
          <a:p>
            <a:pPr marL="0" indent="0" fontAlgn="base">
              <a:spcBef>
                <a:spcPts val="0"/>
              </a:spcBef>
              <a:buNone/>
            </a:pPr>
            <a:r>
              <a:rPr lang="en-US" sz="2400" dirty="0">
                <a:latin typeface="+mn-lt"/>
              </a:rPr>
              <a:t> Marie-France Hivert, MD, MMSc</a:t>
            </a:r>
          </a:p>
          <a:p>
            <a:pPr marL="0" indent="0" fontAlgn="base">
              <a:spcBef>
                <a:spcPts val="0"/>
              </a:spcBef>
              <a:buNone/>
            </a:pPr>
            <a:r>
              <a:rPr lang="en-US" sz="2400" dirty="0">
                <a:latin typeface="+mn-lt"/>
              </a:rPr>
              <a:t> Emily Oken, MD, MPH</a:t>
            </a:r>
          </a:p>
          <a:p>
            <a:pPr marL="0" indent="0" fontAlgn="base">
              <a:spcBef>
                <a:spcPts val="0"/>
              </a:spcBef>
              <a:buNone/>
            </a:pPr>
            <a:endParaRPr lang="en-US" sz="2000" b="1" dirty="0">
              <a:latin typeface="+mn-lt"/>
            </a:endParaRPr>
          </a:p>
          <a:p>
            <a:pPr marL="0" indent="0">
              <a:spcBef>
                <a:spcPts val="0"/>
              </a:spcBef>
              <a:buNone/>
            </a:pPr>
            <a:endParaRPr lang="en-US" b="1" dirty="0">
              <a:latin typeface="+mn-lt"/>
            </a:endParaRPr>
          </a:p>
        </p:txBody>
      </p:sp>
      <p:sp>
        <p:nvSpPr>
          <p:cNvPr id="5" name="Content Placeholder 2">
            <a:extLst>
              <a:ext uri="{FF2B5EF4-FFF2-40B4-BE49-F238E27FC236}">
                <a16:creationId xmlns:a16="http://schemas.microsoft.com/office/drawing/2014/main" id="{166D21B2-E788-4953-A20F-02C477D6F5E6}"/>
              </a:ext>
            </a:extLst>
          </p:cNvPr>
          <p:cNvSpPr txBox="1">
            <a:spLocks/>
          </p:cNvSpPr>
          <p:nvPr/>
        </p:nvSpPr>
        <p:spPr>
          <a:xfrm>
            <a:off x="7906426" y="1136201"/>
            <a:ext cx="5899885" cy="4736967"/>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200" kern="1200">
                <a:solidFill>
                  <a:srgbClr val="2D637F"/>
                </a:solidFill>
                <a:latin typeface="Lucida Grande"/>
                <a:ea typeface="+mn-ea"/>
                <a:cs typeface="Lucida Grande"/>
              </a:defRPr>
            </a:lvl1pPr>
            <a:lvl2pPr marL="742950" indent="-285750" algn="l" defTabSz="457200" rtl="0" eaLnBrk="1" latinLnBrk="0" hangingPunct="1">
              <a:spcBef>
                <a:spcPct val="20000"/>
              </a:spcBef>
              <a:buFont typeface="Arial"/>
              <a:buChar char="–"/>
              <a:defRPr sz="2000" kern="1200">
                <a:solidFill>
                  <a:srgbClr val="2D637F"/>
                </a:solidFill>
                <a:latin typeface="Lucida Grande"/>
                <a:ea typeface="+mn-ea"/>
                <a:cs typeface="Lucida Grande"/>
              </a:defRPr>
            </a:lvl2pPr>
            <a:lvl3pPr marL="1143000" indent="-228600" algn="l" defTabSz="457200" rtl="0" eaLnBrk="1" latinLnBrk="0" hangingPunct="1">
              <a:spcBef>
                <a:spcPct val="20000"/>
              </a:spcBef>
              <a:buFont typeface="Arial"/>
              <a:buChar char="•"/>
              <a:defRPr sz="1800" kern="1200">
                <a:solidFill>
                  <a:srgbClr val="2D637F"/>
                </a:solidFill>
                <a:latin typeface="Lucida Grande"/>
                <a:ea typeface="+mn-ea"/>
                <a:cs typeface="Lucida Grande"/>
              </a:defRPr>
            </a:lvl3pPr>
            <a:lvl4pPr marL="1600200" indent="-228600" algn="l" defTabSz="457200" rtl="0" eaLnBrk="1" latinLnBrk="0" hangingPunct="1">
              <a:spcBef>
                <a:spcPct val="20000"/>
              </a:spcBef>
              <a:buFont typeface="Arial"/>
              <a:buChar char="–"/>
              <a:defRPr sz="1600" kern="1200">
                <a:solidFill>
                  <a:srgbClr val="2D637F"/>
                </a:solidFill>
                <a:latin typeface="Lucida Grande"/>
                <a:ea typeface="+mn-ea"/>
                <a:cs typeface="Lucida Grande"/>
              </a:defRPr>
            </a:lvl4pPr>
            <a:lvl5pPr marL="2057400" indent="-228600" algn="l" defTabSz="457200" rtl="0" eaLnBrk="1" latinLnBrk="0" hangingPunct="1">
              <a:spcBef>
                <a:spcPct val="20000"/>
              </a:spcBef>
              <a:buFont typeface="Arial"/>
              <a:buChar char="»"/>
              <a:defRPr sz="1400" kern="1200">
                <a:solidFill>
                  <a:srgbClr val="2D637F"/>
                </a:solidFill>
                <a:latin typeface="Lucida Grande"/>
                <a:ea typeface="+mn-ea"/>
                <a:cs typeface="Lucida Grand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base">
              <a:spcBef>
                <a:spcPts val="0"/>
              </a:spcBef>
              <a:buNone/>
            </a:pPr>
            <a:r>
              <a:rPr lang="en-US" sz="2400" b="1" dirty="0">
                <a:latin typeface="+mn-lt"/>
              </a:rPr>
              <a:t>Columbia University, Mailman School of Public Health</a:t>
            </a:r>
          </a:p>
          <a:p>
            <a:pPr marL="0" indent="0" fontAlgn="base">
              <a:spcBef>
                <a:spcPts val="0"/>
              </a:spcBef>
              <a:buNone/>
            </a:pPr>
            <a:r>
              <a:rPr lang="en-US" sz="2400" dirty="0">
                <a:latin typeface="+mn-lt"/>
              </a:rPr>
              <a:t>Andrea A. Baccarelli, MD, PhD, MPH</a:t>
            </a:r>
          </a:p>
          <a:p>
            <a:pPr marL="0" indent="0" fontAlgn="base">
              <a:lnSpc>
                <a:spcPct val="50000"/>
              </a:lnSpc>
              <a:spcBef>
                <a:spcPts val="0"/>
              </a:spcBef>
              <a:buNone/>
            </a:pPr>
            <a:endParaRPr lang="en-US" sz="2400" dirty="0">
              <a:latin typeface="+mn-lt"/>
            </a:endParaRPr>
          </a:p>
          <a:p>
            <a:pPr marL="0" indent="0" fontAlgn="base">
              <a:spcBef>
                <a:spcPts val="0"/>
              </a:spcBef>
              <a:buNone/>
            </a:pPr>
            <a:r>
              <a:rPr lang="en-US" sz="2400" b="1" dirty="0">
                <a:latin typeface="+mn-lt"/>
              </a:rPr>
              <a:t>Harvard T.H. Chan School of Public Health</a:t>
            </a:r>
          </a:p>
          <a:p>
            <a:pPr marL="0" indent="0" fontAlgn="base">
              <a:spcBef>
                <a:spcPts val="0"/>
              </a:spcBef>
              <a:buNone/>
            </a:pPr>
            <a:r>
              <a:rPr lang="en-US" sz="2400" dirty="0">
                <a:latin typeface="+mn-lt"/>
              </a:rPr>
              <a:t>Diane R. Gold, MD, MPH</a:t>
            </a:r>
          </a:p>
          <a:p>
            <a:pPr marL="0" indent="0" fontAlgn="base">
              <a:spcBef>
                <a:spcPts val="0"/>
              </a:spcBef>
              <a:buNone/>
            </a:pPr>
            <a:r>
              <a:rPr lang="en-US" sz="2400" dirty="0">
                <a:latin typeface="+mn-lt"/>
              </a:rPr>
              <a:t>Brent Coull, PhD</a:t>
            </a:r>
          </a:p>
          <a:p>
            <a:pPr marL="0" indent="0" fontAlgn="base">
              <a:lnSpc>
                <a:spcPct val="50000"/>
              </a:lnSpc>
              <a:spcBef>
                <a:spcPts val="0"/>
              </a:spcBef>
              <a:buNone/>
            </a:pPr>
            <a:r>
              <a:rPr lang="en-US" sz="2400" b="1" dirty="0">
                <a:latin typeface="+mn-lt"/>
              </a:rPr>
              <a:t> </a:t>
            </a:r>
          </a:p>
          <a:p>
            <a:pPr marL="0" indent="0" fontAlgn="base">
              <a:spcBef>
                <a:spcPts val="0"/>
              </a:spcBef>
              <a:buNone/>
            </a:pPr>
            <a:r>
              <a:rPr lang="en-US" sz="2400" b="1" dirty="0">
                <a:latin typeface="+mn-lt"/>
              </a:rPr>
              <a:t>Icahn School of Medicine at Mount Sinai</a:t>
            </a:r>
          </a:p>
          <a:p>
            <a:pPr marL="0" indent="0" fontAlgn="base">
              <a:spcBef>
                <a:spcPts val="0"/>
              </a:spcBef>
              <a:buNone/>
            </a:pPr>
            <a:r>
              <a:rPr lang="en-US" sz="2400" dirty="0">
                <a:latin typeface="+mn-lt"/>
              </a:rPr>
              <a:t>Chitra Amarasiriwardena, PhD</a:t>
            </a:r>
          </a:p>
          <a:p>
            <a:pPr marL="0" indent="0" fontAlgn="base">
              <a:spcBef>
                <a:spcPts val="0"/>
              </a:spcBef>
              <a:buNone/>
            </a:pPr>
            <a:r>
              <a:rPr lang="en-US" sz="2400" dirty="0">
                <a:latin typeface="+mn-lt"/>
              </a:rPr>
              <a:t>Robert O. Wright, MD, MPH</a:t>
            </a:r>
          </a:p>
          <a:p>
            <a:pPr marL="0" indent="0" fontAlgn="base">
              <a:lnSpc>
                <a:spcPct val="50000"/>
              </a:lnSpc>
              <a:spcBef>
                <a:spcPts val="0"/>
              </a:spcBef>
              <a:buNone/>
            </a:pPr>
            <a:endParaRPr lang="en-US" sz="2400" dirty="0">
              <a:latin typeface="+mn-lt"/>
            </a:endParaRPr>
          </a:p>
          <a:p>
            <a:pPr marL="0" indent="0" fontAlgn="base">
              <a:spcBef>
                <a:spcPts val="0"/>
              </a:spcBef>
              <a:buNone/>
            </a:pPr>
            <a:r>
              <a:rPr lang="en-US" sz="2400" b="1" dirty="0">
                <a:latin typeface="+mn-lt"/>
              </a:rPr>
              <a:t>Boston University School of Public Health</a:t>
            </a:r>
          </a:p>
          <a:p>
            <a:pPr marL="0" indent="0" fontAlgn="base">
              <a:spcBef>
                <a:spcPts val="0"/>
              </a:spcBef>
              <a:buNone/>
            </a:pPr>
            <a:r>
              <a:rPr lang="en-US" sz="2400" dirty="0">
                <a:latin typeface="+mn-lt"/>
              </a:rPr>
              <a:t>Birgit G. Claus Henn, ScD, MPH</a:t>
            </a:r>
          </a:p>
          <a:p>
            <a:pPr marL="0" indent="0" fontAlgn="base">
              <a:spcBef>
                <a:spcPts val="0"/>
              </a:spcBef>
              <a:buNone/>
            </a:pPr>
            <a:endParaRPr lang="en-US" sz="1800" dirty="0">
              <a:latin typeface="+mn-lt"/>
            </a:endParaRPr>
          </a:p>
          <a:p>
            <a:pPr marL="0" indent="0" fontAlgn="base">
              <a:spcBef>
                <a:spcPts val="0"/>
              </a:spcBef>
              <a:buNone/>
            </a:pPr>
            <a:endParaRPr lang="en-US" sz="2000" dirty="0"/>
          </a:p>
          <a:p>
            <a:pPr marL="0" indent="0" fontAlgn="base">
              <a:spcBef>
                <a:spcPts val="0"/>
              </a:spcBef>
              <a:buNone/>
            </a:pPr>
            <a:endParaRPr lang="en-US" sz="2000" dirty="0"/>
          </a:p>
          <a:p>
            <a:pPr marL="0" indent="0" fontAlgn="base">
              <a:spcBef>
                <a:spcPts val="0"/>
              </a:spcBef>
              <a:buNone/>
            </a:pPr>
            <a:endParaRPr lang="en-US" sz="2000" dirty="0">
              <a:latin typeface="+mn-lt"/>
            </a:endParaRPr>
          </a:p>
          <a:p>
            <a:pPr marL="0" indent="0">
              <a:spcBef>
                <a:spcPts val="0"/>
              </a:spcBef>
              <a:buNone/>
            </a:pPr>
            <a:endParaRPr lang="en-US" b="1" dirty="0">
              <a:latin typeface="+mn-lt"/>
            </a:endParaRPr>
          </a:p>
        </p:txBody>
      </p:sp>
      <p:sp>
        <p:nvSpPr>
          <p:cNvPr id="6" name="Content Placeholder 2">
            <a:extLst>
              <a:ext uri="{FF2B5EF4-FFF2-40B4-BE49-F238E27FC236}">
                <a16:creationId xmlns:a16="http://schemas.microsoft.com/office/drawing/2014/main" id="{D3710A8D-ADD7-418C-9512-D4364D1A1D6B}"/>
              </a:ext>
            </a:extLst>
          </p:cNvPr>
          <p:cNvSpPr txBox="1">
            <a:spLocks/>
          </p:cNvSpPr>
          <p:nvPr/>
        </p:nvSpPr>
        <p:spPr>
          <a:xfrm>
            <a:off x="5860774" y="5781595"/>
            <a:ext cx="7544894" cy="122599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200" kern="1200">
                <a:solidFill>
                  <a:srgbClr val="2D637F"/>
                </a:solidFill>
                <a:latin typeface="Lucida Grande"/>
                <a:ea typeface="+mn-ea"/>
                <a:cs typeface="Lucida Grande"/>
              </a:defRPr>
            </a:lvl1pPr>
            <a:lvl2pPr marL="742950" indent="-285750" algn="l" defTabSz="457200" rtl="0" eaLnBrk="1" latinLnBrk="0" hangingPunct="1">
              <a:spcBef>
                <a:spcPct val="20000"/>
              </a:spcBef>
              <a:buFont typeface="Arial"/>
              <a:buChar char="–"/>
              <a:defRPr sz="2000" kern="1200">
                <a:solidFill>
                  <a:srgbClr val="2D637F"/>
                </a:solidFill>
                <a:latin typeface="Lucida Grande"/>
                <a:ea typeface="+mn-ea"/>
                <a:cs typeface="Lucida Grande"/>
              </a:defRPr>
            </a:lvl2pPr>
            <a:lvl3pPr marL="1143000" indent="-228600" algn="l" defTabSz="457200" rtl="0" eaLnBrk="1" latinLnBrk="0" hangingPunct="1">
              <a:spcBef>
                <a:spcPct val="20000"/>
              </a:spcBef>
              <a:buFont typeface="Arial"/>
              <a:buChar char="•"/>
              <a:defRPr sz="1800" kern="1200">
                <a:solidFill>
                  <a:srgbClr val="2D637F"/>
                </a:solidFill>
                <a:latin typeface="Lucida Grande"/>
                <a:ea typeface="+mn-ea"/>
                <a:cs typeface="Lucida Grande"/>
              </a:defRPr>
            </a:lvl3pPr>
            <a:lvl4pPr marL="1600200" indent="-228600" algn="l" defTabSz="457200" rtl="0" eaLnBrk="1" latinLnBrk="0" hangingPunct="1">
              <a:spcBef>
                <a:spcPct val="20000"/>
              </a:spcBef>
              <a:buFont typeface="Arial"/>
              <a:buChar char="–"/>
              <a:defRPr sz="1600" kern="1200">
                <a:solidFill>
                  <a:srgbClr val="2D637F"/>
                </a:solidFill>
                <a:latin typeface="Lucida Grande"/>
                <a:ea typeface="+mn-ea"/>
                <a:cs typeface="Lucida Grande"/>
              </a:defRPr>
            </a:lvl4pPr>
            <a:lvl5pPr marL="2057400" indent="-228600" algn="l" defTabSz="457200" rtl="0" eaLnBrk="1" latinLnBrk="0" hangingPunct="1">
              <a:spcBef>
                <a:spcPct val="20000"/>
              </a:spcBef>
              <a:buFont typeface="Arial"/>
              <a:buChar char="»"/>
              <a:defRPr sz="1400" kern="1200">
                <a:solidFill>
                  <a:srgbClr val="2D637F"/>
                </a:solidFill>
                <a:latin typeface="Lucida Grande"/>
                <a:ea typeface="+mn-ea"/>
                <a:cs typeface="Lucida Grand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base">
              <a:spcBef>
                <a:spcPts val="0"/>
              </a:spcBef>
              <a:buNone/>
            </a:pPr>
            <a:r>
              <a:rPr lang="en-US" sz="2400" b="1" dirty="0">
                <a:latin typeface="+mn-lt"/>
              </a:rPr>
              <a:t>Funding</a:t>
            </a:r>
          </a:p>
          <a:p>
            <a:pPr marL="0" indent="0" fontAlgn="base">
              <a:spcBef>
                <a:spcPts val="0"/>
              </a:spcBef>
              <a:buNone/>
            </a:pPr>
            <a:r>
              <a:rPr lang="en-US" sz="2400" dirty="0">
                <a:latin typeface="+mn-lt"/>
              </a:rPr>
              <a:t>United States National Institutes of Health</a:t>
            </a:r>
          </a:p>
          <a:p>
            <a:pPr marL="0" indent="0" fontAlgn="base">
              <a:spcBef>
                <a:spcPts val="0"/>
              </a:spcBef>
              <a:buNone/>
            </a:pPr>
            <a:r>
              <a:rPr lang="en-US" sz="2400" dirty="0">
                <a:latin typeface="+mn-lt"/>
              </a:rPr>
              <a:t>The Children’s Health Exposure Analysis Resource (CHEAR)</a:t>
            </a:r>
          </a:p>
          <a:p>
            <a:pPr marL="0" indent="0" fontAlgn="base">
              <a:spcBef>
                <a:spcPts val="0"/>
              </a:spcBef>
              <a:buNone/>
            </a:pPr>
            <a:r>
              <a:rPr lang="en-US" sz="1800" dirty="0">
                <a:latin typeface="+mn-lt"/>
              </a:rPr>
              <a:t>   	</a:t>
            </a:r>
            <a:endParaRPr lang="en-US" sz="2000" dirty="0">
              <a:latin typeface="+mn-lt"/>
            </a:endParaRPr>
          </a:p>
          <a:p>
            <a:pPr marL="0" indent="0" fontAlgn="base">
              <a:spcBef>
                <a:spcPts val="0"/>
              </a:spcBef>
              <a:buNone/>
            </a:pPr>
            <a:endParaRPr lang="en-US" sz="1800" dirty="0">
              <a:latin typeface="+mn-lt"/>
            </a:endParaRPr>
          </a:p>
          <a:p>
            <a:pPr marL="0" indent="0" fontAlgn="base">
              <a:spcBef>
                <a:spcPts val="0"/>
              </a:spcBef>
              <a:buNone/>
            </a:pPr>
            <a:endParaRPr lang="en-US" sz="2000" dirty="0"/>
          </a:p>
          <a:p>
            <a:pPr marL="0" indent="0" fontAlgn="base">
              <a:spcBef>
                <a:spcPts val="0"/>
              </a:spcBef>
              <a:buNone/>
            </a:pPr>
            <a:endParaRPr lang="en-US" sz="2000" dirty="0">
              <a:latin typeface="+mn-lt"/>
            </a:endParaRPr>
          </a:p>
          <a:p>
            <a:pPr marL="0" indent="0">
              <a:spcBef>
                <a:spcPts val="0"/>
              </a:spcBef>
              <a:buNone/>
            </a:pPr>
            <a:endParaRPr lang="en-US" b="1" dirty="0">
              <a:latin typeface="+mn-lt"/>
            </a:endParaRPr>
          </a:p>
        </p:txBody>
      </p:sp>
      <p:sp>
        <p:nvSpPr>
          <p:cNvPr id="7" name="Content Placeholder 2">
            <a:extLst>
              <a:ext uri="{FF2B5EF4-FFF2-40B4-BE49-F238E27FC236}">
                <a16:creationId xmlns:a16="http://schemas.microsoft.com/office/drawing/2014/main" id="{66A10A08-AE96-4BDE-BE92-1BBAF7EE6362}"/>
              </a:ext>
            </a:extLst>
          </p:cNvPr>
          <p:cNvSpPr txBox="1">
            <a:spLocks/>
          </p:cNvSpPr>
          <p:nvPr/>
        </p:nvSpPr>
        <p:spPr>
          <a:xfrm>
            <a:off x="3185825" y="7232851"/>
            <a:ext cx="8258750" cy="44551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200" kern="1200">
                <a:solidFill>
                  <a:srgbClr val="2D637F"/>
                </a:solidFill>
                <a:latin typeface="Lucida Grande"/>
                <a:ea typeface="+mn-ea"/>
                <a:cs typeface="Lucida Grande"/>
              </a:defRPr>
            </a:lvl1pPr>
            <a:lvl2pPr marL="742950" indent="-285750" algn="l" defTabSz="457200" rtl="0" eaLnBrk="1" latinLnBrk="0" hangingPunct="1">
              <a:spcBef>
                <a:spcPct val="20000"/>
              </a:spcBef>
              <a:buFont typeface="Arial"/>
              <a:buChar char="–"/>
              <a:defRPr sz="2000" kern="1200">
                <a:solidFill>
                  <a:srgbClr val="2D637F"/>
                </a:solidFill>
                <a:latin typeface="Lucida Grande"/>
                <a:ea typeface="+mn-ea"/>
                <a:cs typeface="Lucida Grande"/>
              </a:defRPr>
            </a:lvl2pPr>
            <a:lvl3pPr marL="1143000" indent="-228600" algn="l" defTabSz="457200" rtl="0" eaLnBrk="1" latinLnBrk="0" hangingPunct="1">
              <a:spcBef>
                <a:spcPct val="20000"/>
              </a:spcBef>
              <a:buFont typeface="Arial"/>
              <a:buChar char="•"/>
              <a:defRPr sz="1800" kern="1200">
                <a:solidFill>
                  <a:srgbClr val="2D637F"/>
                </a:solidFill>
                <a:latin typeface="Lucida Grande"/>
                <a:ea typeface="+mn-ea"/>
                <a:cs typeface="Lucida Grande"/>
              </a:defRPr>
            </a:lvl3pPr>
            <a:lvl4pPr marL="1600200" indent="-228600" algn="l" defTabSz="457200" rtl="0" eaLnBrk="1" latinLnBrk="0" hangingPunct="1">
              <a:spcBef>
                <a:spcPct val="20000"/>
              </a:spcBef>
              <a:buFont typeface="Arial"/>
              <a:buChar char="–"/>
              <a:defRPr sz="1600" kern="1200">
                <a:solidFill>
                  <a:srgbClr val="2D637F"/>
                </a:solidFill>
                <a:latin typeface="Lucida Grande"/>
                <a:ea typeface="+mn-ea"/>
                <a:cs typeface="Lucida Grande"/>
              </a:defRPr>
            </a:lvl4pPr>
            <a:lvl5pPr marL="2057400" indent="-228600" algn="l" defTabSz="457200" rtl="0" eaLnBrk="1" latinLnBrk="0" hangingPunct="1">
              <a:spcBef>
                <a:spcPct val="20000"/>
              </a:spcBef>
              <a:buFont typeface="Arial"/>
              <a:buChar char="»"/>
              <a:defRPr sz="1400" kern="1200">
                <a:solidFill>
                  <a:srgbClr val="2D637F"/>
                </a:solidFill>
                <a:latin typeface="Lucida Grande"/>
                <a:ea typeface="+mn-ea"/>
                <a:cs typeface="Lucida Grand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base">
              <a:spcBef>
                <a:spcPts val="0"/>
              </a:spcBef>
              <a:buNone/>
            </a:pPr>
            <a:r>
              <a:rPr lang="en-US" sz="2400" b="1" dirty="0">
                <a:latin typeface="+mn-lt"/>
              </a:rPr>
              <a:t>We thank the participants and staff of the Project Viva study.</a:t>
            </a:r>
            <a:endParaRPr lang="en-US" sz="2400" dirty="0">
              <a:latin typeface="+mn-lt"/>
            </a:endParaRPr>
          </a:p>
          <a:p>
            <a:pPr marL="0" indent="0" fontAlgn="base">
              <a:spcBef>
                <a:spcPts val="0"/>
              </a:spcBef>
              <a:buNone/>
            </a:pPr>
            <a:endParaRPr lang="en-US" sz="2000" dirty="0"/>
          </a:p>
          <a:p>
            <a:pPr marL="0" indent="0" fontAlgn="base">
              <a:spcBef>
                <a:spcPts val="0"/>
              </a:spcBef>
              <a:buNone/>
            </a:pPr>
            <a:endParaRPr lang="en-US" sz="2000" dirty="0">
              <a:latin typeface="+mn-lt"/>
            </a:endParaRPr>
          </a:p>
          <a:p>
            <a:pPr marL="0" indent="0">
              <a:spcBef>
                <a:spcPts val="0"/>
              </a:spcBef>
              <a:buNone/>
            </a:pPr>
            <a:endParaRPr lang="en-US" b="1" dirty="0">
              <a:latin typeface="+mn-lt"/>
            </a:endParaRPr>
          </a:p>
        </p:txBody>
      </p:sp>
      <p:sp>
        <p:nvSpPr>
          <p:cNvPr id="8" name="TextBox 7">
            <a:extLst>
              <a:ext uri="{FF2B5EF4-FFF2-40B4-BE49-F238E27FC236}">
                <a16:creationId xmlns:a16="http://schemas.microsoft.com/office/drawing/2014/main" id="{7A02400A-9ED5-4C20-8908-3453A0C8A75F}"/>
              </a:ext>
            </a:extLst>
          </p:cNvPr>
          <p:cNvSpPr txBox="1"/>
          <p:nvPr/>
        </p:nvSpPr>
        <p:spPr>
          <a:xfrm>
            <a:off x="170273" y="7493331"/>
            <a:ext cx="613497" cy="487954"/>
          </a:xfrm>
          <a:prstGeom prst="rect">
            <a:avLst/>
          </a:prstGeom>
          <a:noFill/>
        </p:spPr>
        <p:txBody>
          <a:bodyPr wrap="square" rtlCol="0">
            <a:spAutoFit/>
          </a:bodyPr>
          <a:lstStyle/>
          <a:p>
            <a:r>
              <a:rPr lang="en-US" dirty="0">
                <a:solidFill>
                  <a:schemeClr val="tx2">
                    <a:lumMod val="50000"/>
                  </a:schemeClr>
                </a:solidFill>
              </a:rPr>
              <a:t>25</a:t>
            </a:r>
          </a:p>
        </p:txBody>
      </p:sp>
    </p:spTree>
    <p:extLst>
      <p:ext uri="{BB962C8B-B14F-4D97-AF65-F5344CB8AC3E}">
        <p14:creationId xmlns:p14="http://schemas.microsoft.com/office/powerpoint/2010/main" val="20506008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88506" y="1388005"/>
            <a:ext cx="9687756" cy="830997"/>
          </a:xfrm>
        </p:spPr>
        <p:txBody>
          <a:bodyPr/>
          <a:lstStyle/>
          <a:p>
            <a:pPr algn="ctr">
              <a:spcBef>
                <a:spcPts val="0"/>
              </a:spcBef>
            </a:pPr>
            <a:r>
              <a:rPr lang="en-US" sz="4800" dirty="0"/>
              <a:t>Supplemental Slides</a:t>
            </a:r>
          </a:p>
        </p:txBody>
      </p:sp>
    </p:spTree>
    <p:extLst>
      <p:ext uri="{BB962C8B-B14F-4D97-AF65-F5344CB8AC3E}">
        <p14:creationId xmlns:p14="http://schemas.microsoft.com/office/powerpoint/2010/main" val="42437675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88506" y="1388005"/>
            <a:ext cx="9687756" cy="830997"/>
          </a:xfrm>
        </p:spPr>
        <p:txBody>
          <a:bodyPr/>
          <a:lstStyle/>
          <a:p>
            <a:pPr algn="ctr">
              <a:spcBef>
                <a:spcPts val="0"/>
              </a:spcBef>
            </a:pPr>
            <a:r>
              <a:rPr lang="en-US" sz="4800" dirty="0"/>
              <a:t>Exposure Profile Comparisons</a:t>
            </a:r>
          </a:p>
        </p:txBody>
      </p:sp>
    </p:spTree>
    <p:extLst>
      <p:ext uri="{BB962C8B-B14F-4D97-AF65-F5344CB8AC3E}">
        <p14:creationId xmlns:p14="http://schemas.microsoft.com/office/powerpoint/2010/main" val="14871564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43B68D79-14C7-4B9D-97E5-8BDA3649795E}"/>
              </a:ext>
            </a:extLst>
          </p:cNvPr>
          <p:cNvSpPr txBox="1">
            <a:spLocks/>
          </p:cNvSpPr>
          <p:nvPr/>
        </p:nvSpPr>
        <p:spPr>
          <a:xfrm>
            <a:off x="271709" y="1037449"/>
            <a:ext cx="14358691" cy="324692"/>
          </a:xfrm>
          <a:prstGeom prst="rect">
            <a:avLst/>
          </a:prstGeom>
        </p:spPr>
        <p:txBody>
          <a:bodyPr vert="horz" lIns="109728" tIns="54864" rIns="109728" bIns="54864" rtlCol="0">
            <a:noAutofit/>
          </a:bodyPr>
          <a:lstStyle>
            <a:lvl1pPr marL="342900" indent="-342900" algn="l" defTabSz="457200" rtl="0" eaLnBrk="1" latinLnBrk="0" hangingPunct="1">
              <a:spcBef>
                <a:spcPct val="20000"/>
              </a:spcBef>
              <a:buFont typeface="Arial"/>
              <a:buChar char="•"/>
              <a:defRPr sz="2200" kern="1200">
                <a:solidFill>
                  <a:srgbClr val="2D637F"/>
                </a:solidFill>
                <a:latin typeface="Lucida Grande"/>
                <a:ea typeface="+mn-ea"/>
                <a:cs typeface="Lucida Grande"/>
              </a:defRPr>
            </a:lvl1pPr>
            <a:lvl2pPr marL="742950" indent="-285750" algn="l" defTabSz="457200" rtl="0" eaLnBrk="1" latinLnBrk="0" hangingPunct="1">
              <a:spcBef>
                <a:spcPct val="20000"/>
              </a:spcBef>
              <a:buFont typeface="Arial"/>
              <a:buChar char="–"/>
              <a:defRPr sz="2000" kern="1200">
                <a:solidFill>
                  <a:srgbClr val="2D637F"/>
                </a:solidFill>
                <a:latin typeface="Lucida Grande"/>
                <a:ea typeface="+mn-ea"/>
                <a:cs typeface="Lucida Grande"/>
              </a:defRPr>
            </a:lvl2pPr>
            <a:lvl3pPr marL="1143000" indent="-228600" algn="l" defTabSz="457200" rtl="0" eaLnBrk="1" latinLnBrk="0" hangingPunct="1">
              <a:spcBef>
                <a:spcPct val="20000"/>
              </a:spcBef>
              <a:buFont typeface="Arial"/>
              <a:buChar char="•"/>
              <a:defRPr sz="1800" kern="1200">
                <a:solidFill>
                  <a:srgbClr val="2D637F"/>
                </a:solidFill>
                <a:latin typeface="Lucida Grande"/>
                <a:ea typeface="+mn-ea"/>
                <a:cs typeface="Lucida Grande"/>
              </a:defRPr>
            </a:lvl3pPr>
            <a:lvl4pPr marL="1600200" indent="-228600" algn="l" defTabSz="457200" rtl="0" eaLnBrk="1" latinLnBrk="0" hangingPunct="1">
              <a:spcBef>
                <a:spcPct val="20000"/>
              </a:spcBef>
              <a:buFont typeface="Arial"/>
              <a:buChar char="–"/>
              <a:defRPr sz="1600" kern="1200">
                <a:solidFill>
                  <a:srgbClr val="2D637F"/>
                </a:solidFill>
                <a:latin typeface="Lucida Grande"/>
                <a:ea typeface="+mn-ea"/>
                <a:cs typeface="Lucida Grande"/>
              </a:defRPr>
            </a:lvl4pPr>
            <a:lvl5pPr marL="2057400" indent="-228600" algn="l" defTabSz="457200" rtl="0" eaLnBrk="1" latinLnBrk="0" hangingPunct="1">
              <a:spcBef>
                <a:spcPct val="20000"/>
              </a:spcBef>
              <a:buFont typeface="Arial"/>
              <a:buChar char="»"/>
              <a:defRPr sz="1400" kern="1200">
                <a:solidFill>
                  <a:srgbClr val="2D637F"/>
                </a:solidFill>
                <a:latin typeface="Lucida Grande"/>
                <a:ea typeface="+mn-ea"/>
                <a:cs typeface="Lucida Grand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920" b="1" dirty="0">
                <a:solidFill>
                  <a:schemeClr val="tx1"/>
                </a:solidFill>
                <a:latin typeface="+mn-lt"/>
              </a:rPr>
              <a:t>Supplemental Table 1.</a:t>
            </a:r>
            <a:r>
              <a:rPr lang="en-US" sz="1920" dirty="0">
                <a:solidFill>
                  <a:schemeClr val="tx1"/>
                </a:solidFill>
                <a:latin typeface="+mn-lt"/>
              </a:rPr>
              <a:t> Sample characteristics of mother-child pairs from the Project Viva cohort with complete measurements for all metals</a:t>
            </a:r>
            <a:r>
              <a:rPr lang="en-US" sz="1920" dirty="0">
                <a:latin typeface="+mn-lt"/>
              </a:rPr>
              <a:t>.</a:t>
            </a:r>
          </a:p>
        </p:txBody>
      </p:sp>
      <p:sp>
        <p:nvSpPr>
          <p:cNvPr id="17" name="Title 1">
            <a:extLst>
              <a:ext uri="{FF2B5EF4-FFF2-40B4-BE49-F238E27FC236}">
                <a16:creationId xmlns:a16="http://schemas.microsoft.com/office/drawing/2014/main" id="{4B474C24-DC6E-44AE-810C-EBA857B413A1}"/>
              </a:ext>
            </a:extLst>
          </p:cNvPr>
          <p:cNvSpPr>
            <a:spLocks noGrp="1"/>
          </p:cNvSpPr>
          <p:nvPr>
            <p:ph type="title"/>
          </p:nvPr>
        </p:nvSpPr>
        <p:spPr>
          <a:xfrm>
            <a:off x="103425" y="95115"/>
            <a:ext cx="13521136" cy="705385"/>
          </a:xfrm>
        </p:spPr>
        <p:txBody>
          <a:bodyPr>
            <a:noAutofit/>
          </a:bodyPr>
          <a:lstStyle/>
          <a:p>
            <a:r>
              <a:rPr lang="en-US" sz="4000" dirty="0">
                <a:latin typeface="Georgia" panose="02040502050405020303" pitchFamily="18" charset="0"/>
              </a:rPr>
              <a:t>Study Methods: </a:t>
            </a:r>
            <a:r>
              <a:rPr lang="en-US" sz="4000" dirty="0">
                <a:solidFill>
                  <a:schemeClr val="accent3">
                    <a:lumMod val="50000"/>
                  </a:schemeClr>
                </a:solidFill>
                <a:latin typeface="Georgia" panose="02040502050405020303" pitchFamily="18" charset="0"/>
              </a:rPr>
              <a:t>Study Sample Characteristics</a:t>
            </a:r>
            <a:r>
              <a:rPr lang="en-US" sz="4000" dirty="0">
                <a:latin typeface="Georgia" panose="02040502050405020303" pitchFamily="18" charset="0"/>
              </a:rPr>
              <a:t> </a:t>
            </a:r>
          </a:p>
        </p:txBody>
      </p:sp>
      <p:graphicFrame>
        <p:nvGraphicFramePr>
          <p:cNvPr id="2" name="Table 1">
            <a:extLst>
              <a:ext uri="{FF2B5EF4-FFF2-40B4-BE49-F238E27FC236}">
                <a16:creationId xmlns:a16="http://schemas.microsoft.com/office/drawing/2014/main" id="{0900571A-ABDD-4CA1-A94A-BB5D3547CAB1}"/>
              </a:ext>
            </a:extLst>
          </p:cNvPr>
          <p:cNvGraphicFramePr>
            <a:graphicFrameLocks noGrp="1"/>
          </p:cNvGraphicFramePr>
          <p:nvPr>
            <p:extLst>
              <p:ext uri="{D42A27DB-BD31-4B8C-83A1-F6EECF244321}">
                <p14:modId xmlns:p14="http://schemas.microsoft.com/office/powerpoint/2010/main" val="740063836"/>
              </p:ext>
            </p:extLst>
          </p:nvPr>
        </p:nvGraphicFramePr>
        <p:xfrm>
          <a:off x="363150" y="1446958"/>
          <a:ext cx="7237800" cy="6400800"/>
        </p:xfrm>
        <a:graphic>
          <a:graphicData uri="http://schemas.openxmlformats.org/drawingml/2006/table">
            <a:tbl>
              <a:tblPr firstRow="1" firstCol="1" bandRow="1">
                <a:tableStyleId>{5C22544A-7EE6-4342-B048-85BDC9FD1C3A}</a:tableStyleId>
              </a:tblPr>
              <a:tblGrid>
                <a:gridCol w="3618900">
                  <a:extLst>
                    <a:ext uri="{9D8B030D-6E8A-4147-A177-3AD203B41FA5}">
                      <a16:colId xmlns:a16="http://schemas.microsoft.com/office/drawing/2014/main" val="666859675"/>
                    </a:ext>
                  </a:extLst>
                </a:gridCol>
                <a:gridCol w="3618900">
                  <a:extLst>
                    <a:ext uri="{9D8B030D-6E8A-4147-A177-3AD203B41FA5}">
                      <a16:colId xmlns:a16="http://schemas.microsoft.com/office/drawing/2014/main" val="2399787709"/>
                    </a:ext>
                  </a:extLst>
                </a:gridCol>
              </a:tblGrid>
              <a:tr h="256032">
                <a:tc>
                  <a:txBody>
                    <a:bodyPr/>
                    <a:lstStyle/>
                    <a:p>
                      <a:pPr marL="0" marR="0">
                        <a:spcBef>
                          <a:spcPts val="0"/>
                        </a:spcBef>
                        <a:spcAft>
                          <a:spcPts val="0"/>
                        </a:spcAft>
                      </a:pPr>
                      <a:r>
                        <a:rPr lang="en-US" sz="2000" b="0" dirty="0">
                          <a:solidFill>
                            <a:schemeClr val="tx1"/>
                          </a:solidFill>
                          <a:effectLst/>
                        </a:rPr>
                        <a:t>Characteristic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122" marR="54122"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2000" b="0" dirty="0">
                          <a:solidFill>
                            <a:schemeClr val="tx1"/>
                          </a:solidFill>
                          <a:effectLst/>
                        </a:rPr>
                        <a:t>N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122" marR="54122" marT="0" marB="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5674269"/>
                  </a:ext>
                </a:extLst>
              </a:tr>
              <a:tr h="256032">
                <a:tc>
                  <a:txBody>
                    <a:bodyPr/>
                    <a:lstStyle/>
                    <a:p>
                      <a:pPr marL="0" marR="0">
                        <a:spcBef>
                          <a:spcPts val="0"/>
                        </a:spcBef>
                        <a:spcAft>
                          <a:spcPts val="0"/>
                        </a:spcAft>
                      </a:pPr>
                      <a:r>
                        <a:rPr lang="en-US" sz="2000" b="0" dirty="0">
                          <a:solidFill>
                            <a:schemeClr val="tx1"/>
                          </a:solidFill>
                          <a:effectLst/>
                        </a:rPr>
                        <a:t>Overall</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122" marR="54122" marT="0" marB="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2000" b="0">
                          <a:solidFill>
                            <a:schemeClr val="tx1"/>
                          </a:solidFill>
                          <a:effectLst/>
                        </a:rPr>
                        <a:t>1390 (100)</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122" marR="54122" marT="0" marB="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6157783"/>
                  </a:ext>
                </a:extLst>
              </a:tr>
              <a:tr h="266330">
                <a:tc>
                  <a:txBody>
                    <a:bodyPr/>
                    <a:lstStyle/>
                    <a:p>
                      <a:pPr marL="0" marR="0">
                        <a:spcBef>
                          <a:spcPts val="0"/>
                        </a:spcBef>
                        <a:spcAft>
                          <a:spcPts val="0"/>
                        </a:spcAft>
                      </a:pPr>
                      <a:r>
                        <a:rPr lang="en-US" sz="2000" b="0" dirty="0">
                          <a:solidFill>
                            <a:schemeClr val="tx1"/>
                          </a:solidFill>
                          <a:effectLst/>
                        </a:rPr>
                        <a:t>Maternal Age (years)</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122" marR="54122"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122" marR="54122"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89278366"/>
                  </a:ext>
                </a:extLst>
              </a:tr>
              <a:tr h="266330">
                <a:tc>
                  <a:txBody>
                    <a:bodyPr/>
                    <a:lstStyle/>
                    <a:p>
                      <a:pPr marL="0" marR="0" algn="r">
                        <a:spcBef>
                          <a:spcPts val="0"/>
                        </a:spcBef>
                        <a:spcAft>
                          <a:spcPts val="0"/>
                        </a:spcAft>
                      </a:pPr>
                      <a:r>
                        <a:rPr lang="en-US" sz="2000" b="0" dirty="0">
                          <a:solidFill>
                            <a:schemeClr val="tx1"/>
                          </a:solidFill>
                          <a:effectLst/>
                        </a:rPr>
                        <a:t>Quartile 1 (16.9-29.9)</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122" marR="5412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2000" b="0" dirty="0">
                          <a:solidFill>
                            <a:schemeClr val="tx1"/>
                          </a:solidFill>
                          <a:effectLst/>
                        </a:rPr>
                        <a:t>352 (25.38)</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122" marR="54122"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5263237"/>
                  </a:ext>
                </a:extLst>
              </a:tr>
              <a:tr h="266330">
                <a:tc>
                  <a:txBody>
                    <a:bodyPr/>
                    <a:lstStyle/>
                    <a:p>
                      <a:pPr marL="0" marR="0" algn="r">
                        <a:spcBef>
                          <a:spcPts val="0"/>
                        </a:spcBef>
                        <a:spcAft>
                          <a:spcPts val="0"/>
                        </a:spcAft>
                      </a:pPr>
                      <a:r>
                        <a:rPr lang="en-US" sz="2000" b="0" dirty="0">
                          <a:solidFill>
                            <a:schemeClr val="tx1"/>
                          </a:solidFill>
                          <a:effectLst/>
                        </a:rPr>
                        <a:t>Quartile 2 [29.9-32.6)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122" marR="5412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2000" b="0">
                          <a:solidFill>
                            <a:schemeClr val="tx1"/>
                          </a:solidFill>
                          <a:effectLst/>
                        </a:rPr>
                        <a:t>339 (24.44)</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122" marR="54122"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21753710"/>
                  </a:ext>
                </a:extLst>
              </a:tr>
              <a:tr h="266330">
                <a:tc>
                  <a:txBody>
                    <a:bodyPr/>
                    <a:lstStyle/>
                    <a:p>
                      <a:pPr marL="0" marR="0" algn="r">
                        <a:spcBef>
                          <a:spcPts val="0"/>
                        </a:spcBef>
                        <a:spcAft>
                          <a:spcPts val="0"/>
                        </a:spcAft>
                      </a:pPr>
                      <a:r>
                        <a:rPr lang="en-US" sz="2000" b="0" dirty="0">
                          <a:solidFill>
                            <a:schemeClr val="tx1"/>
                          </a:solidFill>
                          <a:effectLst/>
                        </a:rPr>
                        <a:t>Quartile 3 [32.6-35.9)</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122" marR="5412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2000" b="0">
                          <a:solidFill>
                            <a:schemeClr val="tx1"/>
                          </a:solidFill>
                          <a:effectLst/>
                        </a:rPr>
                        <a:t>360 (25.96)</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122" marR="54122"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65935572"/>
                  </a:ext>
                </a:extLst>
              </a:tr>
              <a:tr h="266330">
                <a:tc>
                  <a:txBody>
                    <a:bodyPr/>
                    <a:lstStyle/>
                    <a:p>
                      <a:pPr marL="0" marR="0" algn="r">
                        <a:spcBef>
                          <a:spcPts val="0"/>
                        </a:spcBef>
                        <a:spcAft>
                          <a:spcPts val="0"/>
                        </a:spcAft>
                      </a:pPr>
                      <a:r>
                        <a:rPr lang="en-US" sz="2000" b="0">
                          <a:solidFill>
                            <a:schemeClr val="tx1"/>
                          </a:solidFill>
                          <a:effectLst/>
                        </a:rPr>
                        <a:t>Quartile 4 [35.9-45.0)</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122" marR="5412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2000" b="0" dirty="0">
                          <a:solidFill>
                            <a:schemeClr val="tx1"/>
                          </a:solidFill>
                          <a:effectLst/>
                        </a:rPr>
                        <a:t>336 (24.22)</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122" marR="54122"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63841802"/>
                  </a:ext>
                </a:extLst>
              </a:tr>
              <a:tr h="293252">
                <a:tc>
                  <a:txBody>
                    <a:bodyPr/>
                    <a:lstStyle/>
                    <a:p>
                      <a:pPr marL="0" marR="0">
                        <a:spcBef>
                          <a:spcPts val="0"/>
                        </a:spcBef>
                        <a:spcAft>
                          <a:spcPts val="0"/>
                        </a:spcAft>
                      </a:pPr>
                      <a:r>
                        <a:rPr lang="en-US" sz="2000" b="0">
                          <a:solidFill>
                            <a:schemeClr val="tx1"/>
                          </a:solidFill>
                          <a:effectLst/>
                        </a:rPr>
                        <a:t>Maternal Body Mass Index</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122" marR="5412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122" marR="54122"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72299882"/>
                  </a:ext>
                </a:extLst>
              </a:tr>
              <a:tr h="256032">
                <a:tc>
                  <a:txBody>
                    <a:bodyPr/>
                    <a:lstStyle/>
                    <a:p>
                      <a:pPr marL="0" marR="0" algn="r">
                        <a:spcBef>
                          <a:spcPts val="0"/>
                        </a:spcBef>
                        <a:spcAft>
                          <a:spcPts val="0"/>
                        </a:spcAft>
                      </a:pPr>
                      <a:r>
                        <a:rPr lang="en-US" sz="2000" b="0" dirty="0">
                          <a:solidFill>
                            <a:schemeClr val="tx1"/>
                          </a:solidFill>
                          <a:effectLst/>
                        </a:rPr>
                        <a:t>Underweight (&lt;18.5)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122" marR="5412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2000" b="0">
                          <a:solidFill>
                            <a:schemeClr val="tx1"/>
                          </a:solidFill>
                          <a:effectLst/>
                        </a:rPr>
                        <a:t>44 (3.17)</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122" marR="54122"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71867696"/>
                  </a:ext>
                </a:extLst>
              </a:tr>
              <a:tr h="256032">
                <a:tc>
                  <a:txBody>
                    <a:bodyPr/>
                    <a:lstStyle/>
                    <a:p>
                      <a:pPr marL="0" marR="0" algn="r">
                        <a:spcBef>
                          <a:spcPts val="0"/>
                        </a:spcBef>
                        <a:spcAft>
                          <a:spcPts val="0"/>
                        </a:spcAft>
                      </a:pPr>
                      <a:r>
                        <a:rPr lang="en-US" sz="2000" b="0">
                          <a:solidFill>
                            <a:schemeClr val="tx1"/>
                          </a:solidFill>
                          <a:effectLst/>
                        </a:rPr>
                        <a:t>Normal [18.5-25.0)</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122" marR="5412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2000" b="0">
                          <a:solidFill>
                            <a:schemeClr val="tx1"/>
                          </a:solidFill>
                          <a:effectLst/>
                        </a:rPr>
                        <a:t>815 (58.63)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122" marR="54122"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61505285"/>
                  </a:ext>
                </a:extLst>
              </a:tr>
              <a:tr h="266330">
                <a:tc>
                  <a:txBody>
                    <a:bodyPr/>
                    <a:lstStyle/>
                    <a:p>
                      <a:pPr marL="0" marR="0" algn="r">
                        <a:spcBef>
                          <a:spcPts val="0"/>
                        </a:spcBef>
                        <a:spcAft>
                          <a:spcPts val="0"/>
                        </a:spcAft>
                      </a:pPr>
                      <a:r>
                        <a:rPr lang="en-US" sz="2000" b="0">
                          <a:solidFill>
                            <a:schemeClr val="tx1"/>
                          </a:solidFill>
                          <a:effectLst/>
                        </a:rPr>
                        <a:t>Overweight [25.0-30.0)</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122" marR="5412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2000" b="0">
                          <a:solidFill>
                            <a:schemeClr val="tx1"/>
                          </a:solidFill>
                          <a:effectLst/>
                        </a:rPr>
                        <a:t>308 (22.16)</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122" marR="54122"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88862241"/>
                  </a:ext>
                </a:extLst>
              </a:tr>
              <a:tr h="256032">
                <a:tc>
                  <a:txBody>
                    <a:bodyPr/>
                    <a:lstStyle/>
                    <a:p>
                      <a:pPr marL="0" marR="0" algn="r">
                        <a:spcBef>
                          <a:spcPts val="0"/>
                        </a:spcBef>
                        <a:spcAft>
                          <a:spcPts val="0"/>
                        </a:spcAft>
                      </a:pPr>
                      <a:r>
                        <a:rPr lang="en-US" sz="2000" b="0">
                          <a:solidFill>
                            <a:schemeClr val="tx1"/>
                          </a:solidFill>
                          <a:effectLst/>
                        </a:rPr>
                        <a:t>Obese [≥30.0]</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122" marR="5412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2000" b="0" dirty="0">
                          <a:solidFill>
                            <a:schemeClr val="tx1"/>
                          </a:solidFill>
                          <a:effectLst/>
                        </a:rPr>
                        <a:t>223 (16.04)</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122" marR="54122"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21957032"/>
                  </a:ext>
                </a:extLst>
              </a:tr>
              <a:tr h="266330">
                <a:tc>
                  <a:txBody>
                    <a:bodyPr/>
                    <a:lstStyle/>
                    <a:p>
                      <a:pPr marL="0" marR="0">
                        <a:spcBef>
                          <a:spcPts val="0"/>
                        </a:spcBef>
                        <a:spcAft>
                          <a:spcPts val="0"/>
                        </a:spcAft>
                      </a:pPr>
                      <a:r>
                        <a:rPr lang="en-US" sz="2000" b="0">
                          <a:solidFill>
                            <a:schemeClr val="tx1"/>
                          </a:solidFill>
                          <a:effectLst/>
                        </a:rPr>
                        <a:t>Maternal Race/ethnicity</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122" marR="54122"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122" marR="54122"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28331273"/>
                  </a:ext>
                </a:extLst>
              </a:tr>
              <a:tr h="256032">
                <a:tc>
                  <a:txBody>
                    <a:bodyPr/>
                    <a:lstStyle/>
                    <a:p>
                      <a:pPr marL="0" marR="0" algn="r">
                        <a:spcBef>
                          <a:spcPts val="0"/>
                        </a:spcBef>
                        <a:spcAft>
                          <a:spcPts val="0"/>
                        </a:spcAft>
                      </a:pPr>
                      <a:r>
                        <a:rPr lang="en-US" sz="2000" b="0">
                          <a:solidFill>
                            <a:schemeClr val="tx1"/>
                          </a:solidFill>
                          <a:effectLst/>
                        </a:rPr>
                        <a:t>Asian</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122" marR="5412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2000" b="0">
                          <a:solidFill>
                            <a:schemeClr val="tx1"/>
                          </a:solidFill>
                          <a:effectLst/>
                        </a:rPr>
                        <a:t>62 (4.46)</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122" marR="54122"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05943726"/>
                  </a:ext>
                </a:extLst>
              </a:tr>
              <a:tr h="256032">
                <a:tc>
                  <a:txBody>
                    <a:bodyPr/>
                    <a:lstStyle/>
                    <a:p>
                      <a:pPr marL="0" marR="0" algn="r">
                        <a:spcBef>
                          <a:spcPts val="0"/>
                        </a:spcBef>
                        <a:spcAft>
                          <a:spcPts val="0"/>
                        </a:spcAft>
                      </a:pPr>
                      <a:r>
                        <a:rPr lang="en-US" sz="2000" b="0">
                          <a:solidFill>
                            <a:schemeClr val="tx1"/>
                          </a:solidFill>
                          <a:effectLst/>
                        </a:rPr>
                        <a:t>Black</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122" marR="5412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2000" b="0" dirty="0">
                          <a:solidFill>
                            <a:schemeClr val="tx1"/>
                          </a:solidFill>
                          <a:effectLst/>
                        </a:rPr>
                        <a:t>179 (12.88)</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122" marR="54122"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92215890"/>
                  </a:ext>
                </a:extLst>
              </a:tr>
              <a:tr h="256032">
                <a:tc>
                  <a:txBody>
                    <a:bodyPr/>
                    <a:lstStyle/>
                    <a:p>
                      <a:pPr marL="0" marR="0" algn="r">
                        <a:spcBef>
                          <a:spcPts val="0"/>
                        </a:spcBef>
                        <a:spcAft>
                          <a:spcPts val="0"/>
                        </a:spcAft>
                      </a:pPr>
                      <a:r>
                        <a:rPr lang="en-US" sz="2000" b="0">
                          <a:solidFill>
                            <a:schemeClr val="tx1"/>
                          </a:solidFill>
                          <a:effectLst/>
                        </a:rPr>
                        <a:t>Hispanic</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122" marR="5412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2000" b="0">
                          <a:solidFill>
                            <a:schemeClr val="tx1"/>
                          </a:solidFill>
                          <a:effectLst/>
                        </a:rPr>
                        <a:t>95 (6.83)</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122" marR="54122"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15853852"/>
                  </a:ext>
                </a:extLst>
              </a:tr>
              <a:tr h="256032">
                <a:tc>
                  <a:txBody>
                    <a:bodyPr/>
                    <a:lstStyle/>
                    <a:p>
                      <a:pPr marL="0" marR="0" algn="r">
                        <a:spcBef>
                          <a:spcPts val="0"/>
                        </a:spcBef>
                        <a:spcAft>
                          <a:spcPts val="0"/>
                        </a:spcAft>
                      </a:pPr>
                      <a:r>
                        <a:rPr lang="en-US" sz="2000" b="0">
                          <a:solidFill>
                            <a:schemeClr val="tx1"/>
                          </a:solidFill>
                          <a:effectLst/>
                        </a:rPr>
                        <a:t>Mixed race</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122" marR="5412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2000" b="0" dirty="0">
                          <a:solidFill>
                            <a:schemeClr val="tx1"/>
                          </a:solidFill>
                          <a:effectLst/>
                        </a:rPr>
                        <a:t>47 (3.38)</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122" marR="54122"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68534636"/>
                  </a:ext>
                </a:extLst>
              </a:tr>
              <a:tr h="256032">
                <a:tc>
                  <a:txBody>
                    <a:bodyPr/>
                    <a:lstStyle/>
                    <a:p>
                      <a:pPr marL="0" marR="0" algn="r">
                        <a:spcBef>
                          <a:spcPts val="0"/>
                        </a:spcBef>
                        <a:spcAft>
                          <a:spcPts val="0"/>
                        </a:spcAft>
                      </a:pPr>
                      <a:r>
                        <a:rPr lang="en-US" sz="2000" b="0">
                          <a:solidFill>
                            <a:schemeClr val="tx1"/>
                          </a:solidFill>
                          <a:effectLst/>
                        </a:rPr>
                        <a:t>White</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122" marR="5412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2000" b="0" dirty="0">
                          <a:solidFill>
                            <a:schemeClr val="tx1"/>
                          </a:solidFill>
                          <a:effectLst/>
                        </a:rPr>
                        <a:t>1007 (72.45)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122" marR="54122"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8572109"/>
                  </a:ext>
                </a:extLst>
              </a:tr>
              <a:tr h="256032">
                <a:tc>
                  <a:txBody>
                    <a:bodyPr/>
                    <a:lstStyle/>
                    <a:p>
                      <a:pPr marL="0" marR="0">
                        <a:spcBef>
                          <a:spcPts val="0"/>
                        </a:spcBef>
                        <a:spcAft>
                          <a:spcPts val="0"/>
                        </a:spcAft>
                      </a:pPr>
                      <a:r>
                        <a:rPr lang="en-US" sz="2000" b="0">
                          <a:solidFill>
                            <a:schemeClr val="tx1"/>
                          </a:solidFill>
                          <a:effectLst/>
                        </a:rPr>
                        <a:t>Maternal Education</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122" marR="5412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2000" b="0" dirty="0">
                          <a:solidFill>
                            <a:schemeClr val="tx1"/>
                          </a:solidFill>
                          <a:effectLst/>
                        </a:rPr>
                        <a:t>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122" marR="54122"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63992351"/>
                  </a:ext>
                </a:extLst>
              </a:tr>
              <a:tr h="256032">
                <a:tc>
                  <a:txBody>
                    <a:bodyPr/>
                    <a:lstStyle/>
                    <a:p>
                      <a:pPr marL="0" marR="0" algn="r">
                        <a:spcBef>
                          <a:spcPts val="0"/>
                        </a:spcBef>
                        <a:spcAft>
                          <a:spcPts val="0"/>
                        </a:spcAft>
                      </a:pPr>
                      <a:r>
                        <a:rPr lang="en-US" sz="2000" b="0">
                          <a:solidFill>
                            <a:schemeClr val="tx1"/>
                          </a:solidFill>
                          <a:effectLst/>
                        </a:rPr>
                        <a:t>Less than college</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122" marR="54122" marT="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2000" b="0" dirty="0">
                          <a:solidFill>
                            <a:schemeClr val="tx1"/>
                          </a:solidFill>
                          <a:effectLst/>
                        </a:rPr>
                        <a:t>432 (31.08)</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122" marR="54122"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24932981"/>
                  </a:ext>
                </a:extLst>
              </a:tr>
              <a:tr h="256032">
                <a:tc>
                  <a:txBody>
                    <a:bodyPr/>
                    <a:lstStyle/>
                    <a:p>
                      <a:pPr marL="0" marR="0" algn="r">
                        <a:spcBef>
                          <a:spcPts val="0"/>
                        </a:spcBef>
                        <a:spcAft>
                          <a:spcPts val="0"/>
                        </a:spcAft>
                      </a:pPr>
                      <a:r>
                        <a:rPr lang="en-US" sz="2000" b="0" dirty="0">
                          <a:solidFill>
                            <a:schemeClr val="tx1"/>
                          </a:solidFill>
                          <a:effectLst/>
                        </a:rPr>
                        <a:t>College graduate</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122" marR="54122"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2000" b="0" dirty="0">
                          <a:solidFill>
                            <a:schemeClr val="tx1"/>
                          </a:solidFill>
                          <a:effectLst/>
                        </a:rPr>
                        <a:t>958 (68.92)</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4122" marR="54122"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27548786"/>
                  </a:ext>
                </a:extLst>
              </a:tr>
            </a:tbl>
          </a:graphicData>
        </a:graphic>
      </p:graphicFrame>
      <p:graphicFrame>
        <p:nvGraphicFramePr>
          <p:cNvPr id="3" name="Table 2">
            <a:extLst>
              <a:ext uri="{FF2B5EF4-FFF2-40B4-BE49-F238E27FC236}">
                <a16:creationId xmlns:a16="http://schemas.microsoft.com/office/drawing/2014/main" id="{DB455AC1-6FF1-4789-9DFE-0417B7BBA09D}"/>
              </a:ext>
            </a:extLst>
          </p:cNvPr>
          <p:cNvGraphicFramePr>
            <a:graphicFrameLocks noGrp="1"/>
          </p:cNvGraphicFramePr>
          <p:nvPr>
            <p:extLst>
              <p:ext uri="{D42A27DB-BD31-4B8C-83A1-F6EECF244321}">
                <p14:modId xmlns:p14="http://schemas.microsoft.com/office/powerpoint/2010/main" val="615148703"/>
              </p:ext>
            </p:extLst>
          </p:nvPr>
        </p:nvGraphicFramePr>
        <p:xfrm>
          <a:off x="8192719" y="1443295"/>
          <a:ext cx="5560180" cy="6020162"/>
        </p:xfrm>
        <a:graphic>
          <a:graphicData uri="http://schemas.openxmlformats.org/drawingml/2006/table">
            <a:tbl>
              <a:tblPr firstRow="1" firstCol="1" bandRow="1">
                <a:tableStyleId>{5C22544A-7EE6-4342-B048-85BDC9FD1C3A}</a:tableStyleId>
              </a:tblPr>
              <a:tblGrid>
                <a:gridCol w="2780090">
                  <a:extLst>
                    <a:ext uri="{9D8B030D-6E8A-4147-A177-3AD203B41FA5}">
                      <a16:colId xmlns:a16="http://schemas.microsoft.com/office/drawing/2014/main" val="2084518008"/>
                    </a:ext>
                  </a:extLst>
                </a:gridCol>
                <a:gridCol w="2780090">
                  <a:extLst>
                    <a:ext uri="{9D8B030D-6E8A-4147-A177-3AD203B41FA5}">
                      <a16:colId xmlns:a16="http://schemas.microsoft.com/office/drawing/2014/main" val="78004198"/>
                    </a:ext>
                  </a:extLst>
                </a:gridCol>
              </a:tblGrid>
              <a:tr h="266881">
                <a:tc>
                  <a:txBody>
                    <a:bodyPr/>
                    <a:lstStyle/>
                    <a:p>
                      <a:pPr marL="0" marR="0">
                        <a:spcBef>
                          <a:spcPts val="0"/>
                        </a:spcBef>
                        <a:spcAft>
                          <a:spcPts val="0"/>
                        </a:spcAft>
                      </a:pPr>
                      <a:r>
                        <a:rPr lang="en-US" sz="2000" b="0">
                          <a:solidFill>
                            <a:schemeClr val="tx1"/>
                          </a:solidFill>
                          <a:effectLst/>
                        </a:rPr>
                        <a:t>Household Income</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820" marR="59820" marT="0" marB="0" anchor="b">
                    <a:noFill/>
                  </a:tcPr>
                </a:tc>
                <a:tc>
                  <a:txBody>
                    <a:bodyPr/>
                    <a:lstStyle/>
                    <a:p>
                      <a:pPr marL="0" marR="0" algn="ctr">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820" marR="59820" marT="0" marB="0">
                    <a:noFill/>
                  </a:tcPr>
                </a:tc>
                <a:extLst>
                  <a:ext uri="{0D108BD9-81ED-4DB2-BD59-A6C34878D82A}">
                    <a16:rowId xmlns:a16="http://schemas.microsoft.com/office/drawing/2014/main" val="599842210"/>
                  </a:ext>
                </a:extLst>
              </a:tr>
              <a:tr h="266881">
                <a:tc>
                  <a:txBody>
                    <a:bodyPr/>
                    <a:lstStyle/>
                    <a:p>
                      <a:pPr marL="0" marR="0" algn="r">
                        <a:spcBef>
                          <a:spcPts val="0"/>
                        </a:spcBef>
                        <a:spcAft>
                          <a:spcPts val="0"/>
                        </a:spcAft>
                      </a:pPr>
                      <a:r>
                        <a:rPr lang="en-US" sz="2000" b="0">
                          <a:solidFill>
                            <a:schemeClr val="tx1"/>
                          </a:solidFill>
                          <a:effectLst/>
                        </a:rPr>
                        <a:t>&lt;$70,000 per year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820" marR="59820" marT="0" marB="0" anchor="b">
                    <a:noFill/>
                  </a:tcPr>
                </a:tc>
                <a:tc>
                  <a:txBody>
                    <a:bodyPr/>
                    <a:lstStyle/>
                    <a:p>
                      <a:pPr marL="0" marR="0" algn="ctr">
                        <a:spcBef>
                          <a:spcPts val="0"/>
                        </a:spcBef>
                        <a:spcAft>
                          <a:spcPts val="0"/>
                        </a:spcAft>
                      </a:pPr>
                      <a:r>
                        <a:rPr lang="en-US" sz="2000" b="0">
                          <a:solidFill>
                            <a:schemeClr val="tx1"/>
                          </a:solidFill>
                          <a:effectLst/>
                        </a:rPr>
                        <a:t>551 (39.64)</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820" marR="59820" marT="0" marB="0">
                    <a:noFill/>
                  </a:tcPr>
                </a:tc>
                <a:extLst>
                  <a:ext uri="{0D108BD9-81ED-4DB2-BD59-A6C34878D82A}">
                    <a16:rowId xmlns:a16="http://schemas.microsoft.com/office/drawing/2014/main" val="172557096"/>
                  </a:ext>
                </a:extLst>
              </a:tr>
              <a:tr h="266881">
                <a:tc>
                  <a:txBody>
                    <a:bodyPr/>
                    <a:lstStyle/>
                    <a:p>
                      <a:pPr marL="0" marR="0" algn="r">
                        <a:spcBef>
                          <a:spcPts val="0"/>
                        </a:spcBef>
                        <a:spcAft>
                          <a:spcPts val="0"/>
                        </a:spcAft>
                      </a:pPr>
                      <a:r>
                        <a:rPr lang="en-US" sz="2000" b="0">
                          <a:solidFill>
                            <a:schemeClr val="tx1"/>
                          </a:solidFill>
                          <a:effectLst/>
                        </a:rPr>
                        <a:t>≥$70,000 per year</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820" marR="59820" marT="0" marB="0" anchor="b">
                    <a:noFill/>
                  </a:tcPr>
                </a:tc>
                <a:tc>
                  <a:txBody>
                    <a:bodyPr/>
                    <a:lstStyle/>
                    <a:p>
                      <a:pPr marL="0" marR="0" algn="ctr">
                        <a:spcBef>
                          <a:spcPts val="0"/>
                        </a:spcBef>
                        <a:spcAft>
                          <a:spcPts val="0"/>
                        </a:spcAft>
                      </a:pPr>
                      <a:r>
                        <a:rPr lang="en-US" sz="2000" b="0">
                          <a:solidFill>
                            <a:schemeClr val="tx1"/>
                          </a:solidFill>
                          <a:effectLst/>
                        </a:rPr>
                        <a:t>839 (60.36)</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820" marR="59820" marT="0" marB="0">
                    <a:noFill/>
                  </a:tcPr>
                </a:tc>
                <a:extLst>
                  <a:ext uri="{0D108BD9-81ED-4DB2-BD59-A6C34878D82A}">
                    <a16:rowId xmlns:a16="http://schemas.microsoft.com/office/drawing/2014/main" val="923390373"/>
                  </a:ext>
                </a:extLst>
              </a:tr>
              <a:tr h="266881">
                <a:tc>
                  <a:txBody>
                    <a:bodyPr/>
                    <a:lstStyle/>
                    <a:p>
                      <a:pPr marL="0" marR="0">
                        <a:spcBef>
                          <a:spcPts val="0"/>
                        </a:spcBef>
                        <a:spcAft>
                          <a:spcPts val="0"/>
                        </a:spcAft>
                      </a:pPr>
                      <a:r>
                        <a:rPr lang="en-US" sz="2000" b="0" dirty="0">
                          <a:solidFill>
                            <a:schemeClr val="tx1"/>
                          </a:solidFill>
                          <a:effectLst/>
                        </a:rPr>
                        <a:t>Smoking </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820" marR="59820" marT="0" marB="0" anchor="b">
                    <a:noFill/>
                  </a:tcPr>
                </a:tc>
                <a:tc>
                  <a:txBody>
                    <a:bodyPr/>
                    <a:lstStyle/>
                    <a:p>
                      <a:pPr marL="0" marR="0" algn="ctr">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820" marR="59820" marT="0" marB="0">
                    <a:noFill/>
                  </a:tcPr>
                </a:tc>
                <a:extLst>
                  <a:ext uri="{0D108BD9-81ED-4DB2-BD59-A6C34878D82A}">
                    <a16:rowId xmlns:a16="http://schemas.microsoft.com/office/drawing/2014/main" val="55779267"/>
                  </a:ext>
                </a:extLst>
              </a:tr>
              <a:tr h="266881">
                <a:tc>
                  <a:txBody>
                    <a:bodyPr/>
                    <a:lstStyle/>
                    <a:p>
                      <a:pPr marL="0" marR="0" algn="r">
                        <a:spcBef>
                          <a:spcPts val="0"/>
                        </a:spcBef>
                        <a:spcAft>
                          <a:spcPts val="0"/>
                        </a:spcAft>
                      </a:pPr>
                      <a:r>
                        <a:rPr lang="en-US" sz="2000" b="0">
                          <a:solidFill>
                            <a:schemeClr val="tx1"/>
                          </a:solidFill>
                          <a:effectLst/>
                        </a:rPr>
                        <a:t>Never</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820" marR="59820" marT="0" marB="0" anchor="b">
                    <a:noFill/>
                  </a:tcPr>
                </a:tc>
                <a:tc>
                  <a:txBody>
                    <a:bodyPr/>
                    <a:lstStyle/>
                    <a:p>
                      <a:pPr marL="0" marR="0" algn="ctr">
                        <a:spcBef>
                          <a:spcPts val="0"/>
                        </a:spcBef>
                        <a:spcAft>
                          <a:spcPts val="0"/>
                        </a:spcAft>
                      </a:pPr>
                      <a:r>
                        <a:rPr lang="en-US" sz="2000" b="0">
                          <a:solidFill>
                            <a:schemeClr val="tx1"/>
                          </a:solidFill>
                          <a:effectLst/>
                        </a:rPr>
                        <a:t>953 (68.56)</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820" marR="59820" marT="0" marB="0">
                    <a:noFill/>
                  </a:tcPr>
                </a:tc>
                <a:extLst>
                  <a:ext uri="{0D108BD9-81ED-4DB2-BD59-A6C34878D82A}">
                    <a16:rowId xmlns:a16="http://schemas.microsoft.com/office/drawing/2014/main" val="761486710"/>
                  </a:ext>
                </a:extLst>
              </a:tr>
              <a:tr h="266881">
                <a:tc>
                  <a:txBody>
                    <a:bodyPr/>
                    <a:lstStyle/>
                    <a:p>
                      <a:pPr marL="0" marR="0" algn="r">
                        <a:spcBef>
                          <a:spcPts val="0"/>
                        </a:spcBef>
                        <a:spcAft>
                          <a:spcPts val="0"/>
                        </a:spcAft>
                      </a:pPr>
                      <a:r>
                        <a:rPr lang="en-US" sz="2000" b="0">
                          <a:solidFill>
                            <a:schemeClr val="tx1"/>
                          </a:solidFill>
                          <a:effectLst/>
                        </a:rPr>
                        <a:t>Prior to pregnancy</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820" marR="59820" marT="0" marB="0" anchor="b">
                    <a:noFill/>
                  </a:tcPr>
                </a:tc>
                <a:tc>
                  <a:txBody>
                    <a:bodyPr/>
                    <a:lstStyle/>
                    <a:p>
                      <a:pPr marL="0" marR="0" algn="ctr">
                        <a:spcBef>
                          <a:spcPts val="0"/>
                        </a:spcBef>
                        <a:spcAft>
                          <a:spcPts val="0"/>
                        </a:spcAft>
                      </a:pPr>
                      <a:r>
                        <a:rPr lang="en-US" sz="2000" b="0">
                          <a:solidFill>
                            <a:schemeClr val="tx1"/>
                          </a:solidFill>
                          <a:effectLst/>
                        </a:rPr>
                        <a:t>266 (19.14)</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820" marR="59820" marT="0" marB="0">
                    <a:noFill/>
                  </a:tcPr>
                </a:tc>
                <a:extLst>
                  <a:ext uri="{0D108BD9-81ED-4DB2-BD59-A6C34878D82A}">
                    <a16:rowId xmlns:a16="http://schemas.microsoft.com/office/drawing/2014/main" val="1207911410"/>
                  </a:ext>
                </a:extLst>
              </a:tr>
              <a:tr h="266881">
                <a:tc>
                  <a:txBody>
                    <a:bodyPr/>
                    <a:lstStyle/>
                    <a:p>
                      <a:pPr marL="0" marR="0" algn="r">
                        <a:spcBef>
                          <a:spcPts val="0"/>
                        </a:spcBef>
                        <a:spcAft>
                          <a:spcPts val="0"/>
                        </a:spcAft>
                      </a:pPr>
                      <a:r>
                        <a:rPr lang="en-US" sz="2000" b="0" dirty="0">
                          <a:solidFill>
                            <a:schemeClr val="tx1"/>
                          </a:solidFill>
                          <a:effectLst/>
                        </a:rPr>
                        <a:t>During pregnancy</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820" marR="59820" marT="0" marB="0" anchor="b">
                    <a:noFill/>
                  </a:tcPr>
                </a:tc>
                <a:tc>
                  <a:txBody>
                    <a:bodyPr/>
                    <a:lstStyle/>
                    <a:p>
                      <a:pPr marL="0" marR="0" algn="ctr">
                        <a:spcBef>
                          <a:spcPts val="0"/>
                        </a:spcBef>
                        <a:spcAft>
                          <a:spcPts val="0"/>
                        </a:spcAft>
                      </a:pPr>
                      <a:r>
                        <a:rPr lang="en-US" sz="2000" b="0">
                          <a:solidFill>
                            <a:schemeClr val="tx1"/>
                          </a:solidFill>
                          <a:effectLst/>
                        </a:rPr>
                        <a:t>171 (12.30)</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820" marR="59820" marT="0" marB="0">
                    <a:noFill/>
                  </a:tcPr>
                </a:tc>
                <a:extLst>
                  <a:ext uri="{0D108BD9-81ED-4DB2-BD59-A6C34878D82A}">
                    <a16:rowId xmlns:a16="http://schemas.microsoft.com/office/drawing/2014/main" val="3241309109"/>
                  </a:ext>
                </a:extLst>
              </a:tr>
              <a:tr h="266881">
                <a:tc>
                  <a:txBody>
                    <a:bodyPr/>
                    <a:lstStyle/>
                    <a:p>
                      <a:pPr marL="0" marR="0">
                        <a:spcBef>
                          <a:spcPts val="0"/>
                        </a:spcBef>
                        <a:spcAft>
                          <a:spcPts val="0"/>
                        </a:spcAft>
                      </a:pPr>
                      <a:r>
                        <a:rPr lang="en-US" sz="2000" b="0">
                          <a:solidFill>
                            <a:schemeClr val="tx1"/>
                          </a:solidFill>
                          <a:effectLst/>
                        </a:rPr>
                        <a:t>Parity</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820" marR="59820" marT="0" marB="0" anchor="b">
                    <a:noFill/>
                  </a:tcPr>
                </a:tc>
                <a:tc>
                  <a:txBody>
                    <a:bodyPr/>
                    <a:lstStyle/>
                    <a:p>
                      <a:pPr marL="0" marR="0" algn="ctr">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820" marR="59820" marT="0" marB="0">
                    <a:noFill/>
                  </a:tcPr>
                </a:tc>
                <a:extLst>
                  <a:ext uri="{0D108BD9-81ED-4DB2-BD59-A6C34878D82A}">
                    <a16:rowId xmlns:a16="http://schemas.microsoft.com/office/drawing/2014/main" val="26364098"/>
                  </a:ext>
                </a:extLst>
              </a:tr>
              <a:tr h="266881">
                <a:tc>
                  <a:txBody>
                    <a:bodyPr/>
                    <a:lstStyle/>
                    <a:p>
                      <a:pPr marL="0" marR="0" algn="r">
                        <a:spcBef>
                          <a:spcPts val="0"/>
                        </a:spcBef>
                        <a:spcAft>
                          <a:spcPts val="0"/>
                        </a:spcAft>
                      </a:pPr>
                      <a:r>
                        <a:rPr lang="en-US" sz="2000" b="0" dirty="0">
                          <a:solidFill>
                            <a:schemeClr val="tx1"/>
                          </a:solidFill>
                          <a:effectLst/>
                        </a:rPr>
                        <a:t>Nulliparous</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820" marR="59820" marT="0" marB="0" anchor="b">
                    <a:noFill/>
                  </a:tcPr>
                </a:tc>
                <a:tc>
                  <a:txBody>
                    <a:bodyPr/>
                    <a:lstStyle/>
                    <a:p>
                      <a:pPr marL="0" marR="0" algn="ctr">
                        <a:spcBef>
                          <a:spcPts val="0"/>
                        </a:spcBef>
                        <a:spcAft>
                          <a:spcPts val="0"/>
                        </a:spcAft>
                      </a:pPr>
                      <a:r>
                        <a:rPr lang="en-US" sz="2000" b="0">
                          <a:solidFill>
                            <a:schemeClr val="tx1"/>
                          </a:solidFill>
                          <a:effectLst/>
                        </a:rPr>
                        <a:t> 674 (48.49)</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820" marR="59820" marT="0" marB="0">
                    <a:noFill/>
                  </a:tcPr>
                </a:tc>
                <a:extLst>
                  <a:ext uri="{0D108BD9-81ED-4DB2-BD59-A6C34878D82A}">
                    <a16:rowId xmlns:a16="http://schemas.microsoft.com/office/drawing/2014/main" val="3519250198"/>
                  </a:ext>
                </a:extLst>
              </a:tr>
              <a:tr h="266881">
                <a:tc>
                  <a:txBody>
                    <a:bodyPr/>
                    <a:lstStyle/>
                    <a:p>
                      <a:pPr marL="0" marR="0" algn="r">
                        <a:spcBef>
                          <a:spcPts val="0"/>
                        </a:spcBef>
                        <a:spcAft>
                          <a:spcPts val="0"/>
                        </a:spcAft>
                      </a:pPr>
                      <a:r>
                        <a:rPr lang="en-US" sz="2000" b="0">
                          <a:solidFill>
                            <a:schemeClr val="tx1"/>
                          </a:solidFill>
                          <a:effectLst/>
                        </a:rPr>
                        <a:t>One or more</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820" marR="59820" marT="0" marB="0" anchor="b">
                    <a:noFill/>
                  </a:tcPr>
                </a:tc>
                <a:tc>
                  <a:txBody>
                    <a:bodyPr/>
                    <a:lstStyle/>
                    <a:p>
                      <a:pPr marL="0" marR="0" algn="ctr">
                        <a:spcBef>
                          <a:spcPts val="0"/>
                        </a:spcBef>
                        <a:spcAft>
                          <a:spcPts val="0"/>
                        </a:spcAft>
                      </a:pPr>
                      <a:r>
                        <a:rPr lang="en-US" sz="2000" b="0">
                          <a:solidFill>
                            <a:schemeClr val="tx1"/>
                          </a:solidFill>
                          <a:effectLst/>
                        </a:rPr>
                        <a:t> 716 (51.51)</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820" marR="59820" marT="0" marB="0">
                    <a:noFill/>
                  </a:tcPr>
                </a:tc>
                <a:extLst>
                  <a:ext uri="{0D108BD9-81ED-4DB2-BD59-A6C34878D82A}">
                    <a16:rowId xmlns:a16="http://schemas.microsoft.com/office/drawing/2014/main" val="2786022619"/>
                  </a:ext>
                </a:extLst>
              </a:tr>
              <a:tr h="266881">
                <a:tc>
                  <a:txBody>
                    <a:bodyPr/>
                    <a:lstStyle/>
                    <a:p>
                      <a:pPr marL="0" marR="0">
                        <a:spcBef>
                          <a:spcPts val="0"/>
                        </a:spcBef>
                        <a:spcAft>
                          <a:spcPts val="0"/>
                        </a:spcAft>
                      </a:pPr>
                      <a:r>
                        <a:rPr lang="en-US" sz="2000" b="0">
                          <a:solidFill>
                            <a:schemeClr val="tx1"/>
                          </a:solidFill>
                          <a:effectLst/>
                        </a:rPr>
                        <a:t>Infant Sex</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820" marR="59820" marT="0" marB="0" anchor="b">
                    <a:noFill/>
                  </a:tcPr>
                </a:tc>
                <a:tc>
                  <a:txBody>
                    <a:bodyPr/>
                    <a:lstStyle/>
                    <a:p>
                      <a:pPr marL="0" marR="0" algn="ctr">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820" marR="59820" marT="0" marB="0">
                    <a:noFill/>
                  </a:tcPr>
                </a:tc>
                <a:extLst>
                  <a:ext uri="{0D108BD9-81ED-4DB2-BD59-A6C34878D82A}">
                    <a16:rowId xmlns:a16="http://schemas.microsoft.com/office/drawing/2014/main" val="2458863671"/>
                  </a:ext>
                </a:extLst>
              </a:tr>
              <a:tr h="266881">
                <a:tc>
                  <a:txBody>
                    <a:bodyPr/>
                    <a:lstStyle/>
                    <a:p>
                      <a:pPr marL="0" marR="0" algn="r">
                        <a:spcBef>
                          <a:spcPts val="0"/>
                        </a:spcBef>
                        <a:spcAft>
                          <a:spcPts val="0"/>
                        </a:spcAft>
                      </a:pPr>
                      <a:r>
                        <a:rPr lang="en-US" sz="2000" b="0">
                          <a:solidFill>
                            <a:schemeClr val="tx1"/>
                          </a:solidFill>
                          <a:effectLst/>
                        </a:rPr>
                        <a:t>Male</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820" marR="59820" marT="0" marB="0" anchor="b">
                    <a:noFill/>
                  </a:tcPr>
                </a:tc>
                <a:tc>
                  <a:txBody>
                    <a:bodyPr/>
                    <a:lstStyle/>
                    <a:p>
                      <a:pPr marL="0" marR="0" algn="ctr">
                        <a:spcBef>
                          <a:spcPts val="0"/>
                        </a:spcBef>
                        <a:spcAft>
                          <a:spcPts val="0"/>
                        </a:spcAft>
                      </a:pPr>
                      <a:r>
                        <a:rPr lang="en-US" sz="2000" b="0">
                          <a:solidFill>
                            <a:schemeClr val="tx1"/>
                          </a:solidFill>
                          <a:effectLst/>
                        </a:rPr>
                        <a:t>718 (51.65)</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820" marR="59820" marT="0" marB="0">
                    <a:noFill/>
                  </a:tcPr>
                </a:tc>
                <a:extLst>
                  <a:ext uri="{0D108BD9-81ED-4DB2-BD59-A6C34878D82A}">
                    <a16:rowId xmlns:a16="http://schemas.microsoft.com/office/drawing/2014/main" val="600836661"/>
                  </a:ext>
                </a:extLst>
              </a:tr>
              <a:tr h="266881">
                <a:tc>
                  <a:txBody>
                    <a:bodyPr/>
                    <a:lstStyle/>
                    <a:p>
                      <a:pPr marL="0" marR="0" algn="r">
                        <a:spcBef>
                          <a:spcPts val="0"/>
                        </a:spcBef>
                        <a:spcAft>
                          <a:spcPts val="0"/>
                        </a:spcAft>
                      </a:pPr>
                      <a:r>
                        <a:rPr lang="en-US" sz="2000" b="0">
                          <a:solidFill>
                            <a:schemeClr val="tx1"/>
                          </a:solidFill>
                          <a:effectLst/>
                        </a:rPr>
                        <a:t>Female</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820" marR="59820" marT="0" marB="0" anchor="b">
                    <a:noFill/>
                  </a:tcPr>
                </a:tc>
                <a:tc>
                  <a:txBody>
                    <a:bodyPr/>
                    <a:lstStyle/>
                    <a:p>
                      <a:pPr marL="0" marR="0" algn="ctr">
                        <a:spcBef>
                          <a:spcPts val="0"/>
                        </a:spcBef>
                        <a:spcAft>
                          <a:spcPts val="0"/>
                        </a:spcAft>
                      </a:pPr>
                      <a:r>
                        <a:rPr lang="en-US" sz="2000" b="0">
                          <a:solidFill>
                            <a:schemeClr val="tx1"/>
                          </a:solidFill>
                          <a:effectLst/>
                        </a:rPr>
                        <a:t>672 (48.35)</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820" marR="59820" marT="0" marB="0">
                    <a:noFill/>
                  </a:tcPr>
                </a:tc>
                <a:extLst>
                  <a:ext uri="{0D108BD9-81ED-4DB2-BD59-A6C34878D82A}">
                    <a16:rowId xmlns:a16="http://schemas.microsoft.com/office/drawing/2014/main" val="3805269214"/>
                  </a:ext>
                </a:extLst>
              </a:tr>
              <a:tr h="533762">
                <a:tc>
                  <a:txBody>
                    <a:bodyPr/>
                    <a:lstStyle/>
                    <a:p>
                      <a:pPr marL="0" marR="0">
                        <a:spcBef>
                          <a:spcPts val="0"/>
                        </a:spcBef>
                        <a:spcAft>
                          <a:spcPts val="0"/>
                        </a:spcAft>
                      </a:pPr>
                      <a:r>
                        <a:rPr lang="en-US" sz="2000" b="0" dirty="0">
                          <a:solidFill>
                            <a:schemeClr val="tx1"/>
                          </a:solidFill>
                          <a:effectLst/>
                        </a:rPr>
                        <a:t>Infant Race/ethnicity</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820" marR="59820" marT="0" marB="0" anchor="b">
                    <a:noFill/>
                  </a:tcPr>
                </a:tc>
                <a:tc>
                  <a:txBody>
                    <a:bodyPr/>
                    <a:lstStyle/>
                    <a:p>
                      <a:pPr marL="0" marR="0" algn="ctr">
                        <a:spcBef>
                          <a:spcPts val="0"/>
                        </a:spcBef>
                        <a:spcAft>
                          <a:spcPts val="0"/>
                        </a:spcAft>
                      </a:pPr>
                      <a:r>
                        <a:rPr lang="en-US" sz="2000" b="0">
                          <a:solidFill>
                            <a:schemeClr val="tx1"/>
                          </a:solidFill>
                          <a:effectLst/>
                        </a:rPr>
                        <a:t> </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820" marR="59820" marT="0" marB="0">
                    <a:noFill/>
                  </a:tcPr>
                </a:tc>
                <a:extLst>
                  <a:ext uri="{0D108BD9-81ED-4DB2-BD59-A6C34878D82A}">
                    <a16:rowId xmlns:a16="http://schemas.microsoft.com/office/drawing/2014/main" val="1592335557"/>
                  </a:ext>
                </a:extLst>
              </a:tr>
              <a:tr h="266881">
                <a:tc>
                  <a:txBody>
                    <a:bodyPr/>
                    <a:lstStyle/>
                    <a:p>
                      <a:pPr marL="0" marR="0" algn="r">
                        <a:spcBef>
                          <a:spcPts val="0"/>
                        </a:spcBef>
                        <a:spcAft>
                          <a:spcPts val="0"/>
                        </a:spcAft>
                      </a:pPr>
                      <a:r>
                        <a:rPr lang="en-US" sz="2000" b="0" dirty="0">
                          <a:solidFill>
                            <a:schemeClr val="tx1"/>
                          </a:solidFill>
                          <a:effectLst/>
                        </a:rPr>
                        <a:t>Asian</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820" marR="59820" marT="0" marB="0" anchor="b">
                    <a:noFill/>
                  </a:tcPr>
                </a:tc>
                <a:tc>
                  <a:txBody>
                    <a:bodyPr/>
                    <a:lstStyle/>
                    <a:p>
                      <a:pPr marL="0" marR="0" algn="ctr">
                        <a:spcBef>
                          <a:spcPts val="0"/>
                        </a:spcBef>
                        <a:spcAft>
                          <a:spcPts val="0"/>
                        </a:spcAft>
                      </a:pPr>
                      <a:r>
                        <a:rPr lang="en-US" sz="2000" b="0" dirty="0">
                          <a:solidFill>
                            <a:schemeClr val="tx1"/>
                          </a:solidFill>
                          <a:effectLst/>
                        </a:rPr>
                        <a:t>48 (3.45)</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820" marR="59820" marT="0" marB="0">
                    <a:noFill/>
                  </a:tcPr>
                </a:tc>
                <a:extLst>
                  <a:ext uri="{0D108BD9-81ED-4DB2-BD59-A6C34878D82A}">
                    <a16:rowId xmlns:a16="http://schemas.microsoft.com/office/drawing/2014/main" val="33791975"/>
                  </a:ext>
                </a:extLst>
              </a:tr>
              <a:tr h="266881">
                <a:tc>
                  <a:txBody>
                    <a:bodyPr/>
                    <a:lstStyle/>
                    <a:p>
                      <a:pPr marL="0" marR="0" algn="r">
                        <a:spcBef>
                          <a:spcPts val="0"/>
                        </a:spcBef>
                        <a:spcAft>
                          <a:spcPts val="0"/>
                        </a:spcAft>
                      </a:pPr>
                      <a:r>
                        <a:rPr lang="en-US" sz="2000" b="0">
                          <a:solidFill>
                            <a:schemeClr val="tx1"/>
                          </a:solidFill>
                          <a:effectLst/>
                        </a:rPr>
                        <a:t>Black</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820" marR="59820" marT="0" marB="0" anchor="b">
                    <a:noFill/>
                  </a:tcPr>
                </a:tc>
                <a:tc>
                  <a:txBody>
                    <a:bodyPr/>
                    <a:lstStyle/>
                    <a:p>
                      <a:pPr marL="0" marR="0" algn="ctr">
                        <a:spcBef>
                          <a:spcPts val="0"/>
                        </a:spcBef>
                        <a:spcAft>
                          <a:spcPts val="0"/>
                        </a:spcAft>
                      </a:pPr>
                      <a:r>
                        <a:rPr lang="en-US" sz="2000" b="0">
                          <a:solidFill>
                            <a:schemeClr val="tx1"/>
                          </a:solidFill>
                          <a:effectLst/>
                        </a:rPr>
                        <a:t>181 (13.02)</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820" marR="59820" marT="0" marB="0">
                    <a:noFill/>
                  </a:tcPr>
                </a:tc>
                <a:extLst>
                  <a:ext uri="{0D108BD9-81ED-4DB2-BD59-A6C34878D82A}">
                    <a16:rowId xmlns:a16="http://schemas.microsoft.com/office/drawing/2014/main" val="4279400705"/>
                  </a:ext>
                </a:extLst>
              </a:tr>
              <a:tr h="266881">
                <a:tc>
                  <a:txBody>
                    <a:bodyPr/>
                    <a:lstStyle/>
                    <a:p>
                      <a:pPr marL="0" marR="0" algn="r">
                        <a:spcBef>
                          <a:spcPts val="0"/>
                        </a:spcBef>
                        <a:spcAft>
                          <a:spcPts val="0"/>
                        </a:spcAft>
                      </a:pPr>
                      <a:r>
                        <a:rPr lang="en-US" sz="2000" b="0" dirty="0">
                          <a:solidFill>
                            <a:schemeClr val="tx1"/>
                          </a:solidFill>
                          <a:effectLst/>
                        </a:rPr>
                        <a:t>Hispanic</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820" marR="59820" marT="0" marB="0" anchor="b">
                    <a:noFill/>
                  </a:tcPr>
                </a:tc>
                <a:tc>
                  <a:txBody>
                    <a:bodyPr/>
                    <a:lstStyle/>
                    <a:p>
                      <a:pPr marL="0" marR="0" algn="ctr">
                        <a:spcBef>
                          <a:spcPts val="0"/>
                        </a:spcBef>
                        <a:spcAft>
                          <a:spcPts val="0"/>
                        </a:spcAft>
                      </a:pPr>
                      <a:r>
                        <a:rPr lang="en-US" sz="2000" b="0">
                          <a:solidFill>
                            <a:schemeClr val="tx1"/>
                          </a:solidFill>
                          <a:effectLst/>
                        </a:rPr>
                        <a:t>75 (5.40)</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820" marR="59820" marT="0" marB="0">
                    <a:noFill/>
                  </a:tcPr>
                </a:tc>
                <a:extLst>
                  <a:ext uri="{0D108BD9-81ED-4DB2-BD59-A6C34878D82A}">
                    <a16:rowId xmlns:a16="http://schemas.microsoft.com/office/drawing/2014/main" val="3197686705"/>
                  </a:ext>
                </a:extLst>
              </a:tr>
              <a:tr h="266881">
                <a:tc>
                  <a:txBody>
                    <a:bodyPr/>
                    <a:lstStyle/>
                    <a:p>
                      <a:pPr marL="0" marR="0" algn="r">
                        <a:spcBef>
                          <a:spcPts val="0"/>
                        </a:spcBef>
                        <a:spcAft>
                          <a:spcPts val="0"/>
                        </a:spcAft>
                      </a:pPr>
                      <a:r>
                        <a:rPr lang="en-US" sz="2000" b="0" dirty="0">
                          <a:solidFill>
                            <a:schemeClr val="tx1"/>
                          </a:solidFill>
                          <a:effectLst/>
                        </a:rPr>
                        <a:t>Mixed race</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820" marR="59820" marT="0" marB="0" anchor="b">
                    <a:noFill/>
                  </a:tcPr>
                </a:tc>
                <a:tc>
                  <a:txBody>
                    <a:bodyPr/>
                    <a:lstStyle/>
                    <a:p>
                      <a:pPr marL="0" marR="0" algn="ctr">
                        <a:spcBef>
                          <a:spcPts val="0"/>
                        </a:spcBef>
                        <a:spcAft>
                          <a:spcPts val="0"/>
                        </a:spcAft>
                      </a:pPr>
                      <a:r>
                        <a:rPr lang="en-US" sz="2000" b="0" dirty="0">
                          <a:solidFill>
                            <a:schemeClr val="tx1"/>
                          </a:solidFill>
                          <a:effectLst/>
                        </a:rPr>
                        <a:t>120 (8.63)</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820" marR="59820" marT="0" marB="0">
                    <a:noFill/>
                  </a:tcPr>
                </a:tc>
                <a:extLst>
                  <a:ext uri="{0D108BD9-81ED-4DB2-BD59-A6C34878D82A}">
                    <a16:rowId xmlns:a16="http://schemas.microsoft.com/office/drawing/2014/main" val="1927082281"/>
                  </a:ext>
                </a:extLst>
              </a:tr>
              <a:tr h="266881">
                <a:tc>
                  <a:txBody>
                    <a:bodyPr/>
                    <a:lstStyle/>
                    <a:p>
                      <a:pPr marL="0" marR="0" algn="r">
                        <a:spcBef>
                          <a:spcPts val="0"/>
                        </a:spcBef>
                        <a:spcAft>
                          <a:spcPts val="0"/>
                        </a:spcAft>
                      </a:pPr>
                      <a:r>
                        <a:rPr lang="en-US" sz="2000" b="0">
                          <a:solidFill>
                            <a:schemeClr val="tx1"/>
                          </a:solidFill>
                          <a:effectLst/>
                        </a:rPr>
                        <a:t>White</a:t>
                      </a:r>
                      <a:endParaRPr lang="en-US" sz="20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820" marR="59820" marT="0" marB="0" anchor="b">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2000" b="0" dirty="0">
                          <a:solidFill>
                            <a:schemeClr val="tx1"/>
                          </a:solidFill>
                          <a:effectLst/>
                        </a:rPr>
                        <a:t>966 (69.50)</a:t>
                      </a:r>
                      <a:endParaRPr lang="en-US" sz="20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9820" marR="59820" marT="0" marB="0">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8886785"/>
                  </a:ext>
                </a:extLst>
              </a:tr>
            </a:tbl>
          </a:graphicData>
        </a:graphic>
      </p:graphicFrame>
    </p:spTree>
    <p:extLst>
      <p:ext uri="{BB962C8B-B14F-4D97-AF65-F5344CB8AC3E}">
        <p14:creationId xmlns:p14="http://schemas.microsoft.com/office/powerpoint/2010/main" val="8391377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43DA1AA-254A-4010-82C2-DAC94101AFC1}"/>
              </a:ext>
            </a:extLst>
          </p:cNvPr>
          <p:cNvSpPr>
            <a:spLocks noGrp="1"/>
          </p:cNvSpPr>
          <p:nvPr>
            <p:ph type="title"/>
          </p:nvPr>
        </p:nvSpPr>
        <p:spPr>
          <a:xfrm>
            <a:off x="396275" y="350496"/>
            <a:ext cx="12805375" cy="655345"/>
          </a:xfrm>
        </p:spPr>
        <p:txBody>
          <a:bodyPr>
            <a:noAutofit/>
          </a:bodyPr>
          <a:lstStyle/>
          <a:p>
            <a:r>
              <a:rPr lang="en-US" sz="4000" dirty="0">
                <a:latin typeface="Georgia" panose="02040502050405020303" pitchFamily="18" charset="0"/>
              </a:rPr>
              <a:t>Project Viva [Metal] Compared with NHANES</a:t>
            </a:r>
          </a:p>
        </p:txBody>
      </p:sp>
      <p:pic>
        <p:nvPicPr>
          <p:cNvPr id="6" name="Picture 5">
            <a:extLst>
              <a:ext uri="{FF2B5EF4-FFF2-40B4-BE49-F238E27FC236}">
                <a16:creationId xmlns:a16="http://schemas.microsoft.com/office/drawing/2014/main" id="{53EA1A96-3286-4530-810F-A3855906F1EF}"/>
              </a:ext>
            </a:extLst>
          </p:cNvPr>
          <p:cNvPicPr>
            <a:picLocks noChangeAspect="1"/>
          </p:cNvPicPr>
          <p:nvPr/>
        </p:nvPicPr>
        <p:blipFill rotWithShape="1">
          <a:blip r:embed="rId3"/>
          <a:srcRect l="720" t="14413" r="1136" b="4197"/>
          <a:stretch/>
        </p:blipFill>
        <p:spPr>
          <a:xfrm>
            <a:off x="105454" y="2576946"/>
            <a:ext cx="14358691" cy="3978234"/>
          </a:xfrm>
          <a:prstGeom prst="rect">
            <a:avLst/>
          </a:prstGeom>
        </p:spPr>
      </p:pic>
      <p:sp>
        <p:nvSpPr>
          <p:cNvPr id="4" name="Content Placeholder 2">
            <a:extLst>
              <a:ext uri="{FF2B5EF4-FFF2-40B4-BE49-F238E27FC236}">
                <a16:creationId xmlns:a16="http://schemas.microsoft.com/office/drawing/2014/main" id="{3F362BAC-544C-477F-B364-7133C0ADD09B}"/>
              </a:ext>
            </a:extLst>
          </p:cNvPr>
          <p:cNvSpPr txBox="1">
            <a:spLocks/>
          </p:cNvSpPr>
          <p:nvPr/>
        </p:nvSpPr>
        <p:spPr>
          <a:xfrm>
            <a:off x="105453" y="1921601"/>
            <a:ext cx="14358691" cy="655345"/>
          </a:xfrm>
          <a:prstGeom prst="rect">
            <a:avLst/>
          </a:prstGeom>
        </p:spPr>
        <p:txBody>
          <a:bodyPr vert="horz" lIns="109728" tIns="54864" rIns="109728" bIns="54864" rtlCol="0">
            <a:noAutofit/>
          </a:bodyPr>
          <a:lstStyle>
            <a:lvl1pPr marL="342900" indent="-342900" algn="l" defTabSz="457200" rtl="0" eaLnBrk="1" latinLnBrk="0" hangingPunct="1">
              <a:spcBef>
                <a:spcPct val="20000"/>
              </a:spcBef>
              <a:buFont typeface="Arial"/>
              <a:buChar char="•"/>
              <a:defRPr sz="2200" kern="1200">
                <a:solidFill>
                  <a:srgbClr val="2D637F"/>
                </a:solidFill>
                <a:latin typeface="Lucida Grande"/>
                <a:ea typeface="+mn-ea"/>
                <a:cs typeface="Lucida Grande"/>
              </a:defRPr>
            </a:lvl1pPr>
            <a:lvl2pPr marL="742950" indent="-285750" algn="l" defTabSz="457200" rtl="0" eaLnBrk="1" latinLnBrk="0" hangingPunct="1">
              <a:spcBef>
                <a:spcPct val="20000"/>
              </a:spcBef>
              <a:buFont typeface="Arial"/>
              <a:buChar char="–"/>
              <a:defRPr sz="2000" kern="1200">
                <a:solidFill>
                  <a:srgbClr val="2D637F"/>
                </a:solidFill>
                <a:latin typeface="Lucida Grande"/>
                <a:ea typeface="+mn-ea"/>
                <a:cs typeface="Lucida Grande"/>
              </a:defRPr>
            </a:lvl2pPr>
            <a:lvl3pPr marL="1143000" indent="-228600" algn="l" defTabSz="457200" rtl="0" eaLnBrk="1" latinLnBrk="0" hangingPunct="1">
              <a:spcBef>
                <a:spcPct val="20000"/>
              </a:spcBef>
              <a:buFont typeface="Arial"/>
              <a:buChar char="•"/>
              <a:defRPr sz="1800" kern="1200">
                <a:solidFill>
                  <a:srgbClr val="2D637F"/>
                </a:solidFill>
                <a:latin typeface="Lucida Grande"/>
                <a:ea typeface="+mn-ea"/>
                <a:cs typeface="Lucida Grande"/>
              </a:defRPr>
            </a:lvl3pPr>
            <a:lvl4pPr marL="1600200" indent="-228600" algn="l" defTabSz="457200" rtl="0" eaLnBrk="1" latinLnBrk="0" hangingPunct="1">
              <a:spcBef>
                <a:spcPct val="20000"/>
              </a:spcBef>
              <a:buFont typeface="Arial"/>
              <a:buChar char="–"/>
              <a:defRPr sz="1600" kern="1200">
                <a:solidFill>
                  <a:srgbClr val="2D637F"/>
                </a:solidFill>
                <a:latin typeface="Lucida Grande"/>
                <a:ea typeface="+mn-ea"/>
                <a:cs typeface="Lucida Grande"/>
              </a:defRPr>
            </a:lvl4pPr>
            <a:lvl5pPr marL="2057400" indent="-228600" algn="l" defTabSz="457200" rtl="0" eaLnBrk="1" latinLnBrk="0" hangingPunct="1">
              <a:spcBef>
                <a:spcPct val="20000"/>
              </a:spcBef>
              <a:buFont typeface="Arial"/>
              <a:buChar char="»"/>
              <a:defRPr sz="1400" kern="1200">
                <a:solidFill>
                  <a:srgbClr val="2D637F"/>
                </a:solidFill>
                <a:latin typeface="Lucida Grande"/>
                <a:ea typeface="+mn-ea"/>
                <a:cs typeface="Lucida Grand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920" b="1" dirty="0">
                <a:solidFill>
                  <a:schemeClr val="tx1"/>
                </a:solidFill>
                <a:latin typeface="+mn-lt"/>
              </a:rPr>
              <a:t>Supplemental Table 2.</a:t>
            </a:r>
            <a:r>
              <a:rPr lang="en-US" sz="1920" dirty="0">
                <a:solidFill>
                  <a:schemeClr val="tx1"/>
                </a:solidFill>
                <a:latin typeface="+mn-lt"/>
              </a:rPr>
              <a:t> Geometric mean (GM) and standard deviation (SD) of metals in maternal first trimester blood samples (</a:t>
            </a:r>
            <a:r>
              <a:rPr lang="en-US" sz="1920" i="1" dirty="0">
                <a:solidFill>
                  <a:schemeClr val="tx1"/>
                </a:solidFill>
                <a:latin typeface="+mn-lt"/>
              </a:rPr>
              <a:t>N</a:t>
            </a:r>
            <a:r>
              <a:rPr lang="en-US" sz="1920" dirty="0">
                <a:solidFill>
                  <a:schemeClr val="tx1"/>
                </a:solidFill>
                <a:latin typeface="+mn-lt"/>
              </a:rPr>
              <a:t>=1390), compared to 2017-2018 subset of female National Health and Nutrition Examination Survey (NHANES) participants ages 16-45 years (</a:t>
            </a:r>
            <a:r>
              <a:rPr lang="en-US" sz="1920" i="1" dirty="0">
                <a:solidFill>
                  <a:schemeClr val="tx1"/>
                </a:solidFill>
                <a:latin typeface="+mn-lt"/>
              </a:rPr>
              <a:t>N</a:t>
            </a:r>
            <a:r>
              <a:rPr lang="en-US" sz="1920" dirty="0">
                <a:solidFill>
                  <a:schemeClr val="tx1"/>
                </a:solidFill>
                <a:latin typeface="+mn-lt"/>
              </a:rPr>
              <a:t>=1308). </a:t>
            </a:r>
            <a:endParaRPr lang="en-US" sz="1920" dirty="0">
              <a:latin typeface="+mn-lt"/>
            </a:endParaRPr>
          </a:p>
        </p:txBody>
      </p:sp>
    </p:spTree>
    <p:extLst>
      <p:ext uri="{BB962C8B-B14F-4D97-AF65-F5344CB8AC3E}">
        <p14:creationId xmlns:p14="http://schemas.microsoft.com/office/powerpoint/2010/main" val="3912485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923D8-6459-4DBB-BA68-6C839960A810}"/>
              </a:ext>
            </a:extLst>
          </p:cNvPr>
          <p:cNvSpPr>
            <a:spLocks noGrp="1"/>
          </p:cNvSpPr>
          <p:nvPr>
            <p:ph type="title"/>
          </p:nvPr>
        </p:nvSpPr>
        <p:spPr>
          <a:xfrm>
            <a:off x="497427" y="621699"/>
            <a:ext cx="7379748" cy="829579"/>
          </a:xfrm>
        </p:spPr>
        <p:txBody>
          <a:bodyPr>
            <a:noAutofit/>
          </a:bodyPr>
          <a:lstStyle/>
          <a:p>
            <a:r>
              <a:rPr lang="en-US" sz="4400" dirty="0">
                <a:latin typeface="Georgia" panose="02040502050405020303" pitchFamily="18" charset="0"/>
              </a:rPr>
              <a:t>Background: Prenatal Metals</a:t>
            </a:r>
          </a:p>
        </p:txBody>
      </p:sp>
      <p:sp>
        <p:nvSpPr>
          <p:cNvPr id="3" name="Content Placeholder 2">
            <a:extLst>
              <a:ext uri="{FF2B5EF4-FFF2-40B4-BE49-F238E27FC236}">
                <a16:creationId xmlns:a16="http://schemas.microsoft.com/office/drawing/2014/main" id="{49F5BB2E-763D-4D6B-A437-8B540BD14BED}"/>
              </a:ext>
            </a:extLst>
          </p:cNvPr>
          <p:cNvSpPr>
            <a:spLocks noGrp="1"/>
          </p:cNvSpPr>
          <p:nvPr>
            <p:ph idx="1"/>
          </p:nvPr>
        </p:nvSpPr>
        <p:spPr>
          <a:xfrm>
            <a:off x="476133" y="2091648"/>
            <a:ext cx="5122494" cy="4046304"/>
          </a:xfrm>
        </p:spPr>
        <p:txBody>
          <a:bodyPr>
            <a:noAutofit/>
          </a:bodyPr>
          <a:lstStyle/>
          <a:p>
            <a:pPr>
              <a:spcBef>
                <a:spcPts val="0"/>
              </a:spcBef>
            </a:pPr>
            <a:r>
              <a:rPr lang="en-US" sz="2400" dirty="0">
                <a:latin typeface="+mn-lt"/>
              </a:rPr>
              <a:t>Maternal exposure to metals ubiquitous</a:t>
            </a:r>
          </a:p>
          <a:p>
            <a:pPr marL="0" indent="0">
              <a:lnSpc>
                <a:spcPct val="25000"/>
              </a:lnSpc>
              <a:spcBef>
                <a:spcPts val="0"/>
              </a:spcBef>
              <a:buNone/>
            </a:pPr>
            <a:endParaRPr lang="en-US" sz="2400" dirty="0">
              <a:latin typeface="+mn-lt"/>
            </a:endParaRPr>
          </a:p>
          <a:p>
            <a:pPr marL="457200" lvl="1" indent="0">
              <a:lnSpc>
                <a:spcPct val="50000"/>
              </a:lnSpc>
              <a:spcBef>
                <a:spcPts val="0"/>
              </a:spcBef>
              <a:buNone/>
            </a:pPr>
            <a:endParaRPr lang="en-US" sz="2400" dirty="0">
              <a:latin typeface="+mn-lt"/>
            </a:endParaRPr>
          </a:p>
          <a:p>
            <a:pPr>
              <a:spcBef>
                <a:spcPts val="0"/>
              </a:spcBef>
            </a:pPr>
            <a:r>
              <a:rPr lang="en-US" sz="2400" dirty="0">
                <a:latin typeface="+mn-lt"/>
              </a:rPr>
              <a:t>Heavy metals generate reactive oxygen species (ROS) and deplete antioxidants</a:t>
            </a:r>
          </a:p>
          <a:p>
            <a:pPr marL="0" indent="0">
              <a:lnSpc>
                <a:spcPct val="50000"/>
              </a:lnSpc>
              <a:spcBef>
                <a:spcPts val="0"/>
              </a:spcBef>
              <a:buNone/>
            </a:pPr>
            <a:endParaRPr lang="en-US" sz="2400" dirty="0">
              <a:latin typeface="+mn-lt"/>
            </a:endParaRPr>
          </a:p>
          <a:p>
            <a:pPr>
              <a:spcBef>
                <a:spcPts val="0"/>
              </a:spcBef>
            </a:pPr>
            <a:r>
              <a:rPr lang="en-US" sz="2400" dirty="0">
                <a:latin typeface="+mn-lt"/>
              </a:rPr>
              <a:t>Essential metals act as antioxidants</a:t>
            </a:r>
          </a:p>
          <a:p>
            <a:pPr marL="0" indent="0">
              <a:lnSpc>
                <a:spcPct val="50000"/>
              </a:lnSpc>
              <a:spcBef>
                <a:spcPts val="0"/>
              </a:spcBef>
              <a:buNone/>
            </a:pPr>
            <a:endParaRPr lang="en-US" sz="2400" dirty="0">
              <a:latin typeface="+mn-lt"/>
            </a:endParaRPr>
          </a:p>
          <a:p>
            <a:pPr>
              <a:spcBef>
                <a:spcPts val="0"/>
              </a:spcBef>
            </a:pPr>
            <a:r>
              <a:rPr lang="en-US" sz="2400" dirty="0">
                <a:latin typeface="+mn-lt"/>
              </a:rPr>
              <a:t>During pregnancy, physiological changes increase partitioning of metals</a:t>
            </a:r>
          </a:p>
        </p:txBody>
      </p:sp>
      <p:pic>
        <p:nvPicPr>
          <p:cNvPr id="4" name="Picture 6" descr="Lighted Cigarette Stick and White Smoke Wallpaper">
            <a:extLst>
              <a:ext uri="{FF2B5EF4-FFF2-40B4-BE49-F238E27FC236}">
                <a16:creationId xmlns:a16="http://schemas.microsoft.com/office/drawing/2014/main" id="{267B6970-7834-4E8D-B5B2-CAE694B6A8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288" r="1" b="22667"/>
          <a:stretch/>
        </p:blipFill>
        <p:spPr bwMode="auto">
          <a:xfrm>
            <a:off x="5877901" y="1914320"/>
            <a:ext cx="3998547" cy="18293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Gray Sands Closeup Photo">
            <a:extLst>
              <a:ext uri="{FF2B5EF4-FFF2-40B4-BE49-F238E27FC236}">
                <a16:creationId xmlns:a16="http://schemas.microsoft.com/office/drawing/2014/main" id="{35ED1525-8A7B-4052-A9FD-14964B1D0ED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743" r="1" b="9203"/>
          <a:stretch/>
        </p:blipFill>
        <p:spPr bwMode="auto">
          <a:xfrm>
            <a:off x="5877901" y="4376813"/>
            <a:ext cx="3998546" cy="18293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tainless Faucet ">
            <a:extLst>
              <a:ext uri="{FF2B5EF4-FFF2-40B4-BE49-F238E27FC236}">
                <a16:creationId xmlns:a16="http://schemas.microsoft.com/office/drawing/2014/main" id="{8665F461-A2BD-46EB-88A3-12EBC4D3D28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3097" r="1" b="8621"/>
          <a:stretch/>
        </p:blipFill>
        <p:spPr bwMode="auto">
          <a:xfrm>
            <a:off x="10155721" y="1914320"/>
            <a:ext cx="3998546" cy="18293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993503E-A8CF-4C2D-A254-91B3CAA002C9}"/>
              </a:ext>
            </a:extLst>
          </p:cNvPr>
          <p:cNvPicPr>
            <a:picLocks noChangeAspect="1"/>
          </p:cNvPicPr>
          <p:nvPr/>
        </p:nvPicPr>
        <p:blipFill rotWithShape="1">
          <a:blip r:embed="rId6"/>
          <a:srcRect t="7068" r="1" b="14055"/>
          <a:stretch/>
        </p:blipFill>
        <p:spPr>
          <a:xfrm>
            <a:off x="10155721" y="4385783"/>
            <a:ext cx="3998546" cy="1829303"/>
          </a:xfrm>
          <a:prstGeom prst="rect">
            <a:avLst/>
          </a:prstGeom>
        </p:spPr>
      </p:pic>
      <p:sp>
        <p:nvSpPr>
          <p:cNvPr id="8" name="TextBox 7">
            <a:extLst>
              <a:ext uri="{FF2B5EF4-FFF2-40B4-BE49-F238E27FC236}">
                <a16:creationId xmlns:a16="http://schemas.microsoft.com/office/drawing/2014/main" id="{6418B04C-763A-4BE3-907D-D65E504ECCB5}"/>
              </a:ext>
            </a:extLst>
          </p:cNvPr>
          <p:cNvSpPr txBox="1"/>
          <p:nvPr/>
        </p:nvSpPr>
        <p:spPr>
          <a:xfrm>
            <a:off x="170274" y="7493331"/>
            <a:ext cx="356260" cy="506246"/>
          </a:xfrm>
          <a:prstGeom prst="rect">
            <a:avLst/>
          </a:prstGeom>
          <a:noFill/>
        </p:spPr>
        <p:txBody>
          <a:bodyPr wrap="square" rtlCol="0">
            <a:spAutoFit/>
          </a:bodyPr>
          <a:lstStyle/>
          <a:p>
            <a:r>
              <a:rPr lang="en-US" dirty="0">
                <a:solidFill>
                  <a:schemeClr val="tx2">
                    <a:lumMod val="50000"/>
                  </a:schemeClr>
                </a:solidFill>
              </a:rPr>
              <a:t>3</a:t>
            </a:r>
          </a:p>
        </p:txBody>
      </p:sp>
    </p:spTree>
    <p:extLst>
      <p:ext uri="{BB962C8B-B14F-4D97-AF65-F5344CB8AC3E}">
        <p14:creationId xmlns:p14="http://schemas.microsoft.com/office/powerpoint/2010/main" val="33405464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88506" y="1388005"/>
            <a:ext cx="9687756" cy="830997"/>
          </a:xfrm>
        </p:spPr>
        <p:txBody>
          <a:bodyPr/>
          <a:lstStyle/>
          <a:p>
            <a:pPr algn="ctr">
              <a:spcBef>
                <a:spcPts val="0"/>
              </a:spcBef>
            </a:pPr>
            <a:r>
              <a:rPr lang="en-US" sz="4800" dirty="0"/>
              <a:t>Mechanisms</a:t>
            </a:r>
          </a:p>
        </p:txBody>
      </p:sp>
    </p:spTree>
    <p:extLst>
      <p:ext uri="{BB962C8B-B14F-4D97-AF65-F5344CB8AC3E}">
        <p14:creationId xmlns:p14="http://schemas.microsoft.com/office/powerpoint/2010/main" val="3320036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315206-C76C-403A-9A8E-79C2A4969696}"/>
              </a:ext>
            </a:extLst>
          </p:cNvPr>
          <p:cNvPicPr>
            <a:picLocks noChangeAspect="1"/>
          </p:cNvPicPr>
          <p:nvPr/>
        </p:nvPicPr>
        <p:blipFill>
          <a:blip r:embed="rId3"/>
          <a:stretch>
            <a:fillRect/>
          </a:stretch>
        </p:blipFill>
        <p:spPr>
          <a:xfrm>
            <a:off x="1305914" y="853663"/>
            <a:ext cx="11258550" cy="5619750"/>
          </a:xfrm>
          <a:prstGeom prst="rect">
            <a:avLst/>
          </a:prstGeom>
        </p:spPr>
      </p:pic>
      <p:sp>
        <p:nvSpPr>
          <p:cNvPr id="10" name="TextBox 9">
            <a:extLst>
              <a:ext uri="{FF2B5EF4-FFF2-40B4-BE49-F238E27FC236}">
                <a16:creationId xmlns:a16="http://schemas.microsoft.com/office/drawing/2014/main" id="{14769648-0CFF-4B7E-B4BF-098E31E8AF5B}"/>
              </a:ext>
            </a:extLst>
          </p:cNvPr>
          <p:cNvSpPr txBox="1"/>
          <p:nvPr/>
        </p:nvSpPr>
        <p:spPr>
          <a:xfrm>
            <a:off x="10159340" y="6866443"/>
            <a:ext cx="3111054" cy="400110"/>
          </a:xfrm>
          <a:prstGeom prst="rect">
            <a:avLst/>
          </a:prstGeom>
          <a:noFill/>
        </p:spPr>
        <p:txBody>
          <a:bodyPr wrap="square" rtlCol="0">
            <a:spAutoFit/>
          </a:bodyPr>
          <a:lstStyle/>
          <a:p>
            <a:r>
              <a:rPr lang="en-US" sz="2000" dirty="0"/>
              <a:t>Image: Riley and Tait 2020</a:t>
            </a:r>
          </a:p>
        </p:txBody>
      </p:sp>
    </p:spTree>
    <p:extLst>
      <p:ext uri="{BB962C8B-B14F-4D97-AF65-F5344CB8AC3E}">
        <p14:creationId xmlns:p14="http://schemas.microsoft.com/office/powerpoint/2010/main" val="16956684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4769648-0CFF-4B7E-B4BF-098E31E8AF5B}"/>
              </a:ext>
            </a:extLst>
          </p:cNvPr>
          <p:cNvSpPr txBox="1"/>
          <p:nvPr/>
        </p:nvSpPr>
        <p:spPr>
          <a:xfrm>
            <a:off x="10159340" y="6866443"/>
            <a:ext cx="3111054" cy="400110"/>
          </a:xfrm>
          <a:prstGeom prst="rect">
            <a:avLst/>
          </a:prstGeom>
          <a:noFill/>
        </p:spPr>
        <p:txBody>
          <a:bodyPr wrap="square" rtlCol="0">
            <a:spAutoFit/>
          </a:bodyPr>
          <a:lstStyle/>
          <a:p>
            <a:r>
              <a:rPr lang="en-US" sz="2000" dirty="0"/>
              <a:t>Image: Riley and Tait 2020</a:t>
            </a:r>
          </a:p>
        </p:txBody>
      </p:sp>
      <p:pic>
        <p:nvPicPr>
          <p:cNvPr id="3" name="Picture 2">
            <a:extLst>
              <a:ext uri="{FF2B5EF4-FFF2-40B4-BE49-F238E27FC236}">
                <a16:creationId xmlns:a16="http://schemas.microsoft.com/office/drawing/2014/main" id="{4FD7CCDD-772C-4585-802B-0FA9C529126F}"/>
              </a:ext>
            </a:extLst>
          </p:cNvPr>
          <p:cNvPicPr>
            <a:picLocks noChangeAspect="1"/>
          </p:cNvPicPr>
          <p:nvPr/>
        </p:nvPicPr>
        <p:blipFill>
          <a:blip r:embed="rId3"/>
          <a:stretch>
            <a:fillRect/>
          </a:stretch>
        </p:blipFill>
        <p:spPr>
          <a:xfrm>
            <a:off x="1133738" y="167911"/>
            <a:ext cx="9672807" cy="4891813"/>
          </a:xfrm>
          <a:prstGeom prst="rect">
            <a:avLst/>
          </a:prstGeom>
        </p:spPr>
      </p:pic>
      <p:pic>
        <p:nvPicPr>
          <p:cNvPr id="5" name="Picture 4">
            <a:extLst>
              <a:ext uri="{FF2B5EF4-FFF2-40B4-BE49-F238E27FC236}">
                <a16:creationId xmlns:a16="http://schemas.microsoft.com/office/drawing/2014/main" id="{A123A0D8-3659-4721-B4D2-4B50D4E2E555}"/>
              </a:ext>
            </a:extLst>
          </p:cNvPr>
          <p:cNvPicPr>
            <a:picLocks noChangeAspect="1"/>
          </p:cNvPicPr>
          <p:nvPr/>
        </p:nvPicPr>
        <p:blipFill>
          <a:blip r:embed="rId4"/>
          <a:stretch>
            <a:fillRect/>
          </a:stretch>
        </p:blipFill>
        <p:spPr>
          <a:xfrm>
            <a:off x="875246" y="4855708"/>
            <a:ext cx="8310676" cy="3087228"/>
          </a:xfrm>
          <a:prstGeom prst="rect">
            <a:avLst/>
          </a:prstGeom>
        </p:spPr>
      </p:pic>
    </p:spTree>
    <p:extLst>
      <p:ext uri="{BB962C8B-B14F-4D97-AF65-F5344CB8AC3E}">
        <p14:creationId xmlns:p14="http://schemas.microsoft.com/office/powerpoint/2010/main" val="6317590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4769648-0CFF-4B7E-B4BF-098E31E8AF5B}"/>
              </a:ext>
            </a:extLst>
          </p:cNvPr>
          <p:cNvSpPr txBox="1"/>
          <p:nvPr/>
        </p:nvSpPr>
        <p:spPr>
          <a:xfrm>
            <a:off x="10159340" y="6866443"/>
            <a:ext cx="3111054" cy="400110"/>
          </a:xfrm>
          <a:prstGeom prst="rect">
            <a:avLst/>
          </a:prstGeom>
          <a:noFill/>
        </p:spPr>
        <p:txBody>
          <a:bodyPr wrap="square" rtlCol="0">
            <a:spAutoFit/>
          </a:bodyPr>
          <a:lstStyle/>
          <a:p>
            <a:r>
              <a:rPr lang="en-US" sz="2000" dirty="0"/>
              <a:t>Image: Riley and Tait 2020</a:t>
            </a:r>
          </a:p>
        </p:txBody>
      </p:sp>
      <p:pic>
        <p:nvPicPr>
          <p:cNvPr id="4" name="Picture 3">
            <a:extLst>
              <a:ext uri="{FF2B5EF4-FFF2-40B4-BE49-F238E27FC236}">
                <a16:creationId xmlns:a16="http://schemas.microsoft.com/office/drawing/2014/main" id="{DFAFDB5D-5603-4AA1-B2EC-F50573E6782E}"/>
              </a:ext>
            </a:extLst>
          </p:cNvPr>
          <p:cNvPicPr>
            <a:picLocks noChangeAspect="1"/>
          </p:cNvPicPr>
          <p:nvPr/>
        </p:nvPicPr>
        <p:blipFill>
          <a:blip r:embed="rId3"/>
          <a:stretch>
            <a:fillRect/>
          </a:stretch>
        </p:blipFill>
        <p:spPr>
          <a:xfrm>
            <a:off x="462643" y="293341"/>
            <a:ext cx="8577051" cy="7642917"/>
          </a:xfrm>
          <a:prstGeom prst="rect">
            <a:avLst/>
          </a:prstGeom>
        </p:spPr>
      </p:pic>
    </p:spTree>
    <p:extLst>
      <p:ext uri="{BB962C8B-B14F-4D97-AF65-F5344CB8AC3E}">
        <p14:creationId xmlns:p14="http://schemas.microsoft.com/office/powerpoint/2010/main" val="29515432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4769648-0CFF-4B7E-B4BF-098E31E8AF5B}"/>
              </a:ext>
            </a:extLst>
          </p:cNvPr>
          <p:cNvSpPr txBox="1"/>
          <p:nvPr/>
        </p:nvSpPr>
        <p:spPr>
          <a:xfrm>
            <a:off x="10159340" y="6866443"/>
            <a:ext cx="3111054" cy="400110"/>
          </a:xfrm>
          <a:prstGeom prst="rect">
            <a:avLst/>
          </a:prstGeom>
          <a:noFill/>
        </p:spPr>
        <p:txBody>
          <a:bodyPr wrap="square" rtlCol="0">
            <a:spAutoFit/>
          </a:bodyPr>
          <a:lstStyle/>
          <a:p>
            <a:r>
              <a:rPr lang="en-US" sz="2000" dirty="0"/>
              <a:t>Image: Picard et al. 2021</a:t>
            </a:r>
          </a:p>
        </p:txBody>
      </p:sp>
      <p:pic>
        <p:nvPicPr>
          <p:cNvPr id="3" name="Picture 2">
            <a:extLst>
              <a:ext uri="{FF2B5EF4-FFF2-40B4-BE49-F238E27FC236}">
                <a16:creationId xmlns:a16="http://schemas.microsoft.com/office/drawing/2014/main" id="{7A35C4C7-0108-49E9-8C0A-FB0E739C1522}"/>
              </a:ext>
            </a:extLst>
          </p:cNvPr>
          <p:cNvPicPr>
            <a:picLocks noChangeAspect="1"/>
          </p:cNvPicPr>
          <p:nvPr/>
        </p:nvPicPr>
        <p:blipFill>
          <a:blip r:embed="rId3"/>
          <a:stretch>
            <a:fillRect/>
          </a:stretch>
        </p:blipFill>
        <p:spPr>
          <a:xfrm>
            <a:off x="768747" y="963047"/>
            <a:ext cx="13092906" cy="5556105"/>
          </a:xfrm>
          <a:prstGeom prst="rect">
            <a:avLst/>
          </a:prstGeom>
        </p:spPr>
      </p:pic>
    </p:spTree>
    <p:extLst>
      <p:ext uri="{BB962C8B-B14F-4D97-AF65-F5344CB8AC3E}">
        <p14:creationId xmlns:p14="http://schemas.microsoft.com/office/powerpoint/2010/main" val="5869390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4769648-0CFF-4B7E-B4BF-098E31E8AF5B}"/>
              </a:ext>
            </a:extLst>
          </p:cNvPr>
          <p:cNvSpPr txBox="1"/>
          <p:nvPr/>
        </p:nvSpPr>
        <p:spPr>
          <a:xfrm>
            <a:off x="10159340" y="6866443"/>
            <a:ext cx="2713512" cy="400110"/>
          </a:xfrm>
          <a:prstGeom prst="rect">
            <a:avLst/>
          </a:prstGeom>
          <a:noFill/>
        </p:spPr>
        <p:txBody>
          <a:bodyPr wrap="square" rtlCol="0">
            <a:spAutoFit/>
          </a:bodyPr>
          <a:lstStyle/>
          <a:p>
            <a:r>
              <a:rPr lang="en-US" sz="2000" dirty="0"/>
              <a:t>Image: Peter et al. 2021</a:t>
            </a:r>
          </a:p>
        </p:txBody>
      </p:sp>
      <p:pic>
        <p:nvPicPr>
          <p:cNvPr id="4" name="Picture 3">
            <a:extLst>
              <a:ext uri="{FF2B5EF4-FFF2-40B4-BE49-F238E27FC236}">
                <a16:creationId xmlns:a16="http://schemas.microsoft.com/office/drawing/2014/main" id="{0C39D55A-DF6C-483E-9925-8900CDA65DBA}"/>
              </a:ext>
            </a:extLst>
          </p:cNvPr>
          <p:cNvPicPr>
            <a:picLocks noChangeAspect="1"/>
          </p:cNvPicPr>
          <p:nvPr/>
        </p:nvPicPr>
        <p:blipFill>
          <a:blip r:embed="rId3"/>
          <a:stretch>
            <a:fillRect/>
          </a:stretch>
        </p:blipFill>
        <p:spPr>
          <a:xfrm>
            <a:off x="529008" y="301645"/>
            <a:ext cx="11458575" cy="6391275"/>
          </a:xfrm>
          <a:prstGeom prst="rect">
            <a:avLst/>
          </a:prstGeom>
        </p:spPr>
      </p:pic>
    </p:spTree>
    <p:extLst>
      <p:ext uri="{BB962C8B-B14F-4D97-AF65-F5344CB8AC3E}">
        <p14:creationId xmlns:p14="http://schemas.microsoft.com/office/powerpoint/2010/main" val="11684631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88506" y="1388005"/>
            <a:ext cx="9687756" cy="830997"/>
          </a:xfrm>
        </p:spPr>
        <p:txBody>
          <a:bodyPr/>
          <a:lstStyle/>
          <a:p>
            <a:pPr algn="ctr">
              <a:spcBef>
                <a:spcPts val="0"/>
              </a:spcBef>
            </a:pPr>
            <a:r>
              <a:rPr lang="en-US" sz="4800" dirty="0"/>
              <a:t>Laboratory Measurements</a:t>
            </a:r>
          </a:p>
        </p:txBody>
      </p:sp>
    </p:spTree>
    <p:extLst>
      <p:ext uri="{BB962C8B-B14F-4D97-AF65-F5344CB8AC3E}">
        <p14:creationId xmlns:p14="http://schemas.microsoft.com/office/powerpoint/2010/main" val="18751153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68AE72BB-E5E0-43EF-97AE-D09A71854C3E}"/>
              </a:ext>
            </a:extLst>
          </p:cNvPr>
          <p:cNvPicPr>
            <a:picLocks noChangeAspect="1"/>
          </p:cNvPicPr>
          <p:nvPr/>
        </p:nvPicPr>
        <p:blipFill>
          <a:blip r:embed="rId3"/>
          <a:stretch>
            <a:fillRect/>
          </a:stretch>
        </p:blipFill>
        <p:spPr>
          <a:xfrm>
            <a:off x="8987881" y="188955"/>
            <a:ext cx="2228850" cy="1914525"/>
          </a:xfrm>
          <a:prstGeom prst="rect">
            <a:avLst/>
          </a:prstGeom>
        </p:spPr>
      </p:pic>
      <p:pic>
        <p:nvPicPr>
          <p:cNvPr id="32" name="Picture 31">
            <a:extLst>
              <a:ext uri="{FF2B5EF4-FFF2-40B4-BE49-F238E27FC236}">
                <a16:creationId xmlns:a16="http://schemas.microsoft.com/office/drawing/2014/main" id="{BFBAED87-666A-4548-BECA-F246A1AB82F2}"/>
              </a:ext>
            </a:extLst>
          </p:cNvPr>
          <p:cNvPicPr>
            <a:picLocks noChangeAspect="1"/>
          </p:cNvPicPr>
          <p:nvPr/>
        </p:nvPicPr>
        <p:blipFill>
          <a:blip r:embed="rId4"/>
          <a:stretch>
            <a:fillRect/>
          </a:stretch>
        </p:blipFill>
        <p:spPr>
          <a:xfrm>
            <a:off x="5831320" y="4031672"/>
            <a:ext cx="7461139" cy="2447924"/>
          </a:xfrm>
          <a:prstGeom prst="rect">
            <a:avLst/>
          </a:prstGeom>
        </p:spPr>
      </p:pic>
      <p:sp>
        <p:nvSpPr>
          <p:cNvPr id="7" name="Title 6">
            <a:extLst>
              <a:ext uri="{FF2B5EF4-FFF2-40B4-BE49-F238E27FC236}">
                <a16:creationId xmlns:a16="http://schemas.microsoft.com/office/drawing/2014/main" id="{E23F8D66-3CF2-4D95-B1A1-B7B6A3244232}"/>
              </a:ext>
            </a:extLst>
          </p:cNvPr>
          <p:cNvSpPr>
            <a:spLocks noGrp="1"/>
          </p:cNvSpPr>
          <p:nvPr>
            <p:ph type="title"/>
          </p:nvPr>
        </p:nvSpPr>
        <p:spPr>
          <a:xfrm>
            <a:off x="387136" y="431261"/>
            <a:ext cx="8198724" cy="756272"/>
          </a:xfrm>
        </p:spPr>
        <p:txBody>
          <a:bodyPr>
            <a:normAutofit/>
          </a:bodyPr>
          <a:lstStyle/>
          <a:p>
            <a:r>
              <a:rPr lang="en-US" sz="4000" dirty="0">
                <a:latin typeface="Georgia" panose="02040502050405020303" pitchFamily="18" charset="0"/>
              </a:rPr>
              <a:t>Metals Concentrations (all but Hg)</a:t>
            </a:r>
          </a:p>
        </p:txBody>
      </p:sp>
      <p:pic>
        <p:nvPicPr>
          <p:cNvPr id="12" name="Picture 11">
            <a:extLst>
              <a:ext uri="{FF2B5EF4-FFF2-40B4-BE49-F238E27FC236}">
                <a16:creationId xmlns:a16="http://schemas.microsoft.com/office/drawing/2014/main" id="{205AA759-4265-49C5-A455-7E0642D1BF2C}"/>
              </a:ext>
            </a:extLst>
          </p:cNvPr>
          <p:cNvPicPr>
            <a:picLocks noChangeAspect="1"/>
          </p:cNvPicPr>
          <p:nvPr/>
        </p:nvPicPr>
        <p:blipFill>
          <a:blip r:embed="rId5"/>
          <a:stretch>
            <a:fillRect/>
          </a:stretch>
        </p:blipFill>
        <p:spPr>
          <a:xfrm>
            <a:off x="4682417" y="1641392"/>
            <a:ext cx="3629025" cy="2447925"/>
          </a:xfrm>
          <a:prstGeom prst="rect">
            <a:avLst/>
          </a:prstGeom>
        </p:spPr>
      </p:pic>
      <p:pic>
        <p:nvPicPr>
          <p:cNvPr id="15" name="Picture 14">
            <a:extLst>
              <a:ext uri="{FF2B5EF4-FFF2-40B4-BE49-F238E27FC236}">
                <a16:creationId xmlns:a16="http://schemas.microsoft.com/office/drawing/2014/main" id="{5D9C9B91-996A-4D1D-AC4B-8CDABC5E7DB9}"/>
              </a:ext>
            </a:extLst>
          </p:cNvPr>
          <p:cNvPicPr>
            <a:picLocks noChangeAspect="1"/>
          </p:cNvPicPr>
          <p:nvPr/>
        </p:nvPicPr>
        <p:blipFill>
          <a:blip r:embed="rId6"/>
          <a:stretch>
            <a:fillRect/>
          </a:stretch>
        </p:blipFill>
        <p:spPr>
          <a:xfrm>
            <a:off x="531855" y="1678194"/>
            <a:ext cx="2246971" cy="2864983"/>
          </a:xfrm>
          <a:prstGeom prst="rect">
            <a:avLst/>
          </a:prstGeom>
        </p:spPr>
      </p:pic>
      <p:sp>
        <p:nvSpPr>
          <p:cNvPr id="17" name="Oval 16">
            <a:extLst>
              <a:ext uri="{FF2B5EF4-FFF2-40B4-BE49-F238E27FC236}">
                <a16:creationId xmlns:a16="http://schemas.microsoft.com/office/drawing/2014/main" id="{AE268094-9DF2-4657-B61F-F08E6D32E26A}"/>
              </a:ext>
            </a:extLst>
          </p:cNvPr>
          <p:cNvSpPr/>
          <p:nvPr/>
        </p:nvSpPr>
        <p:spPr>
          <a:xfrm>
            <a:off x="1080654" y="3666073"/>
            <a:ext cx="1698172" cy="731198"/>
          </a:xfrm>
          <a:prstGeom prst="ellipse">
            <a:avLst/>
          </a:prstGeom>
          <a:noFill/>
          <a:ln w="28575">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2DAE9450-A39B-4725-B137-676573504C3F}"/>
              </a:ext>
            </a:extLst>
          </p:cNvPr>
          <p:cNvPicPr>
            <a:picLocks noChangeAspect="1"/>
          </p:cNvPicPr>
          <p:nvPr/>
        </p:nvPicPr>
        <p:blipFill rotWithShape="1">
          <a:blip r:embed="rId7"/>
          <a:srcRect l="11945" r="13947"/>
          <a:stretch/>
        </p:blipFill>
        <p:spPr>
          <a:xfrm>
            <a:off x="3194462" y="1560027"/>
            <a:ext cx="1009404" cy="866775"/>
          </a:xfrm>
          <a:prstGeom prst="rect">
            <a:avLst/>
          </a:prstGeom>
        </p:spPr>
      </p:pic>
      <p:cxnSp>
        <p:nvCxnSpPr>
          <p:cNvPr id="23" name="Connector: Curved 22">
            <a:extLst>
              <a:ext uri="{FF2B5EF4-FFF2-40B4-BE49-F238E27FC236}">
                <a16:creationId xmlns:a16="http://schemas.microsoft.com/office/drawing/2014/main" id="{FA8DD67B-F454-4ED9-B2C3-AC355E34B656}"/>
              </a:ext>
            </a:extLst>
          </p:cNvPr>
          <p:cNvCxnSpPr>
            <a:cxnSpLocks/>
          </p:cNvCxnSpPr>
          <p:nvPr/>
        </p:nvCxnSpPr>
        <p:spPr>
          <a:xfrm rot="5400000" flipH="1" flipV="1">
            <a:off x="2511631" y="2832266"/>
            <a:ext cx="1187533" cy="653143"/>
          </a:xfrm>
          <a:prstGeom prst="curvedConnector3">
            <a:avLst>
              <a:gd name="adj1" fmla="val 22000"/>
            </a:avLst>
          </a:prstGeom>
          <a:ln w="38100">
            <a:tailEnd type="triangle"/>
          </a:ln>
        </p:spPr>
        <p:style>
          <a:lnRef idx="1">
            <a:schemeClr val="accent5"/>
          </a:lnRef>
          <a:fillRef idx="0">
            <a:schemeClr val="accent5"/>
          </a:fillRef>
          <a:effectRef idx="0">
            <a:schemeClr val="accent5"/>
          </a:effectRef>
          <a:fontRef idx="minor">
            <a:schemeClr val="tx1"/>
          </a:fontRef>
        </p:style>
      </p:cxnSp>
      <p:cxnSp>
        <p:nvCxnSpPr>
          <p:cNvPr id="26" name="Connector: Curved 25">
            <a:extLst>
              <a:ext uri="{FF2B5EF4-FFF2-40B4-BE49-F238E27FC236}">
                <a16:creationId xmlns:a16="http://schemas.microsoft.com/office/drawing/2014/main" id="{BDC5F384-6B9D-4F02-B704-7945BC8439E8}"/>
              </a:ext>
            </a:extLst>
          </p:cNvPr>
          <p:cNvCxnSpPr>
            <a:cxnSpLocks/>
          </p:cNvCxnSpPr>
          <p:nvPr/>
        </p:nvCxnSpPr>
        <p:spPr>
          <a:xfrm>
            <a:off x="3847605" y="2238918"/>
            <a:ext cx="1013572" cy="652306"/>
          </a:xfrm>
          <a:prstGeom prst="curvedConnector3">
            <a:avLst>
              <a:gd name="adj1" fmla="val 50000"/>
            </a:avLst>
          </a:prstGeom>
          <a:ln w="38100">
            <a:tailEnd type="triangle"/>
          </a:ln>
        </p:spPr>
        <p:style>
          <a:lnRef idx="1">
            <a:schemeClr val="accent5"/>
          </a:lnRef>
          <a:fillRef idx="0">
            <a:schemeClr val="accent5"/>
          </a:fillRef>
          <a:effectRef idx="0">
            <a:schemeClr val="accent5"/>
          </a:effectRef>
          <a:fontRef idx="minor">
            <a:schemeClr val="tx1"/>
          </a:fontRef>
        </p:style>
      </p:cxnSp>
      <p:cxnSp>
        <p:nvCxnSpPr>
          <p:cNvPr id="33" name="Connector: Curved 32">
            <a:extLst>
              <a:ext uri="{FF2B5EF4-FFF2-40B4-BE49-F238E27FC236}">
                <a16:creationId xmlns:a16="http://schemas.microsoft.com/office/drawing/2014/main" id="{543CC436-95B1-4F97-B8C8-7447CAF30BA6}"/>
              </a:ext>
            </a:extLst>
          </p:cNvPr>
          <p:cNvCxnSpPr>
            <a:cxnSpLocks/>
          </p:cNvCxnSpPr>
          <p:nvPr/>
        </p:nvCxnSpPr>
        <p:spPr>
          <a:xfrm flipV="1">
            <a:off x="8411584" y="1678194"/>
            <a:ext cx="863048" cy="573439"/>
          </a:xfrm>
          <a:prstGeom prst="curvedConnector3">
            <a:avLst>
              <a:gd name="adj1" fmla="val 50000"/>
            </a:avLst>
          </a:prstGeom>
          <a:ln w="38100">
            <a:tailEnd type="triangle"/>
          </a:ln>
        </p:spPr>
        <p:style>
          <a:lnRef idx="1">
            <a:schemeClr val="accent5"/>
          </a:lnRef>
          <a:fillRef idx="0">
            <a:schemeClr val="accent5"/>
          </a:fillRef>
          <a:effectRef idx="0">
            <a:schemeClr val="accent5"/>
          </a:effectRef>
          <a:fontRef idx="minor">
            <a:schemeClr val="tx1"/>
          </a:fontRef>
        </p:style>
      </p:cxnSp>
      <p:cxnSp>
        <p:nvCxnSpPr>
          <p:cNvPr id="34" name="Connector: Curved 33">
            <a:extLst>
              <a:ext uri="{FF2B5EF4-FFF2-40B4-BE49-F238E27FC236}">
                <a16:creationId xmlns:a16="http://schemas.microsoft.com/office/drawing/2014/main" id="{D6DAE73B-2594-4E14-B110-3D4783EBEF51}"/>
              </a:ext>
            </a:extLst>
          </p:cNvPr>
          <p:cNvCxnSpPr>
            <a:cxnSpLocks/>
          </p:cNvCxnSpPr>
          <p:nvPr/>
        </p:nvCxnSpPr>
        <p:spPr>
          <a:xfrm rot="16200000" flipH="1">
            <a:off x="6573389" y="4430695"/>
            <a:ext cx="1212363" cy="437513"/>
          </a:xfrm>
          <a:prstGeom prst="curvedConnector3">
            <a:avLst>
              <a:gd name="adj1" fmla="val 50000"/>
            </a:avLst>
          </a:prstGeom>
          <a:ln w="38100">
            <a:tailEnd type="triangle"/>
          </a:ln>
        </p:spPr>
        <p:style>
          <a:lnRef idx="1">
            <a:schemeClr val="accent5"/>
          </a:lnRef>
          <a:fillRef idx="0">
            <a:schemeClr val="accent5"/>
          </a:fillRef>
          <a:effectRef idx="0">
            <a:schemeClr val="accent5"/>
          </a:effectRef>
          <a:fontRef idx="minor">
            <a:schemeClr val="tx1"/>
          </a:fontRef>
        </p:style>
      </p:cxnSp>
      <p:sp>
        <p:nvSpPr>
          <p:cNvPr id="37" name="TextBox 36">
            <a:extLst>
              <a:ext uri="{FF2B5EF4-FFF2-40B4-BE49-F238E27FC236}">
                <a16:creationId xmlns:a16="http://schemas.microsoft.com/office/drawing/2014/main" id="{A43A54E1-F378-4193-8DA6-399872142347}"/>
              </a:ext>
            </a:extLst>
          </p:cNvPr>
          <p:cNvSpPr txBox="1"/>
          <p:nvPr/>
        </p:nvSpPr>
        <p:spPr>
          <a:xfrm>
            <a:off x="11177428" y="2891224"/>
            <a:ext cx="3244524" cy="1200329"/>
          </a:xfrm>
          <a:prstGeom prst="rect">
            <a:avLst/>
          </a:prstGeom>
          <a:ln w="19050">
            <a:solidFill>
              <a:schemeClr val="tx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400" dirty="0">
                <a:solidFill>
                  <a:schemeClr val="accent4">
                    <a:lumMod val="50000"/>
                  </a:schemeClr>
                </a:solidFill>
                <a:latin typeface="+mj-lt"/>
              </a:rPr>
              <a:t>Obtain concentration of </a:t>
            </a:r>
          </a:p>
          <a:p>
            <a:pPr algn="ctr"/>
            <a:r>
              <a:rPr lang="en-US" sz="2400" dirty="0">
                <a:solidFill>
                  <a:schemeClr val="accent4">
                    <a:lumMod val="50000"/>
                  </a:schemeClr>
                </a:solidFill>
                <a:latin typeface="+mj-lt"/>
              </a:rPr>
              <a:t>As, Ba, Cd, Cs, Mg, Mn, Pb, Se, Zn</a:t>
            </a:r>
          </a:p>
        </p:txBody>
      </p:sp>
      <p:cxnSp>
        <p:nvCxnSpPr>
          <p:cNvPr id="42" name="Connector: Curved 41">
            <a:extLst>
              <a:ext uri="{FF2B5EF4-FFF2-40B4-BE49-F238E27FC236}">
                <a16:creationId xmlns:a16="http://schemas.microsoft.com/office/drawing/2014/main" id="{980FE3D2-D59E-4231-96FF-9C2E7C76EDC9}"/>
              </a:ext>
            </a:extLst>
          </p:cNvPr>
          <p:cNvCxnSpPr>
            <a:cxnSpLocks/>
          </p:cNvCxnSpPr>
          <p:nvPr/>
        </p:nvCxnSpPr>
        <p:spPr>
          <a:xfrm rot="16200000" flipH="1">
            <a:off x="10730062" y="2197689"/>
            <a:ext cx="822665" cy="422831"/>
          </a:xfrm>
          <a:prstGeom prst="curvedConnector3">
            <a:avLst>
              <a:gd name="adj1" fmla="val 50000"/>
            </a:avLst>
          </a:prstGeom>
          <a:ln w="38100">
            <a:tailEnd type="triangle"/>
          </a:ln>
        </p:spPr>
        <p:style>
          <a:lnRef idx="1">
            <a:schemeClr val="accent5"/>
          </a:lnRef>
          <a:fillRef idx="0">
            <a:schemeClr val="accent5"/>
          </a:fillRef>
          <a:effectRef idx="0">
            <a:schemeClr val="accent5"/>
          </a:effectRef>
          <a:fontRef idx="minor">
            <a:schemeClr val="tx1"/>
          </a:fontRef>
        </p:style>
      </p:cxnSp>
      <p:cxnSp>
        <p:nvCxnSpPr>
          <p:cNvPr id="50" name="Connector: Curved 49">
            <a:extLst>
              <a:ext uri="{FF2B5EF4-FFF2-40B4-BE49-F238E27FC236}">
                <a16:creationId xmlns:a16="http://schemas.microsoft.com/office/drawing/2014/main" id="{B62D51FA-407F-455C-87FC-13100325F573}"/>
              </a:ext>
            </a:extLst>
          </p:cNvPr>
          <p:cNvCxnSpPr>
            <a:cxnSpLocks/>
          </p:cNvCxnSpPr>
          <p:nvPr/>
        </p:nvCxnSpPr>
        <p:spPr>
          <a:xfrm rot="16200000" flipH="1">
            <a:off x="1273420" y="4664612"/>
            <a:ext cx="1312639" cy="1069769"/>
          </a:xfrm>
          <a:prstGeom prst="curvedConnector3">
            <a:avLst>
              <a:gd name="adj1" fmla="val 50000"/>
            </a:avLst>
          </a:prstGeom>
          <a:ln w="38100">
            <a:tailEnd type="triangle"/>
          </a:ln>
        </p:spPr>
        <p:style>
          <a:lnRef idx="1">
            <a:schemeClr val="accent5"/>
          </a:lnRef>
          <a:fillRef idx="0">
            <a:schemeClr val="accent5"/>
          </a:fillRef>
          <a:effectRef idx="0">
            <a:schemeClr val="accent5"/>
          </a:effectRef>
          <a:fontRef idx="minor">
            <a:schemeClr val="tx1"/>
          </a:fontRef>
        </p:style>
      </p:cxnSp>
      <p:pic>
        <p:nvPicPr>
          <p:cNvPr id="54" name="Picture 53">
            <a:extLst>
              <a:ext uri="{FF2B5EF4-FFF2-40B4-BE49-F238E27FC236}">
                <a16:creationId xmlns:a16="http://schemas.microsoft.com/office/drawing/2014/main" id="{EA708298-5942-4731-845D-52FC7996D278}"/>
              </a:ext>
            </a:extLst>
          </p:cNvPr>
          <p:cNvPicPr>
            <a:picLocks noChangeAspect="1"/>
          </p:cNvPicPr>
          <p:nvPr/>
        </p:nvPicPr>
        <p:blipFill>
          <a:blip r:embed="rId8"/>
          <a:stretch>
            <a:fillRect/>
          </a:stretch>
        </p:blipFill>
        <p:spPr>
          <a:xfrm>
            <a:off x="366404" y="5983630"/>
            <a:ext cx="5450345" cy="1806867"/>
          </a:xfrm>
          <a:prstGeom prst="rect">
            <a:avLst/>
          </a:prstGeom>
        </p:spPr>
      </p:pic>
      <p:pic>
        <p:nvPicPr>
          <p:cNvPr id="56" name="Picture 55">
            <a:extLst>
              <a:ext uri="{FF2B5EF4-FFF2-40B4-BE49-F238E27FC236}">
                <a16:creationId xmlns:a16="http://schemas.microsoft.com/office/drawing/2014/main" id="{5FB27EE6-1C95-4D77-B739-3423DD4654D3}"/>
              </a:ext>
            </a:extLst>
          </p:cNvPr>
          <p:cNvPicPr>
            <a:picLocks noChangeAspect="1"/>
          </p:cNvPicPr>
          <p:nvPr/>
        </p:nvPicPr>
        <p:blipFill>
          <a:blip r:embed="rId9"/>
          <a:stretch>
            <a:fillRect/>
          </a:stretch>
        </p:blipFill>
        <p:spPr>
          <a:xfrm>
            <a:off x="6496929" y="6017509"/>
            <a:ext cx="2228850" cy="1789471"/>
          </a:xfrm>
          <a:prstGeom prst="rect">
            <a:avLst/>
          </a:prstGeom>
        </p:spPr>
      </p:pic>
    </p:spTree>
    <p:extLst>
      <p:ext uri="{BB962C8B-B14F-4D97-AF65-F5344CB8AC3E}">
        <p14:creationId xmlns:p14="http://schemas.microsoft.com/office/powerpoint/2010/main" val="3672266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5FB27EE6-1C95-4D77-B739-3423DD4654D3}"/>
              </a:ext>
            </a:extLst>
          </p:cNvPr>
          <p:cNvPicPr>
            <a:picLocks noChangeAspect="1"/>
          </p:cNvPicPr>
          <p:nvPr/>
        </p:nvPicPr>
        <p:blipFill>
          <a:blip r:embed="rId3"/>
          <a:stretch>
            <a:fillRect/>
          </a:stretch>
        </p:blipFill>
        <p:spPr>
          <a:xfrm>
            <a:off x="4056762" y="2103480"/>
            <a:ext cx="4616917" cy="3706772"/>
          </a:xfrm>
          <a:prstGeom prst="rect">
            <a:avLst/>
          </a:prstGeom>
        </p:spPr>
      </p:pic>
      <p:sp>
        <p:nvSpPr>
          <p:cNvPr id="7" name="Title 6">
            <a:extLst>
              <a:ext uri="{FF2B5EF4-FFF2-40B4-BE49-F238E27FC236}">
                <a16:creationId xmlns:a16="http://schemas.microsoft.com/office/drawing/2014/main" id="{E23F8D66-3CF2-4D95-B1A1-B7B6A3244232}"/>
              </a:ext>
            </a:extLst>
          </p:cNvPr>
          <p:cNvSpPr>
            <a:spLocks noGrp="1"/>
          </p:cNvSpPr>
          <p:nvPr>
            <p:ph type="title"/>
          </p:nvPr>
        </p:nvSpPr>
        <p:spPr>
          <a:xfrm>
            <a:off x="387135" y="431261"/>
            <a:ext cx="6485941" cy="756272"/>
          </a:xfrm>
        </p:spPr>
        <p:txBody>
          <a:bodyPr>
            <a:normAutofit/>
          </a:bodyPr>
          <a:lstStyle/>
          <a:p>
            <a:r>
              <a:rPr lang="en-US" sz="4000" dirty="0">
                <a:latin typeface="Georgia" panose="02040502050405020303" pitchFamily="18" charset="0"/>
              </a:rPr>
              <a:t>Metals Concentrations (Hg)</a:t>
            </a:r>
          </a:p>
        </p:txBody>
      </p:sp>
      <p:pic>
        <p:nvPicPr>
          <p:cNvPr id="15" name="Picture 14">
            <a:extLst>
              <a:ext uri="{FF2B5EF4-FFF2-40B4-BE49-F238E27FC236}">
                <a16:creationId xmlns:a16="http://schemas.microsoft.com/office/drawing/2014/main" id="{5D9C9B91-996A-4D1D-AC4B-8CDABC5E7DB9}"/>
              </a:ext>
            </a:extLst>
          </p:cNvPr>
          <p:cNvPicPr>
            <a:picLocks noChangeAspect="1"/>
          </p:cNvPicPr>
          <p:nvPr/>
        </p:nvPicPr>
        <p:blipFill>
          <a:blip r:embed="rId4"/>
          <a:stretch>
            <a:fillRect/>
          </a:stretch>
        </p:blipFill>
        <p:spPr>
          <a:xfrm>
            <a:off x="531855" y="1678194"/>
            <a:ext cx="2246971" cy="2864983"/>
          </a:xfrm>
          <a:prstGeom prst="rect">
            <a:avLst/>
          </a:prstGeom>
        </p:spPr>
      </p:pic>
      <p:sp>
        <p:nvSpPr>
          <p:cNvPr id="17" name="Oval 16">
            <a:extLst>
              <a:ext uri="{FF2B5EF4-FFF2-40B4-BE49-F238E27FC236}">
                <a16:creationId xmlns:a16="http://schemas.microsoft.com/office/drawing/2014/main" id="{AE268094-9DF2-4657-B61F-F08E6D32E26A}"/>
              </a:ext>
            </a:extLst>
          </p:cNvPr>
          <p:cNvSpPr/>
          <p:nvPr/>
        </p:nvSpPr>
        <p:spPr>
          <a:xfrm>
            <a:off x="1080654" y="3666073"/>
            <a:ext cx="1698172" cy="731198"/>
          </a:xfrm>
          <a:prstGeom prst="ellipse">
            <a:avLst/>
          </a:prstGeom>
          <a:noFill/>
          <a:ln w="28575">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 name="Connector: Curved 33">
            <a:extLst>
              <a:ext uri="{FF2B5EF4-FFF2-40B4-BE49-F238E27FC236}">
                <a16:creationId xmlns:a16="http://schemas.microsoft.com/office/drawing/2014/main" id="{D6DAE73B-2594-4E14-B110-3D4783EBEF51}"/>
              </a:ext>
            </a:extLst>
          </p:cNvPr>
          <p:cNvCxnSpPr>
            <a:cxnSpLocks/>
          </p:cNvCxnSpPr>
          <p:nvPr/>
        </p:nvCxnSpPr>
        <p:spPr>
          <a:xfrm rot="5400000" flipH="1" flipV="1">
            <a:off x="3515086" y="5112581"/>
            <a:ext cx="877104" cy="621241"/>
          </a:xfrm>
          <a:prstGeom prst="curvedConnector3">
            <a:avLst>
              <a:gd name="adj1" fmla="val 50000"/>
            </a:avLst>
          </a:prstGeom>
          <a:ln w="38100">
            <a:tailEnd type="triangle"/>
          </a:ln>
        </p:spPr>
        <p:style>
          <a:lnRef idx="1">
            <a:schemeClr val="accent5"/>
          </a:lnRef>
          <a:fillRef idx="0">
            <a:schemeClr val="accent5"/>
          </a:fillRef>
          <a:effectRef idx="0">
            <a:schemeClr val="accent5"/>
          </a:effectRef>
          <a:fontRef idx="minor">
            <a:schemeClr val="tx1"/>
          </a:fontRef>
        </p:style>
      </p:cxnSp>
      <p:sp>
        <p:nvSpPr>
          <p:cNvPr id="37" name="TextBox 36">
            <a:extLst>
              <a:ext uri="{FF2B5EF4-FFF2-40B4-BE49-F238E27FC236}">
                <a16:creationId xmlns:a16="http://schemas.microsoft.com/office/drawing/2014/main" id="{A43A54E1-F378-4193-8DA6-399872142347}"/>
              </a:ext>
            </a:extLst>
          </p:cNvPr>
          <p:cNvSpPr txBox="1"/>
          <p:nvPr/>
        </p:nvSpPr>
        <p:spPr>
          <a:xfrm>
            <a:off x="9664721" y="3883967"/>
            <a:ext cx="4336287" cy="461665"/>
          </a:xfrm>
          <a:prstGeom prst="rect">
            <a:avLst/>
          </a:prstGeom>
          <a:ln w="19050">
            <a:solidFill>
              <a:schemeClr val="tx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400" dirty="0">
                <a:solidFill>
                  <a:schemeClr val="accent4">
                    <a:lumMod val="50000"/>
                  </a:schemeClr>
                </a:solidFill>
                <a:latin typeface="+mj-lt"/>
              </a:rPr>
              <a:t>Obtain concentration of mercury</a:t>
            </a:r>
          </a:p>
        </p:txBody>
      </p:sp>
      <p:cxnSp>
        <p:nvCxnSpPr>
          <p:cNvPr id="42" name="Connector: Curved 41">
            <a:extLst>
              <a:ext uri="{FF2B5EF4-FFF2-40B4-BE49-F238E27FC236}">
                <a16:creationId xmlns:a16="http://schemas.microsoft.com/office/drawing/2014/main" id="{980FE3D2-D59E-4231-96FF-9C2E7C76EDC9}"/>
              </a:ext>
            </a:extLst>
          </p:cNvPr>
          <p:cNvCxnSpPr>
            <a:cxnSpLocks/>
          </p:cNvCxnSpPr>
          <p:nvPr/>
        </p:nvCxnSpPr>
        <p:spPr>
          <a:xfrm rot="16200000" flipH="1">
            <a:off x="9825289" y="3126123"/>
            <a:ext cx="822665" cy="422831"/>
          </a:xfrm>
          <a:prstGeom prst="curvedConnector3">
            <a:avLst>
              <a:gd name="adj1" fmla="val 50000"/>
            </a:avLst>
          </a:prstGeom>
          <a:ln w="38100">
            <a:tailEnd type="triangle"/>
          </a:ln>
        </p:spPr>
        <p:style>
          <a:lnRef idx="1">
            <a:schemeClr val="accent5"/>
          </a:lnRef>
          <a:fillRef idx="0">
            <a:schemeClr val="accent5"/>
          </a:fillRef>
          <a:effectRef idx="0">
            <a:schemeClr val="accent5"/>
          </a:effectRef>
          <a:fontRef idx="minor">
            <a:schemeClr val="tx1"/>
          </a:fontRef>
        </p:style>
      </p:cxnSp>
      <p:cxnSp>
        <p:nvCxnSpPr>
          <p:cNvPr id="50" name="Connector: Curved 49">
            <a:extLst>
              <a:ext uri="{FF2B5EF4-FFF2-40B4-BE49-F238E27FC236}">
                <a16:creationId xmlns:a16="http://schemas.microsoft.com/office/drawing/2014/main" id="{B62D51FA-407F-455C-87FC-13100325F573}"/>
              </a:ext>
            </a:extLst>
          </p:cNvPr>
          <p:cNvCxnSpPr>
            <a:cxnSpLocks/>
          </p:cNvCxnSpPr>
          <p:nvPr/>
        </p:nvCxnSpPr>
        <p:spPr>
          <a:xfrm rot="16200000" flipH="1">
            <a:off x="1273420" y="4664612"/>
            <a:ext cx="1312639" cy="1069769"/>
          </a:xfrm>
          <a:prstGeom prst="curvedConnector3">
            <a:avLst>
              <a:gd name="adj1" fmla="val 50000"/>
            </a:avLst>
          </a:prstGeom>
          <a:ln w="38100">
            <a:tailEnd type="triangle"/>
          </a:ln>
        </p:spPr>
        <p:style>
          <a:lnRef idx="1">
            <a:schemeClr val="accent5"/>
          </a:lnRef>
          <a:fillRef idx="0">
            <a:schemeClr val="accent5"/>
          </a:fillRef>
          <a:effectRef idx="0">
            <a:schemeClr val="accent5"/>
          </a:effectRef>
          <a:fontRef idx="minor">
            <a:schemeClr val="tx1"/>
          </a:fontRef>
        </p:style>
      </p:cxnSp>
      <p:pic>
        <p:nvPicPr>
          <p:cNvPr id="54" name="Picture 53">
            <a:extLst>
              <a:ext uri="{FF2B5EF4-FFF2-40B4-BE49-F238E27FC236}">
                <a16:creationId xmlns:a16="http://schemas.microsoft.com/office/drawing/2014/main" id="{EA708298-5942-4731-845D-52FC7996D278}"/>
              </a:ext>
            </a:extLst>
          </p:cNvPr>
          <p:cNvPicPr>
            <a:picLocks noChangeAspect="1"/>
          </p:cNvPicPr>
          <p:nvPr/>
        </p:nvPicPr>
        <p:blipFill>
          <a:blip r:embed="rId5"/>
          <a:stretch>
            <a:fillRect/>
          </a:stretch>
        </p:blipFill>
        <p:spPr>
          <a:xfrm>
            <a:off x="366404" y="5983630"/>
            <a:ext cx="5450345" cy="1806867"/>
          </a:xfrm>
          <a:prstGeom prst="rect">
            <a:avLst/>
          </a:prstGeom>
        </p:spPr>
      </p:pic>
      <p:cxnSp>
        <p:nvCxnSpPr>
          <p:cNvPr id="19" name="Connector: Curved 18">
            <a:extLst>
              <a:ext uri="{FF2B5EF4-FFF2-40B4-BE49-F238E27FC236}">
                <a16:creationId xmlns:a16="http://schemas.microsoft.com/office/drawing/2014/main" id="{09A4D5AF-FC60-466B-A575-88A8A9EF0F6C}"/>
              </a:ext>
            </a:extLst>
          </p:cNvPr>
          <p:cNvCxnSpPr>
            <a:cxnSpLocks/>
          </p:cNvCxnSpPr>
          <p:nvPr/>
        </p:nvCxnSpPr>
        <p:spPr>
          <a:xfrm rot="5400000" flipH="1" flipV="1">
            <a:off x="8052224" y="3054138"/>
            <a:ext cx="877104" cy="621241"/>
          </a:xfrm>
          <a:prstGeom prst="curvedConnector3">
            <a:avLst>
              <a:gd name="adj1" fmla="val 50000"/>
            </a:avLst>
          </a:prstGeom>
          <a:ln w="38100">
            <a:tailEnd type="triangle"/>
          </a:ln>
        </p:spPr>
        <p:style>
          <a:lnRef idx="1">
            <a:schemeClr val="accent5"/>
          </a:lnRef>
          <a:fillRef idx="0">
            <a:schemeClr val="accent5"/>
          </a:fillRef>
          <a:effectRef idx="0">
            <a:schemeClr val="accent5"/>
          </a:effectRef>
          <a:fontRef idx="minor">
            <a:schemeClr val="tx1"/>
          </a:fontRef>
        </p:style>
      </p:cxnSp>
      <p:pic>
        <p:nvPicPr>
          <p:cNvPr id="4" name="Picture 3">
            <a:extLst>
              <a:ext uri="{FF2B5EF4-FFF2-40B4-BE49-F238E27FC236}">
                <a16:creationId xmlns:a16="http://schemas.microsoft.com/office/drawing/2014/main" id="{4426F066-BAD3-4359-B630-5AE40B2D09FF}"/>
              </a:ext>
            </a:extLst>
          </p:cNvPr>
          <p:cNvPicPr>
            <a:picLocks noChangeAspect="1"/>
          </p:cNvPicPr>
          <p:nvPr/>
        </p:nvPicPr>
        <p:blipFill>
          <a:blip r:embed="rId6"/>
          <a:stretch>
            <a:fillRect/>
          </a:stretch>
        </p:blipFill>
        <p:spPr>
          <a:xfrm>
            <a:off x="7757324" y="745601"/>
            <a:ext cx="3194496" cy="2049152"/>
          </a:xfrm>
          <a:prstGeom prst="rect">
            <a:avLst/>
          </a:prstGeom>
        </p:spPr>
      </p:pic>
    </p:spTree>
    <p:extLst>
      <p:ext uri="{BB962C8B-B14F-4D97-AF65-F5344CB8AC3E}">
        <p14:creationId xmlns:p14="http://schemas.microsoft.com/office/powerpoint/2010/main" val="7199317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23F8D66-3CF2-4D95-B1A1-B7B6A3244232}"/>
              </a:ext>
            </a:extLst>
          </p:cNvPr>
          <p:cNvSpPr>
            <a:spLocks noGrp="1"/>
          </p:cNvSpPr>
          <p:nvPr>
            <p:ph type="title"/>
          </p:nvPr>
        </p:nvSpPr>
        <p:spPr>
          <a:xfrm>
            <a:off x="387136" y="431261"/>
            <a:ext cx="6096792" cy="756272"/>
          </a:xfrm>
        </p:spPr>
        <p:txBody>
          <a:bodyPr>
            <a:normAutofit/>
          </a:bodyPr>
          <a:lstStyle/>
          <a:p>
            <a:r>
              <a:rPr lang="en-US" sz="4000" dirty="0">
                <a:latin typeface="Georgia" panose="02040502050405020303" pitchFamily="18" charset="0"/>
              </a:rPr>
              <a:t>Relative Telomere Length</a:t>
            </a:r>
          </a:p>
        </p:txBody>
      </p:sp>
      <p:pic>
        <p:nvPicPr>
          <p:cNvPr id="15" name="Picture 14">
            <a:extLst>
              <a:ext uri="{FF2B5EF4-FFF2-40B4-BE49-F238E27FC236}">
                <a16:creationId xmlns:a16="http://schemas.microsoft.com/office/drawing/2014/main" id="{5D9C9B91-996A-4D1D-AC4B-8CDABC5E7DB9}"/>
              </a:ext>
            </a:extLst>
          </p:cNvPr>
          <p:cNvPicPr>
            <a:picLocks noChangeAspect="1"/>
          </p:cNvPicPr>
          <p:nvPr/>
        </p:nvPicPr>
        <p:blipFill>
          <a:blip r:embed="rId3"/>
          <a:stretch>
            <a:fillRect/>
          </a:stretch>
        </p:blipFill>
        <p:spPr>
          <a:xfrm>
            <a:off x="638928" y="1550380"/>
            <a:ext cx="2246971" cy="2864983"/>
          </a:xfrm>
          <a:prstGeom prst="rect">
            <a:avLst/>
          </a:prstGeom>
        </p:spPr>
      </p:pic>
      <p:sp>
        <p:nvSpPr>
          <p:cNvPr id="17" name="Oval 16">
            <a:extLst>
              <a:ext uri="{FF2B5EF4-FFF2-40B4-BE49-F238E27FC236}">
                <a16:creationId xmlns:a16="http://schemas.microsoft.com/office/drawing/2014/main" id="{AE268094-9DF2-4657-B61F-F08E6D32E26A}"/>
              </a:ext>
            </a:extLst>
          </p:cNvPr>
          <p:cNvSpPr/>
          <p:nvPr/>
        </p:nvSpPr>
        <p:spPr>
          <a:xfrm>
            <a:off x="1134780" y="2689937"/>
            <a:ext cx="1930939" cy="943911"/>
          </a:xfrm>
          <a:prstGeom prst="ellipse">
            <a:avLst/>
          </a:prstGeom>
          <a:noFill/>
          <a:ln w="28575">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2BFD9F3-CCEC-426C-A11E-625828826073}"/>
              </a:ext>
            </a:extLst>
          </p:cNvPr>
          <p:cNvPicPr>
            <a:picLocks noChangeAspect="1"/>
          </p:cNvPicPr>
          <p:nvPr/>
        </p:nvPicPr>
        <p:blipFill rotWithShape="1">
          <a:blip r:embed="rId4"/>
          <a:srcRect r="2088"/>
          <a:stretch/>
        </p:blipFill>
        <p:spPr>
          <a:xfrm>
            <a:off x="387136" y="4953558"/>
            <a:ext cx="7292071" cy="2382565"/>
          </a:xfrm>
          <a:prstGeom prst="rect">
            <a:avLst/>
          </a:prstGeom>
        </p:spPr>
      </p:pic>
      <p:pic>
        <p:nvPicPr>
          <p:cNvPr id="6" name="Picture 5">
            <a:extLst>
              <a:ext uri="{FF2B5EF4-FFF2-40B4-BE49-F238E27FC236}">
                <a16:creationId xmlns:a16="http://schemas.microsoft.com/office/drawing/2014/main" id="{3D774130-3050-4AA1-8AA0-A52A8654E375}"/>
              </a:ext>
            </a:extLst>
          </p:cNvPr>
          <p:cNvPicPr>
            <a:picLocks noChangeAspect="1"/>
          </p:cNvPicPr>
          <p:nvPr/>
        </p:nvPicPr>
        <p:blipFill>
          <a:blip r:embed="rId5"/>
          <a:stretch>
            <a:fillRect/>
          </a:stretch>
        </p:blipFill>
        <p:spPr>
          <a:xfrm>
            <a:off x="3704076" y="1187533"/>
            <a:ext cx="2571750" cy="1914525"/>
          </a:xfrm>
          <a:prstGeom prst="rect">
            <a:avLst/>
          </a:prstGeom>
        </p:spPr>
      </p:pic>
      <p:cxnSp>
        <p:nvCxnSpPr>
          <p:cNvPr id="18" name="Connector: Curved 17">
            <a:extLst>
              <a:ext uri="{FF2B5EF4-FFF2-40B4-BE49-F238E27FC236}">
                <a16:creationId xmlns:a16="http://schemas.microsoft.com/office/drawing/2014/main" id="{D1BBDFF2-6BDA-48DA-AC2F-3D2CFC6B00D0}"/>
              </a:ext>
            </a:extLst>
          </p:cNvPr>
          <p:cNvCxnSpPr>
            <a:cxnSpLocks/>
          </p:cNvCxnSpPr>
          <p:nvPr/>
        </p:nvCxnSpPr>
        <p:spPr>
          <a:xfrm flipV="1">
            <a:off x="3213636" y="2627574"/>
            <a:ext cx="621239" cy="299869"/>
          </a:xfrm>
          <a:prstGeom prst="curvedConnector3">
            <a:avLst>
              <a:gd name="adj1" fmla="val 50000"/>
            </a:avLst>
          </a:prstGeom>
          <a:ln w="38100">
            <a:tailEnd type="triangle"/>
          </a:ln>
        </p:spPr>
        <p:style>
          <a:lnRef idx="1">
            <a:schemeClr val="accent5"/>
          </a:lnRef>
          <a:fillRef idx="0">
            <a:schemeClr val="accent5"/>
          </a:fillRef>
          <a:effectRef idx="0">
            <a:schemeClr val="accent5"/>
          </a:effectRef>
          <a:fontRef idx="minor">
            <a:schemeClr val="tx1"/>
          </a:fontRef>
        </p:style>
      </p:cxnSp>
      <p:pic>
        <p:nvPicPr>
          <p:cNvPr id="1026" name="Picture 2" descr="qPCR Machine">
            <a:extLst>
              <a:ext uri="{FF2B5EF4-FFF2-40B4-BE49-F238E27FC236}">
                <a16:creationId xmlns:a16="http://schemas.microsoft.com/office/drawing/2014/main" id="{DC7EEDBB-B85D-45E6-A18D-469F9B1102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8557" y="439924"/>
            <a:ext cx="3413806" cy="2551863"/>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Connector: Curved 19">
            <a:extLst>
              <a:ext uri="{FF2B5EF4-FFF2-40B4-BE49-F238E27FC236}">
                <a16:creationId xmlns:a16="http://schemas.microsoft.com/office/drawing/2014/main" id="{DB583183-E26C-4B44-A111-0C83F351FEAF}"/>
              </a:ext>
            </a:extLst>
          </p:cNvPr>
          <p:cNvCxnSpPr>
            <a:cxnSpLocks/>
          </p:cNvCxnSpPr>
          <p:nvPr/>
        </p:nvCxnSpPr>
        <p:spPr>
          <a:xfrm flipV="1">
            <a:off x="6275826" y="2225001"/>
            <a:ext cx="990979" cy="1"/>
          </a:xfrm>
          <a:prstGeom prst="curvedConnector3">
            <a:avLst>
              <a:gd name="adj1" fmla="val 50000"/>
            </a:avLst>
          </a:prstGeom>
          <a:ln w="38100">
            <a:tailEnd type="triangle"/>
          </a:ln>
        </p:spPr>
        <p:style>
          <a:lnRef idx="1">
            <a:schemeClr val="accent5"/>
          </a:lnRef>
          <a:fillRef idx="0">
            <a:schemeClr val="accent5"/>
          </a:fillRef>
          <a:effectRef idx="0">
            <a:schemeClr val="accent5"/>
          </a:effectRef>
          <a:fontRef idx="minor">
            <a:schemeClr val="tx1"/>
          </a:fontRef>
        </p:style>
      </p:cxnSp>
      <p:cxnSp>
        <p:nvCxnSpPr>
          <p:cNvPr id="23" name="Connector: Curved 22">
            <a:extLst>
              <a:ext uri="{FF2B5EF4-FFF2-40B4-BE49-F238E27FC236}">
                <a16:creationId xmlns:a16="http://schemas.microsoft.com/office/drawing/2014/main" id="{96BFAF3B-B4DB-4084-897E-5688421D7A75}"/>
              </a:ext>
            </a:extLst>
          </p:cNvPr>
          <p:cNvCxnSpPr>
            <a:cxnSpLocks/>
          </p:cNvCxnSpPr>
          <p:nvPr/>
        </p:nvCxnSpPr>
        <p:spPr>
          <a:xfrm rot="16200000" flipH="1">
            <a:off x="10931097" y="3082406"/>
            <a:ext cx="971333" cy="772263"/>
          </a:xfrm>
          <a:prstGeom prst="curvedConnector3">
            <a:avLst>
              <a:gd name="adj1" fmla="val 10878"/>
            </a:avLst>
          </a:prstGeom>
          <a:ln w="38100">
            <a:tailEnd type="triangle"/>
          </a:ln>
        </p:spPr>
        <p:style>
          <a:lnRef idx="1">
            <a:schemeClr val="accent5"/>
          </a:lnRef>
          <a:fillRef idx="0">
            <a:schemeClr val="accent5"/>
          </a:fillRef>
          <a:effectRef idx="0">
            <a:schemeClr val="accent5"/>
          </a:effectRef>
          <a:fontRef idx="minor">
            <a:schemeClr val="tx1"/>
          </a:fontRef>
        </p:style>
      </p:cxnSp>
      <p:pic>
        <p:nvPicPr>
          <p:cNvPr id="16" name="Picture 15">
            <a:extLst>
              <a:ext uri="{FF2B5EF4-FFF2-40B4-BE49-F238E27FC236}">
                <a16:creationId xmlns:a16="http://schemas.microsoft.com/office/drawing/2014/main" id="{48412D24-AAC1-417E-9926-5A463BF4F802}"/>
              </a:ext>
            </a:extLst>
          </p:cNvPr>
          <p:cNvPicPr>
            <a:picLocks noChangeAspect="1"/>
          </p:cNvPicPr>
          <p:nvPr/>
        </p:nvPicPr>
        <p:blipFill>
          <a:blip r:embed="rId7"/>
          <a:stretch>
            <a:fillRect/>
          </a:stretch>
        </p:blipFill>
        <p:spPr>
          <a:xfrm>
            <a:off x="10327377" y="4050534"/>
            <a:ext cx="3413806" cy="2507014"/>
          </a:xfrm>
          <a:prstGeom prst="rect">
            <a:avLst/>
          </a:prstGeom>
        </p:spPr>
      </p:pic>
      <p:cxnSp>
        <p:nvCxnSpPr>
          <p:cNvPr id="31" name="Connector: Curved 30">
            <a:extLst>
              <a:ext uri="{FF2B5EF4-FFF2-40B4-BE49-F238E27FC236}">
                <a16:creationId xmlns:a16="http://schemas.microsoft.com/office/drawing/2014/main" id="{6FE71FED-1F88-41F1-A946-A5EB5E0AD0F9}"/>
              </a:ext>
            </a:extLst>
          </p:cNvPr>
          <p:cNvCxnSpPr>
            <a:cxnSpLocks/>
          </p:cNvCxnSpPr>
          <p:nvPr/>
        </p:nvCxnSpPr>
        <p:spPr>
          <a:xfrm rot="10800000" flipV="1">
            <a:off x="8198544" y="5237814"/>
            <a:ext cx="1788604" cy="747086"/>
          </a:xfrm>
          <a:prstGeom prst="curvedConnector3">
            <a:avLst>
              <a:gd name="adj1" fmla="val 50000"/>
            </a:avLst>
          </a:prstGeom>
          <a:ln w="38100">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247038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2D2A1-62FD-4F2C-95C6-E7F9424E3D56}"/>
              </a:ext>
            </a:extLst>
          </p:cNvPr>
          <p:cNvSpPr>
            <a:spLocks noGrp="1"/>
          </p:cNvSpPr>
          <p:nvPr>
            <p:ph type="title"/>
          </p:nvPr>
        </p:nvSpPr>
        <p:spPr>
          <a:xfrm>
            <a:off x="106878" y="326107"/>
            <a:ext cx="10810999" cy="797033"/>
          </a:xfrm>
        </p:spPr>
        <p:txBody>
          <a:bodyPr>
            <a:noAutofit/>
          </a:bodyPr>
          <a:lstStyle/>
          <a:p>
            <a:r>
              <a:rPr lang="en-US" sz="4400" dirty="0">
                <a:latin typeface="Georgia" panose="02040502050405020303" pitchFamily="18" charset="0"/>
              </a:rPr>
              <a:t>Background: Disease Pathway Biomarkers</a:t>
            </a:r>
          </a:p>
        </p:txBody>
      </p:sp>
      <p:graphicFrame>
        <p:nvGraphicFramePr>
          <p:cNvPr id="4" name="Content Placeholder 2">
            <a:extLst>
              <a:ext uri="{FF2B5EF4-FFF2-40B4-BE49-F238E27FC236}">
                <a16:creationId xmlns:a16="http://schemas.microsoft.com/office/drawing/2014/main" id="{8D125335-96EA-487C-93D4-25B34D47E534}"/>
              </a:ext>
            </a:extLst>
          </p:cNvPr>
          <p:cNvGraphicFramePr>
            <a:graphicFrameLocks noGrp="1"/>
          </p:cNvGraphicFramePr>
          <p:nvPr>
            <p:ph idx="1"/>
            <p:extLst>
              <p:ext uri="{D42A27DB-BD31-4B8C-83A1-F6EECF244321}">
                <p14:modId xmlns:p14="http://schemas.microsoft.com/office/powerpoint/2010/main" val="2622383285"/>
              </p:ext>
            </p:extLst>
          </p:nvPr>
        </p:nvGraphicFramePr>
        <p:xfrm>
          <a:off x="379399" y="1989362"/>
          <a:ext cx="6748091" cy="36442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B3C63E11-9E6F-45FA-A0CD-726680AA697C}"/>
              </a:ext>
            </a:extLst>
          </p:cNvPr>
          <p:cNvSpPr/>
          <p:nvPr/>
        </p:nvSpPr>
        <p:spPr>
          <a:xfrm>
            <a:off x="787837" y="6069374"/>
            <a:ext cx="5934100" cy="1200329"/>
          </a:xfrm>
          <a:prstGeom prst="rect">
            <a:avLst/>
          </a:prstGeom>
        </p:spPr>
        <p:txBody>
          <a:bodyPr wrap="square">
            <a:spAutoFit/>
          </a:bodyPr>
          <a:lstStyle/>
          <a:p>
            <a:pPr algn="ctr"/>
            <a:r>
              <a:rPr lang="en-US" sz="2400" dirty="0">
                <a:solidFill>
                  <a:srgbClr val="2D637F"/>
                </a:solidFill>
              </a:rPr>
              <a:t>Both associated with aging, psychiatric, cardiovascular, metabolic, autoimmune, and severe COVID-19 disease </a:t>
            </a:r>
          </a:p>
        </p:txBody>
      </p:sp>
      <p:pic>
        <p:nvPicPr>
          <p:cNvPr id="6" name="Picture 5">
            <a:extLst>
              <a:ext uri="{FF2B5EF4-FFF2-40B4-BE49-F238E27FC236}">
                <a16:creationId xmlns:a16="http://schemas.microsoft.com/office/drawing/2014/main" id="{2852B488-8B6A-4A65-BE2D-3F73406FDB0A}"/>
              </a:ext>
            </a:extLst>
          </p:cNvPr>
          <p:cNvPicPr>
            <a:picLocks noChangeAspect="1"/>
          </p:cNvPicPr>
          <p:nvPr/>
        </p:nvPicPr>
        <p:blipFill>
          <a:blip r:embed="rId8"/>
          <a:stretch>
            <a:fillRect/>
          </a:stretch>
        </p:blipFill>
        <p:spPr>
          <a:xfrm>
            <a:off x="7315200" y="1624540"/>
            <a:ext cx="6935801" cy="5249306"/>
          </a:xfrm>
          <a:prstGeom prst="rect">
            <a:avLst/>
          </a:prstGeom>
        </p:spPr>
      </p:pic>
      <p:sp>
        <p:nvSpPr>
          <p:cNvPr id="7" name="TextBox 6">
            <a:extLst>
              <a:ext uri="{FF2B5EF4-FFF2-40B4-BE49-F238E27FC236}">
                <a16:creationId xmlns:a16="http://schemas.microsoft.com/office/drawing/2014/main" id="{3F6822F2-E000-4AF4-92D0-6D0E3D463959}"/>
              </a:ext>
            </a:extLst>
          </p:cNvPr>
          <p:cNvSpPr txBox="1"/>
          <p:nvPr/>
        </p:nvSpPr>
        <p:spPr>
          <a:xfrm>
            <a:off x="8942401" y="6873846"/>
            <a:ext cx="5308600" cy="400110"/>
          </a:xfrm>
          <a:prstGeom prst="rect">
            <a:avLst/>
          </a:prstGeom>
          <a:noFill/>
        </p:spPr>
        <p:txBody>
          <a:bodyPr wrap="square" rtlCol="0">
            <a:spAutoFit/>
          </a:bodyPr>
          <a:lstStyle/>
          <a:p>
            <a:r>
              <a:rPr lang="en-US" sz="2000" dirty="0"/>
              <a:t>Image: Meyer et al. 2013, Journal of Tox Sciences</a:t>
            </a:r>
          </a:p>
        </p:txBody>
      </p:sp>
      <p:sp>
        <p:nvSpPr>
          <p:cNvPr id="8" name="TextBox 7">
            <a:extLst>
              <a:ext uri="{FF2B5EF4-FFF2-40B4-BE49-F238E27FC236}">
                <a16:creationId xmlns:a16="http://schemas.microsoft.com/office/drawing/2014/main" id="{4A5CE2B7-7D8B-455F-812A-9072FD5A8235}"/>
              </a:ext>
            </a:extLst>
          </p:cNvPr>
          <p:cNvSpPr txBox="1"/>
          <p:nvPr/>
        </p:nvSpPr>
        <p:spPr>
          <a:xfrm>
            <a:off x="170274" y="7493331"/>
            <a:ext cx="356260" cy="506246"/>
          </a:xfrm>
          <a:prstGeom prst="rect">
            <a:avLst/>
          </a:prstGeom>
          <a:noFill/>
        </p:spPr>
        <p:txBody>
          <a:bodyPr wrap="square" rtlCol="0">
            <a:spAutoFit/>
          </a:bodyPr>
          <a:lstStyle/>
          <a:p>
            <a:r>
              <a:rPr lang="en-US" dirty="0">
                <a:solidFill>
                  <a:schemeClr val="tx2">
                    <a:lumMod val="50000"/>
                  </a:schemeClr>
                </a:solidFill>
              </a:rPr>
              <a:t>4</a:t>
            </a:r>
          </a:p>
        </p:txBody>
      </p:sp>
      <p:sp>
        <p:nvSpPr>
          <p:cNvPr id="9" name="Rectangle: Rounded Corners 8">
            <a:extLst>
              <a:ext uri="{FF2B5EF4-FFF2-40B4-BE49-F238E27FC236}">
                <a16:creationId xmlns:a16="http://schemas.microsoft.com/office/drawing/2014/main" id="{6F2629FE-5389-40A7-BA28-472F8E9051EA}"/>
              </a:ext>
            </a:extLst>
          </p:cNvPr>
          <p:cNvSpPr/>
          <p:nvPr/>
        </p:nvSpPr>
        <p:spPr>
          <a:xfrm>
            <a:off x="158525" y="1898626"/>
            <a:ext cx="6988127" cy="1971305"/>
          </a:xfrm>
          <a:prstGeom prst="roundRect">
            <a:avLst/>
          </a:prstGeom>
          <a:noFill/>
          <a:ln w="28575">
            <a:solidFill>
              <a:srgbClr val="A4DE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838C5F8C-336A-452A-BAEB-991763663F97}"/>
              </a:ext>
            </a:extLst>
          </p:cNvPr>
          <p:cNvSpPr/>
          <p:nvPr/>
        </p:nvSpPr>
        <p:spPr>
          <a:xfrm>
            <a:off x="139363" y="3869931"/>
            <a:ext cx="6988127" cy="1971305"/>
          </a:xfrm>
          <a:prstGeom prst="roundRect">
            <a:avLst/>
          </a:prstGeom>
          <a:noFill/>
          <a:ln w="28575">
            <a:solidFill>
              <a:srgbClr val="A4DE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1CA2D196-77D1-4667-A054-AE1A4E5E888D}"/>
              </a:ext>
            </a:extLst>
          </p:cNvPr>
          <p:cNvSpPr/>
          <p:nvPr/>
        </p:nvSpPr>
        <p:spPr>
          <a:xfrm>
            <a:off x="7127491" y="1197775"/>
            <a:ext cx="7344384" cy="5986795"/>
          </a:xfrm>
          <a:prstGeom prst="roundRect">
            <a:avLst/>
          </a:prstGeom>
          <a:noFill/>
          <a:ln w="28575">
            <a:solidFill>
              <a:srgbClr val="A4DE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122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23F8D66-3CF2-4D95-B1A1-B7B6A3244232}"/>
              </a:ext>
            </a:extLst>
          </p:cNvPr>
          <p:cNvSpPr>
            <a:spLocks noGrp="1"/>
          </p:cNvSpPr>
          <p:nvPr>
            <p:ph type="title"/>
          </p:nvPr>
        </p:nvSpPr>
        <p:spPr>
          <a:xfrm>
            <a:off x="387136" y="431261"/>
            <a:ext cx="11820698" cy="756272"/>
          </a:xfrm>
        </p:spPr>
        <p:txBody>
          <a:bodyPr>
            <a:normAutofit/>
          </a:bodyPr>
          <a:lstStyle/>
          <a:p>
            <a:r>
              <a:rPr lang="en-US" sz="4000" dirty="0">
                <a:latin typeface="Georgia" panose="02040502050405020303" pitchFamily="18" charset="0"/>
              </a:rPr>
              <a:t>Relative mitochondrial DNA copy number</a:t>
            </a:r>
          </a:p>
        </p:txBody>
      </p:sp>
      <p:pic>
        <p:nvPicPr>
          <p:cNvPr id="15" name="Picture 14">
            <a:extLst>
              <a:ext uri="{FF2B5EF4-FFF2-40B4-BE49-F238E27FC236}">
                <a16:creationId xmlns:a16="http://schemas.microsoft.com/office/drawing/2014/main" id="{5D9C9B91-996A-4D1D-AC4B-8CDABC5E7DB9}"/>
              </a:ext>
            </a:extLst>
          </p:cNvPr>
          <p:cNvPicPr>
            <a:picLocks noChangeAspect="1"/>
          </p:cNvPicPr>
          <p:nvPr/>
        </p:nvPicPr>
        <p:blipFill>
          <a:blip r:embed="rId3"/>
          <a:stretch>
            <a:fillRect/>
          </a:stretch>
        </p:blipFill>
        <p:spPr>
          <a:xfrm>
            <a:off x="638928" y="1550380"/>
            <a:ext cx="2246971" cy="2864983"/>
          </a:xfrm>
          <a:prstGeom prst="rect">
            <a:avLst/>
          </a:prstGeom>
        </p:spPr>
      </p:pic>
      <p:sp>
        <p:nvSpPr>
          <p:cNvPr id="17" name="Oval 16">
            <a:extLst>
              <a:ext uri="{FF2B5EF4-FFF2-40B4-BE49-F238E27FC236}">
                <a16:creationId xmlns:a16="http://schemas.microsoft.com/office/drawing/2014/main" id="{AE268094-9DF2-4657-B61F-F08E6D32E26A}"/>
              </a:ext>
            </a:extLst>
          </p:cNvPr>
          <p:cNvSpPr/>
          <p:nvPr/>
        </p:nvSpPr>
        <p:spPr>
          <a:xfrm>
            <a:off x="1134780" y="2689937"/>
            <a:ext cx="1930939" cy="943911"/>
          </a:xfrm>
          <a:prstGeom prst="ellipse">
            <a:avLst/>
          </a:prstGeom>
          <a:noFill/>
          <a:ln w="28575">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D774130-3050-4AA1-8AA0-A52A8654E375}"/>
              </a:ext>
            </a:extLst>
          </p:cNvPr>
          <p:cNvPicPr>
            <a:picLocks noChangeAspect="1"/>
          </p:cNvPicPr>
          <p:nvPr/>
        </p:nvPicPr>
        <p:blipFill>
          <a:blip r:embed="rId4"/>
          <a:stretch>
            <a:fillRect/>
          </a:stretch>
        </p:blipFill>
        <p:spPr>
          <a:xfrm>
            <a:off x="3704076" y="1187533"/>
            <a:ext cx="2571750" cy="1914525"/>
          </a:xfrm>
          <a:prstGeom prst="rect">
            <a:avLst/>
          </a:prstGeom>
        </p:spPr>
      </p:pic>
      <p:cxnSp>
        <p:nvCxnSpPr>
          <p:cNvPr id="18" name="Connector: Curved 17">
            <a:extLst>
              <a:ext uri="{FF2B5EF4-FFF2-40B4-BE49-F238E27FC236}">
                <a16:creationId xmlns:a16="http://schemas.microsoft.com/office/drawing/2014/main" id="{D1BBDFF2-6BDA-48DA-AC2F-3D2CFC6B00D0}"/>
              </a:ext>
            </a:extLst>
          </p:cNvPr>
          <p:cNvCxnSpPr>
            <a:cxnSpLocks/>
          </p:cNvCxnSpPr>
          <p:nvPr/>
        </p:nvCxnSpPr>
        <p:spPr>
          <a:xfrm flipV="1">
            <a:off x="3213636" y="2627574"/>
            <a:ext cx="621239" cy="299869"/>
          </a:xfrm>
          <a:prstGeom prst="curvedConnector3">
            <a:avLst>
              <a:gd name="adj1" fmla="val 50000"/>
            </a:avLst>
          </a:prstGeom>
          <a:ln w="38100">
            <a:tailEnd type="triangle"/>
          </a:ln>
        </p:spPr>
        <p:style>
          <a:lnRef idx="1">
            <a:schemeClr val="accent5"/>
          </a:lnRef>
          <a:fillRef idx="0">
            <a:schemeClr val="accent5"/>
          </a:fillRef>
          <a:effectRef idx="0">
            <a:schemeClr val="accent5"/>
          </a:effectRef>
          <a:fontRef idx="minor">
            <a:schemeClr val="tx1"/>
          </a:fontRef>
        </p:style>
      </p:cxnSp>
      <p:pic>
        <p:nvPicPr>
          <p:cNvPr id="1026" name="Picture 2" descr="qPCR Machine">
            <a:extLst>
              <a:ext uri="{FF2B5EF4-FFF2-40B4-BE49-F238E27FC236}">
                <a16:creationId xmlns:a16="http://schemas.microsoft.com/office/drawing/2014/main" id="{DC7EEDBB-B85D-45E6-A18D-469F9B1102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7006" y="1414005"/>
            <a:ext cx="3413806" cy="2551863"/>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Connector: Curved 19">
            <a:extLst>
              <a:ext uri="{FF2B5EF4-FFF2-40B4-BE49-F238E27FC236}">
                <a16:creationId xmlns:a16="http://schemas.microsoft.com/office/drawing/2014/main" id="{DB583183-E26C-4B44-A111-0C83F351FEAF}"/>
              </a:ext>
            </a:extLst>
          </p:cNvPr>
          <p:cNvCxnSpPr>
            <a:cxnSpLocks/>
          </p:cNvCxnSpPr>
          <p:nvPr/>
        </p:nvCxnSpPr>
        <p:spPr>
          <a:xfrm flipV="1">
            <a:off x="6275826" y="2390749"/>
            <a:ext cx="990979" cy="1"/>
          </a:xfrm>
          <a:prstGeom prst="curvedConnector3">
            <a:avLst>
              <a:gd name="adj1" fmla="val 50000"/>
            </a:avLst>
          </a:prstGeom>
          <a:ln w="38100">
            <a:tailEnd type="triangle"/>
          </a:ln>
        </p:spPr>
        <p:style>
          <a:lnRef idx="1">
            <a:schemeClr val="accent5"/>
          </a:lnRef>
          <a:fillRef idx="0">
            <a:schemeClr val="accent5"/>
          </a:fillRef>
          <a:effectRef idx="0">
            <a:schemeClr val="accent5"/>
          </a:effectRef>
          <a:fontRef idx="minor">
            <a:schemeClr val="tx1"/>
          </a:fontRef>
        </p:style>
      </p:cxnSp>
      <p:cxnSp>
        <p:nvCxnSpPr>
          <p:cNvPr id="23" name="Connector: Curved 22">
            <a:extLst>
              <a:ext uri="{FF2B5EF4-FFF2-40B4-BE49-F238E27FC236}">
                <a16:creationId xmlns:a16="http://schemas.microsoft.com/office/drawing/2014/main" id="{96BFAF3B-B4DB-4084-897E-5688421D7A75}"/>
              </a:ext>
            </a:extLst>
          </p:cNvPr>
          <p:cNvCxnSpPr>
            <a:cxnSpLocks/>
          </p:cNvCxnSpPr>
          <p:nvPr/>
        </p:nvCxnSpPr>
        <p:spPr>
          <a:xfrm rot="16200000" flipH="1">
            <a:off x="10931097" y="3082406"/>
            <a:ext cx="971333" cy="772263"/>
          </a:xfrm>
          <a:prstGeom prst="curvedConnector3">
            <a:avLst>
              <a:gd name="adj1" fmla="val 10878"/>
            </a:avLst>
          </a:prstGeom>
          <a:ln w="38100">
            <a:tailEnd type="triangle"/>
          </a:ln>
        </p:spPr>
        <p:style>
          <a:lnRef idx="1">
            <a:schemeClr val="accent5"/>
          </a:lnRef>
          <a:fillRef idx="0">
            <a:schemeClr val="accent5"/>
          </a:fillRef>
          <a:effectRef idx="0">
            <a:schemeClr val="accent5"/>
          </a:effectRef>
          <a:fontRef idx="minor">
            <a:schemeClr val="tx1"/>
          </a:fontRef>
        </p:style>
      </p:cxnSp>
      <p:pic>
        <p:nvPicPr>
          <p:cNvPr id="16" name="Picture 15">
            <a:extLst>
              <a:ext uri="{FF2B5EF4-FFF2-40B4-BE49-F238E27FC236}">
                <a16:creationId xmlns:a16="http://schemas.microsoft.com/office/drawing/2014/main" id="{48412D24-AAC1-417E-9926-5A463BF4F802}"/>
              </a:ext>
            </a:extLst>
          </p:cNvPr>
          <p:cNvPicPr>
            <a:picLocks noChangeAspect="1"/>
          </p:cNvPicPr>
          <p:nvPr/>
        </p:nvPicPr>
        <p:blipFill>
          <a:blip r:embed="rId6"/>
          <a:stretch>
            <a:fillRect/>
          </a:stretch>
        </p:blipFill>
        <p:spPr>
          <a:xfrm>
            <a:off x="9417132" y="4192340"/>
            <a:ext cx="4371672" cy="3210447"/>
          </a:xfrm>
          <a:prstGeom prst="rect">
            <a:avLst/>
          </a:prstGeom>
        </p:spPr>
      </p:pic>
      <p:cxnSp>
        <p:nvCxnSpPr>
          <p:cNvPr id="31" name="Connector: Curved 30">
            <a:extLst>
              <a:ext uri="{FF2B5EF4-FFF2-40B4-BE49-F238E27FC236}">
                <a16:creationId xmlns:a16="http://schemas.microsoft.com/office/drawing/2014/main" id="{6FE71FED-1F88-41F1-A946-A5EB5E0AD0F9}"/>
              </a:ext>
            </a:extLst>
          </p:cNvPr>
          <p:cNvCxnSpPr>
            <a:cxnSpLocks/>
          </p:cNvCxnSpPr>
          <p:nvPr/>
        </p:nvCxnSpPr>
        <p:spPr>
          <a:xfrm rot="10800000" flipV="1">
            <a:off x="7315200" y="5678434"/>
            <a:ext cx="1788604" cy="747086"/>
          </a:xfrm>
          <a:prstGeom prst="curvedConnector3">
            <a:avLst>
              <a:gd name="adj1" fmla="val 50000"/>
            </a:avLst>
          </a:prstGeom>
          <a:ln w="38100">
            <a:tailEnd type="triangle"/>
          </a:ln>
        </p:spPr>
        <p:style>
          <a:lnRef idx="1">
            <a:schemeClr val="accent5"/>
          </a:lnRef>
          <a:fillRef idx="0">
            <a:schemeClr val="accent5"/>
          </a:fillRef>
          <a:effectRef idx="0">
            <a:schemeClr val="accent5"/>
          </a:effectRef>
          <a:fontRef idx="minor">
            <a:schemeClr val="tx1"/>
          </a:fontRef>
        </p:style>
      </p:cxnSp>
      <p:sp>
        <p:nvSpPr>
          <p:cNvPr id="2" name="TextBox 1">
            <a:extLst>
              <a:ext uri="{FF2B5EF4-FFF2-40B4-BE49-F238E27FC236}">
                <a16:creationId xmlns:a16="http://schemas.microsoft.com/office/drawing/2014/main" id="{5724EA1A-B19C-42AD-A1E8-D1DB31DEB436}"/>
              </a:ext>
            </a:extLst>
          </p:cNvPr>
          <p:cNvSpPr txBox="1"/>
          <p:nvPr/>
        </p:nvSpPr>
        <p:spPr>
          <a:xfrm>
            <a:off x="10357986" y="6051977"/>
            <a:ext cx="985652" cy="487954"/>
          </a:xfrm>
          <a:prstGeom prst="rect">
            <a:avLst/>
          </a:prstGeom>
          <a:solidFill>
            <a:srgbClr val="00B0F0"/>
          </a:solidFill>
        </p:spPr>
        <p:txBody>
          <a:bodyPr wrap="square" rtlCol="0">
            <a:spAutoFit/>
          </a:bodyPr>
          <a:lstStyle/>
          <a:p>
            <a:r>
              <a:rPr lang="en-US" dirty="0"/>
              <a:t>nDNA</a:t>
            </a:r>
          </a:p>
        </p:txBody>
      </p:sp>
      <p:sp>
        <p:nvSpPr>
          <p:cNvPr id="14" name="TextBox 13">
            <a:extLst>
              <a:ext uri="{FF2B5EF4-FFF2-40B4-BE49-F238E27FC236}">
                <a16:creationId xmlns:a16="http://schemas.microsoft.com/office/drawing/2014/main" id="{7B905191-A2B7-47B5-A6D5-7DFF3622285D}"/>
              </a:ext>
            </a:extLst>
          </p:cNvPr>
          <p:cNvSpPr txBox="1"/>
          <p:nvPr/>
        </p:nvSpPr>
        <p:spPr>
          <a:xfrm>
            <a:off x="11802895" y="4471496"/>
            <a:ext cx="1270660" cy="487954"/>
          </a:xfrm>
          <a:prstGeom prst="rect">
            <a:avLst/>
          </a:prstGeom>
          <a:solidFill>
            <a:srgbClr val="00B0F0"/>
          </a:solidFill>
        </p:spPr>
        <p:txBody>
          <a:bodyPr wrap="square" rtlCol="0">
            <a:spAutoFit/>
          </a:bodyPr>
          <a:lstStyle/>
          <a:p>
            <a:r>
              <a:rPr lang="en-US" dirty="0"/>
              <a:t>mtDNA</a:t>
            </a:r>
          </a:p>
        </p:txBody>
      </p:sp>
      <p:sp>
        <p:nvSpPr>
          <p:cNvPr id="19" name="TextBox 18">
            <a:extLst>
              <a:ext uri="{FF2B5EF4-FFF2-40B4-BE49-F238E27FC236}">
                <a16:creationId xmlns:a16="http://schemas.microsoft.com/office/drawing/2014/main" id="{EBF532AD-83F8-40E2-9006-8EE3479C18A1}"/>
              </a:ext>
            </a:extLst>
          </p:cNvPr>
          <p:cNvSpPr txBox="1"/>
          <p:nvPr/>
        </p:nvSpPr>
        <p:spPr>
          <a:xfrm>
            <a:off x="5201393" y="5678434"/>
            <a:ext cx="1800480" cy="487954"/>
          </a:xfrm>
          <a:prstGeom prst="rect">
            <a:avLst/>
          </a:prstGeom>
          <a:solidFill>
            <a:srgbClr val="00B0F0"/>
          </a:solidFill>
        </p:spPr>
        <p:txBody>
          <a:bodyPr wrap="square" rtlCol="0">
            <a:spAutoFit/>
          </a:bodyPr>
          <a:lstStyle/>
          <a:p>
            <a:r>
              <a:rPr lang="en-US" dirty="0"/>
              <a:t>mtDNA (ng)</a:t>
            </a:r>
          </a:p>
        </p:txBody>
      </p:sp>
      <p:sp>
        <p:nvSpPr>
          <p:cNvPr id="21" name="TextBox 20">
            <a:extLst>
              <a:ext uri="{FF2B5EF4-FFF2-40B4-BE49-F238E27FC236}">
                <a16:creationId xmlns:a16="http://schemas.microsoft.com/office/drawing/2014/main" id="{D67140D1-7834-4914-AEFD-A663CF81B8E0}"/>
              </a:ext>
            </a:extLst>
          </p:cNvPr>
          <p:cNvSpPr txBox="1"/>
          <p:nvPr/>
        </p:nvSpPr>
        <p:spPr>
          <a:xfrm>
            <a:off x="5319905" y="6436691"/>
            <a:ext cx="1652061" cy="487954"/>
          </a:xfrm>
          <a:prstGeom prst="rect">
            <a:avLst/>
          </a:prstGeom>
          <a:solidFill>
            <a:srgbClr val="00B0F0"/>
          </a:solidFill>
        </p:spPr>
        <p:txBody>
          <a:bodyPr wrap="square" rtlCol="0">
            <a:spAutoFit/>
          </a:bodyPr>
          <a:lstStyle/>
          <a:p>
            <a:r>
              <a:rPr lang="en-US" dirty="0"/>
              <a:t>nDNA (ng)</a:t>
            </a:r>
          </a:p>
        </p:txBody>
      </p:sp>
      <p:cxnSp>
        <p:nvCxnSpPr>
          <p:cNvPr id="5" name="Straight Connector 4">
            <a:extLst>
              <a:ext uri="{FF2B5EF4-FFF2-40B4-BE49-F238E27FC236}">
                <a16:creationId xmlns:a16="http://schemas.microsoft.com/office/drawing/2014/main" id="{3B7EAD25-1A86-480B-8414-C19F81ED4524}"/>
              </a:ext>
            </a:extLst>
          </p:cNvPr>
          <p:cNvCxnSpPr/>
          <p:nvPr/>
        </p:nvCxnSpPr>
        <p:spPr>
          <a:xfrm>
            <a:off x="5011387" y="6283017"/>
            <a:ext cx="2066307"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752250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88506" y="1388005"/>
            <a:ext cx="9687756" cy="830997"/>
          </a:xfrm>
        </p:spPr>
        <p:txBody>
          <a:bodyPr/>
          <a:lstStyle/>
          <a:p>
            <a:pPr algn="ctr">
              <a:spcBef>
                <a:spcPts val="0"/>
              </a:spcBef>
            </a:pPr>
            <a:r>
              <a:rPr lang="en-US" sz="4800" dirty="0"/>
              <a:t>Adiposity Outcome Details</a:t>
            </a:r>
          </a:p>
        </p:txBody>
      </p:sp>
    </p:spTree>
    <p:extLst>
      <p:ext uri="{BB962C8B-B14F-4D97-AF65-F5344CB8AC3E}">
        <p14:creationId xmlns:p14="http://schemas.microsoft.com/office/powerpoint/2010/main" val="37581819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43B68D79-14C7-4B9D-97E5-8BDA3649795E}"/>
              </a:ext>
            </a:extLst>
          </p:cNvPr>
          <p:cNvSpPr txBox="1">
            <a:spLocks/>
          </p:cNvSpPr>
          <p:nvPr/>
        </p:nvSpPr>
        <p:spPr>
          <a:xfrm>
            <a:off x="343217" y="1690270"/>
            <a:ext cx="8480149" cy="405078"/>
          </a:xfrm>
          <a:prstGeom prst="rect">
            <a:avLst/>
          </a:prstGeom>
        </p:spPr>
        <p:txBody>
          <a:bodyPr vert="horz" lIns="109728" tIns="54864" rIns="109728" bIns="54864" rtlCol="0">
            <a:noAutofit/>
          </a:bodyPr>
          <a:lstStyle>
            <a:lvl1pPr marL="342900" indent="-342900" algn="l" defTabSz="457200" rtl="0" eaLnBrk="1" latinLnBrk="0" hangingPunct="1">
              <a:spcBef>
                <a:spcPct val="20000"/>
              </a:spcBef>
              <a:buFont typeface="Arial"/>
              <a:buChar char="•"/>
              <a:defRPr sz="2200" kern="1200">
                <a:solidFill>
                  <a:srgbClr val="2D637F"/>
                </a:solidFill>
                <a:latin typeface="Lucida Grande"/>
                <a:ea typeface="+mn-ea"/>
                <a:cs typeface="Lucida Grande"/>
              </a:defRPr>
            </a:lvl1pPr>
            <a:lvl2pPr marL="742950" indent="-285750" algn="l" defTabSz="457200" rtl="0" eaLnBrk="1" latinLnBrk="0" hangingPunct="1">
              <a:spcBef>
                <a:spcPct val="20000"/>
              </a:spcBef>
              <a:buFont typeface="Arial"/>
              <a:buChar char="–"/>
              <a:defRPr sz="2000" kern="1200">
                <a:solidFill>
                  <a:srgbClr val="2D637F"/>
                </a:solidFill>
                <a:latin typeface="Lucida Grande"/>
                <a:ea typeface="+mn-ea"/>
                <a:cs typeface="Lucida Grande"/>
              </a:defRPr>
            </a:lvl2pPr>
            <a:lvl3pPr marL="1143000" indent="-228600" algn="l" defTabSz="457200" rtl="0" eaLnBrk="1" latinLnBrk="0" hangingPunct="1">
              <a:spcBef>
                <a:spcPct val="20000"/>
              </a:spcBef>
              <a:buFont typeface="Arial"/>
              <a:buChar char="•"/>
              <a:defRPr sz="1800" kern="1200">
                <a:solidFill>
                  <a:srgbClr val="2D637F"/>
                </a:solidFill>
                <a:latin typeface="Lucida Grande"/>
                <a:ea typeface="+mn-ea"/>
                <a:cs typeface="Lucida Grande"/>
              </a:defRPr>
            </a:lvl3pPr>
            <a:lvl4pPr marL="1600200" indent="-228600" algn="l" defTabSz="457200" rtl="0" eaLnBrk="1" latinLnBrk="0" hangingPunct="1">
              <a:spcBef>
                <a:spcPct val="20000"/>
              </a:spcBef>
              <a:buFont typeface="Arial"/>
              <a:buChar char="–"/>
              <a:defRPr sz="1600" kern="1200">
                <a:solidFill>
                  <a:srgbClr val="2D637F"/>
                </a:solidFill>
                <a:latin typeface="Lucida Grande"/>
                <a:ea typeface="+mn-ea"/>
                <a:cs typeface="Lucida Grande"/>
              </a:defRPr>
            </a:lvl4pPr>
            <a:lvl5pPr marL="2057400" indent="-228600" algn="l" defTabSz="457200" rtl="0" eaLnBrk="1" latinLnBrk="0" hangingPunct="1">
              <a:spcBef>
                <a:spcPct val="20000"/>
              </a:spcBef>
              <a:buFont typeface="Arial"/>
              <a:buChar char="»"/>
              <a:defRPr sz="1400" kern="1200">
                <a:solidFill>
                  <a:srgbClr val="2D637F"/>
                </a:solidFill>
                <a:latin typeface="Lucida Grande"/>
                <a:ea typeface="+mn-ea"/>
                <a:cs typeface="Lucida Grand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b="1" dirty="0">
                <a:solidFill>
                  <a:schemeClr val="tx1"/>
                </a:solidFill>
                <a:latin typeface="+mn-lt"/>
              </a:rPr>
              <a:t>Table 3. </a:t>
            </a:r>
            <a:r>
              <a:rPr lang="en-US" dirty="0">
                <a:solidFill>
                  <a:schemeClr val="tx1"/>
                </a:solidFill>
                <a:latin typeface="+mn-lt"/>
              </a:rPr>
              <a:t>Adiposity and body size outcome sample sizes and distributions.</a:t>
            </a:r>
          </a:p>
        </p:txBody>
      </p:sp>
      <p:sp>
        <p:nvSpPr>
          <p:cNvPr id="10" name="Title 1">
            <a:extLst>
              <a:ext uri="{FF2B5EF4-FFF2-40B4-BE49-F238E27FC236}">
                <a16:creationId xmlns:a16="http://schemas.microsoft.com/office/drawing/2014/main" id="{C2713BA2-8984-4E98-BC9F-B7ACAF659519}"/>
              </a:ext>
            </a:extLst>
          </p:cNvPr>
          <p:cNvSpPr txBox="1">
            <a:spLocks/>
          </p:cNvSpPr>
          <p:nvPr/>
        </p:nvSpPr>
        <p:spPr>
          <a:xfrm>
            <a:off x="343216" y="124641"/>
            <a:ext cx="10380202" cy="1086198"/>
          </a:xfrm>
          <a:prstGeom prst="rect">
            <a:avLst/>
          </a:prstGeom>
        </p:spPr>
        <p:txBody>
          <a:bodyPr vert="horz" lIns="109728" tIns="54864" rIns="109728" bIns="54864" rtlCol="0" anchor="ctr">
            <a:noAutofit/>
          </a:bodyPr>
          <a:lstStyle>
            <a:lvl1pPr algn="l" defTabSz="457200" rtl="0" eaLnBrk="1" latinLnBrk="0" hangingPunct="1">
              <a:spcBef>
                <a:spcPct val="0"/>
              </a:spcBef>
              <a:buNone/>
              <a:defRPr sz="4200" kern="1200">
                <a:solidFill>
                  <a:srgbClr val="C28220"/>
                </a:solidFill>
                <a:latin typeface="Georgia"/>
                <a:ea typeface="+mj-ea"/>
                <a:cs typeface="Georgia"/>
              </a:defRPr>
            </a:lvl1pPr>
          </a:lstStyle>
          <a:p>
            <a:pPr>
              <a:spcBef>
                <a:spcPts val="0"/>
              </a:spcBef>
            </a:pPr>
            <a:r>
              <a:rPr lang="en-US" sz="4000" dirty="0"/>
              <a:t>Study Methods: </a:t>
            </a:r>
            <a:r>
              <a:rPr lang="en-US" sz="4000" dirty="0">
                <a:solidFill>
                  <a:srgbClr val="0070C0"/>
                </a:solidFill>
              </a:rPr>
              <a:t>Outcome Characterization </a:t>
            </a:r>
          </a:p>
        </p:txBody>
      </p:sp>
      <p:graphicFrame>
        <p:nvGraphicFramePr>
          <p:cNvPr id="3" name="Table 2">
            <a:extLst>
              <a:ext uri="{FF2B5EF4-FFF2-40B4-BE49-F238E27FC236}">
                <a16:creationId xmlns:a16="http://schemas.microsoft.com/office/drawing/2014/main" id="{A2779185-DD16-4F02-9271-C82273C2B01A}"/>
              </a:ext>
            </a:extLst>
          </p:cNvPr>
          <p:cNvGraphicFramePr>
            <a:graphicFrameLocks noGrp="1"/>
          </p:cNvGraphicFramePr>
          <p:nvPr>
            <p:extLst>
              <p:ext uri="{D42A27DB-BD31-4B8C-83A1-F6EECF244321}">
                <p14:modId xmlns:p14="http://schemas.microsoft.com/office/powerpoint/2010/main" val="1504549805"/>
              </p:ext>
            </p:extLst>
          </p:nvPr>
        </p:nvGraphicFramePr>
        <p:xfrm>
          <a:off x="474475" y="2144633"/>
          <a:ext cx="11994616" cy="5029200"/>
        </p:xfrm>
        <a:graphic>
          <a:graphicData uri="http://schemas.openxmlformats.org/drawingml/2006/table">
            <a:tbl>
              <a:tblPr firstRow="1" firstCol="1" bandRow="1"/>
              <a:tblGrid>
                <a:gridCol w="2552233">
                  <a:extLst>
                    <a:ext uri="{9D8B030D-6E8A-4147-A177-3AD203B41FA5}">
                      <a16:colId xmlns:a16="http://schemas.microsoft.com/office/drawing/2014/main" val="3383687358"/>
                    </a:ext>
                  </a:extLst>
                </a:gridCol>
                <a:gridCol w="2007794">
                  <a:extLst>
                    <a:ext uri="{9D8B030D-6E8A-4147-A177-3AD203B41FA5}">
                      <a16:colId xmlns:a16="http://schemas.microsoft.com/office/drawing/2014/main" val="2759201042"/>
                    </a:ext>
                  </a:extLst>
                </a:gridCol>
                <a:gridCol w="4120737">
                  <a:extLst>
                    <a:ext uri="{9D8B030D-6E8A-4147-A177-3AD203B41FA5}">
                      <a16:colId xmlns:a16="http://schemas.microsoft.com/office/drawing/2014/main" val="3314442808"/>
                    </a:ext>
                  </a:extLst>
                </a:gridCol>
                <a:gridCol w="3313852">
                  <a:extLst>
                    <a:ext uri="{9D8B030D-6E8A-4147-A177-3AD203B41FA5}">
                      <a16:colId xmlns:a16="http://schemas.microsoft.com/office/drawing/2014/main" val="738460982"/>
                    </a:ext>
                  </a:extLst>
                </a:gridCol>
              </a:tblGrid>
              <a:tr h="658368">
                <a:tc>
                  <a:txBody>
                    <a:bodyPr/>
                    <a:lstStyle/>
                    <a:p>
                      <a:pPr marL="0" marR="0" algn="ctr">
                        <a:spcBef>
                          <a:spcPts val="0"/>
                        </a:spcBef>
                        <a:spcAft>
                          <a:spcPts val="0"/>
                        </a:spcAft>
                      </a:pPr>
                      <a:r>
                        <a:rPr lang="en-US" sz="2200">
                          <a:effectLst/>
                          <a:latin typeface="+mj-lt"/>
                          <a:ea typeface="Calibri" panose="020F0502020204030204" pitchFamily="34" charset="0"/>
                          <a:cs typeface="Arial" panose="020B0604020202020204" pitchFamily="34" charset="0"/>
                        </a:rPr>
                        <a:t>Visit </a:t>
                      </a:r>
                    </a:p>
                    <a:p>
                      <a:pPr marL="0" marR="0" algn="ctr">
                        <a:spcBef>
                          <a:spcPts val="0"/>
                        </a:spcBef>
                        <a:spcAft>
                          <a:spcPts val="0"/>
                        </a:spcAft>
                      </a:pPr>
                      <a:r>
                        <a:rPr lang="en-US" sz="2200">
                          <a:effectLst/>
                          <a:latin typeface="+mj-lt"/>
                          <a:ea typeface="Calibri" panose="020F0502020204030204" pitchFamily="34" charset="0"/>
                          <a:cs typeface="Arial" panose="020B0604020202020204" pitchFamily="34" charset="0"/>
                        </a:rPr>
                        <a:t>[Mean age (SD)]</a:t>
                      </a:r>
                    </a:p>
                  </a:txBody>
                  <a:tcPr marL="39192" marR="3919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200" dirty="0">
                          <a:effectLst/>
                          <a:latin typeface="+mj-lt"/>
                          <a:ea typeface="Calibri" panose="020F0502020204030204" pitchFamily="34" charset="0"/>
                          <a:cs typeface="Arial" panose="020B0604020202020204" pitchFamily="34" charset="0"/>
                        </a:rPr>
                        <a:t>Sample Size</a:t>
                      </a:r>
                    </a:p>
                  </a:txBody>
                  <a:tcPr marL="39192" marR="3919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200">
                          <a:effectLst/>
                          <a:latin typeface="+mj-lt"/>
                          <a:ea typeface="Calibri" panose="020F0502020204030204" pitchFamily="34" charset="0"/>
                          <a:cs typeface="Arial" panose="020B0604020202020204" pitchFamily="34" charset="0"/>
                        </a:rPr>
                        <a:t>Outcome</a:t>
                      </a:r>
                    </a:p>
                  </a:txBody>
                  <a:tcPr marL="39192" marR="3919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200">
                          <a:effectLst/>
                          <a:latin typeface="+mj-lt"/>
                          <a:ea typeface="Calibri" panose="020F0502020204030204" pitchFamily="34" charset="0"/>
                          <a:cs typeface="Arial" panose="020B0604020202020204" pitchFamily="34" charset="0"/>
                        </a:rPr>
                        <a:t>Median </a:t>
                      </a:r>
                    </a:p>
                    <a:p>
                      <a:pPr marL="0" marR="0" algn="ctr">
                        <a:spcBef>
                          <a:spcPts val="0"/>
                        </a:spcBef>
                        <a:spcAft>
                          <a:spcPts val="0"/>
                        </a:spcAft>
                      </a:pPr>
                      <a:r>
                        <a:rPr lang="en-US" sz="2200">
                          <a:effectLst/>
                          <a:latin typeface="+mj-lt"/>
                          <a:ea typeface="Calibri" panose="020F0502020204030204" pitchFamily="34" charset="0"/>
                          <a:cs typeface="Arial" panose="020B0604020202020204" pitchFamily="34" charset="0"/>
                        </a:rPr>
                        <a:t>(Interquartile range)</a:t>
                      </a:r>
                    </a:p>
                  </a:txBody>
                  <a:tcPr marL="39192" marR="39192"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6277330"/>
                  </a:ext>
                </a:extLst>
              </a:tr>
              <a:tr h="329184">
                <a:tc rowSpan="3">
                  <a:txBody>
                    <a:bodyPr/>
                    <a:lstStyle/>
                    <a:p>
                      <a:pPr marL="0" marR="0" algn="ctr">
                        <a:spcBef>
                          <a:spcPts val="0"/>
                        </a:spcBef>
                        <a:spcAft>
                          <a:spcPts val="0"/>
                        </a:spcAft>
                      </a:pPr>
                      <a:r>
                        <a:rPr lang="en-US" sz="2200" dirty="0">
                          <a:effectLst/>
                          <a:latin typeface="+mj-lt"/>
                          <a:ea typeface="Calibri" panose="020F0502020204030204" pitchFamily="34" charset="0"/>
                          <a:cs typeface="Arial" panose="020B0604020202020204" pitchFamily="34" charset="0"/>
                        </a:rPr>
                        <a:t>Early-childhood</a:t>
                      </a:r>
                    </a:p>
                    <a:p>
                      <a:pPr marL="0" marR="0" algn="ctr">
                        <a:spcBef>
                          <a:spcPts val="0"/>
                        </a:spcBef>
                        <a:spcAft>
                          <a:spcPts val="0"/>
                        </a:spcAft>
                      </a:pPr>
                      <a:r>
                        <a:rPr lang="en-US" sz="2200" dirty="0">
                          <a:effectLst/>
                          <a:latin typeface="+mj-lt"/>
                          <a:ea typeface="Calibri" panose="020F0502020204030204" pitchFamily="34" charset="0"/>
                          <a:cs typeface="Arial" panose="020B0604020202020204" pitchFamily="34" charset="0"/>
                        </a:rPr>
                        <a:t>[3.3 years (0.3 years)]</a:t>
                      </a:r>
                    </a:p>
                  </a:txBody>
                  <a:tcPr marL="39192" marR="39192" marT="0" marB="0" anchor="ctr">
                    <a:lnL>
                      <a:noFill/>
                    </a:lnL>
                    <a:lnR>
                      <a:noFill/>
                    </a:lnR>
                    <a:lnT w="12700" cap="flat" cmpd="sng" algn="ctr">
                      <a:solidFill>
                        <a:srgbClr val="000000"/>
                      </a:solidFill>
                      <a:prstDash val="solid"/>
                      <a:round/>
                      <a:headEnd type="none" w="med" len="med"/>
                      <a:tailEnd type="none" w="med" len="med"/>
                    </a:lnT>
                    <a:lnB>
                      <a:noFill/>
                    </a:lnB>
                    <a:solidFill>
                      <a:schemeClr val="tx2">
                        <a:lumMod val="40000"/>
                        <a:lumOff val="60000"/>
                      </a:schemeClr>
                    </a:solidFill>
                  </a:tcPr>
                </a:tc>
                <a:tc>
                  <a:txBody>
                    <a:bodyPr/>
                    <a:lstStyle/>
                    <a:p>
                      <a:pPr marL="0" marR="0" algn="ctr">
                        <a:spcBef>
                          <a:spcPts val="0"/>
                        </a:spcBef>
                        <a:spcAft>
                          <a:spcPts val="0"/>
                        </a:spcAft>
                      </a:pPr>
                      <a:r>
                        <a:rPr lang="en-US" sz="2200">
                          <a:solidFill>
                            <a:srgbClr val="000000"/>
                          </a:solidFill>
                          <a:effectLst/>
                          <a:latin typeface="+mj-lt"/>
                          <a:ea typeface="Avenir Next"/>
                          <a:cs typeface="Arial" panose="020B0604020202020204" pitchFamily="34" charset="0"/>
                        </a:rPr>
                        <a:t>859</a:t>
                      </a:r>
                      <a:endParaRPr lang="en-US" sz="2200">
                        <a:effectLst/>
                        <a:latin typeface="+mj-lt"/>
                        <a:ea typeface="Calibri" panose="020F0502020204030204" pitchFamily="34" charset="0"/>
                        <a:cs typeface="Arial" panose="020B0604020202020204" pitchFamily="34" charset="0"/>
                      </a:endParaRPr>
                    </a:p>
                  </a:txBody>
                  <a:tcPr marL="39192" marR="39192" marT="0" marB="0" anchor="ctr">
                    <a:lnL>
                      <a:noFill/>
                    </a:lnL>
                    <a:lnR>
                      <a:noFill/>
                    </a:lnR>
                    <a:lnT w="12700" cap="flat" cmpd="sng" algn="ctr">
                      <a:solidFill>
                        <a:srgbClr val="000000"/>
                      </a:solidFill>
                      <a:prstDash val="solid"/>
                      <a:round/>
                      <a:headEnd type="none" w="med" len="med"/>
                      <a:tailEnd type="none" w="med" len="med"/>
                    </a:lnT>
                    <a:lnB>
                      <a:noFill/>
                    </a:lnB>
                    <a:solidFill>
                      <a:schemeClr val="tx2">
                        <a:lumMod val="40000"/>
                        <a:lumOff val="60000"/>
                      </a:schemeClr>
                    </a:solidFill>
                  </a:tcPr>
                </a:tc>
                <a:tc>
                  <a:txBody>
                    <a:bodyPr/>
                    <a:lstStyle/>
                    <a:p>
                      <a:pPr marL="0" marR="0" algn="ctr">
                        <a:spcBef>
                          <a:spcPts val="0"/>
                        </a:spcBef>
                        <a:spcAft>
                          <a:spcPts val="0"/>
                        </a:spcAft>
                      </a:pPr>
                      <a:r>
                        <a:rPr lang="en-US" sz="2200">
                          <a:solidFill>
                            <a:srgbClr val="000000"/>
                          </a:solidFill>
                          <a:effectLst/>
                          <a:latin typeface="+mj-lt"/>
                          <a:ea typeface="Calibri" panose="020F0502020204030204" pitchFamily="34" charset="0"/>
                          <a:cs typeface="Arial" panose="020B0604020202020204" pitchFamily="34" charset="0"/>
                        </a:rPr>
                        <a:t>Sum skinfold thicknesses (mm)</a:t>
                      </a:r>
                      <a:endParaRPr lang="en-US" sz="2200">
                        <a:effectLst/>
                        <a:latin typeface="+mj-lt"/>
                        <a:ea typeface="Calibri" panose="020F0502020204030204" pitchFamily="34" charset="0"/>
                        <a:cs typeface="Arial" panose="020B0604020202020204" pitchFamily="34" charset="0"/>
                      </a:endParaRPr>
                    </a:p>
                  </a:txBody>
                  <a:tcPr marL="39192" marR="39192" marT="0" marB="0" anchor="ctr">
                    <a:lnL>
                      <a:noFill/>
                    </a:lnL>
                    <a:lnR>
                      <a:noFill/>
                    </a:lnR>
                    <a:lnT w="12700" cap="flat" cmpd="sng" algn="ctr">
                      <a:solidFill>
                        <a:srgbClr val="000000"/>
                      </a:solidFill>
                      <a:prstDash val="solid"/>
                      <a:round/>
                      <a:headEnd type="none" w="med" len="med"/>
                      <a:tailEnd type="none" w="med" len="med"/>
                    </a:lnT>
                    <a:lnB>
                      <a:noFill/>
                    </a:lnB>
                    <a:solidFill>
                      <a:schemeClr val="tx2">
                        <a:lumMod val="40000"/>
                        <a:lumOff val="60000"/>
                      </a:schemeClr>
                    </a:solidFill>
                  </a:tcPr>
                </a:tc>
                <a:tc>
                  <a:txBody>
                    <a:bodyPr/>
                    <a:lstStyle/>
                    <a:p>
                      <a:pPr marL="0" marR="0" algn="ctr">
                        <a:spcBef>
                          <a:spcPts val="0"/>
                        </a:spcBef>
                        <a:spcAft>
                          <a:spcPts val="0"/>
                        </a:spcAft>
                      </a:pPr>
                      <a:r>
                        <a:rPr lang="en-US" sz="2200">
                          <a:solidFill>
                            <a:srgbClr val="000000"/>
                          </a:solidFill>
                          <a:effectLst/>
                          <a:latin typeface="+mj-lt"/>
                          <a:ea typeface="Calibri" panose="020F0502020204030204" pitchFamily="34" charset="0"/>
                          <a:cs typeface="Arial" panose="020B0604020202020204" pitchFamily="34" charset="0"/>
                        </a:rPr>
                        <a:t>16.00 (13.80, 18.80)</a:t>
                      </a:r>
                      <a:endParaRPr lang="en-US" sz="2200">
                        <a:effectLst/>
                        <a:latin typeface="+mj-lt"/>
                        <a:ea typeface="Calibri" panose="020F0502020204030204" pitchFamily="34" charset="0"/>
                        <a:cs typeface="Arial" panose="020B0604020202020204" pitchFamily="34" charset="0"/>
                      </a:endParaRPr>
                    </a:p>
                  </a:txBody>
                  <a:tcPr marL="39192" marR="39192" marT="0" marB="0" anchor="ctr">
                    <a:lnL>
                      <a:noFill/>
                    </a:lnL>
                    <a:lnR>
                      <a:noFill/>
                    </a:lnR>
                    <a:lnT w="12700" cap="flat" cmpd="sng" algn="ctr">
                      <a:solidFill>
                        <a:srgbClr val="000000"/>
                      </a:solidFill>
                      <a:prstDash val="solid"/>
                      <a:round/>
                      <a:headEnd type="none" w="med" len="med"/>
                      <a:tailEnd type="none" w="med" len="med"/>
                    </a:lnT>
                    <a:lnB>
                      <a:noFill/>
                    </a:lnB>
                    <a:solidFill>
                      <a:schemeClr val="tx2">
                        <a:lumMod val="40000"/>
                        <a:lumOff val="60000"/>
                      </a:schemeClr>
                    </a:solidFill>
                  </a:tcPr>
                </a:tc>
                <a:extLst>
                  <a:ext uri="{0D108BD9-81ED-4DB2-BD59-A6C34878D82A}">
                    <a16:rowId xmlns:a16="http://schemas.microsoft.com/office/drawing/2014/main" val="2597645468"/>
                  </a:ext>
                </a:extLst>
              </a:tr>
              <a:tr h="329184">
                <a:tc vMerge="1">
                  <a:txBody>
                    <a:bodyPr/>
                    <a:lstStyle/>
                    <a:p>
                      <a:endParaRPr lang="en-US"/>
                    </a:p>
                  </a:txBody>
                  <a:tcPr/>
                </a:tc>
                <a:tc>
                  <a:txBody>
                    <a:bodyPr/>
                    <a:lstStyle/>
                    <a:p>
                      <a:pPr marL="0" marR="0" algn="ctr">
                        <a:spcBef>
                          <a:spcPts val="0"/>
                        </a:spcBef>
                        <a:spcAft>
                          <a:spcPts val="0"/>
                        </a:spcAft>
                      </a:pPr>
                      <a:r>
                        <a:rPr lang="en-US" sz="2200" dirty="0">
                          <a:solidFill>
                            <a:srgbClr val="000000"/>
                          </a:solidFill>
                          <a:effectLst/>
                          <a:latin typeface="+mj-lt"/>
                          <a:ea typeface="Avenir Next"/>
                          <a:cs typeface="Arial" panose="020B0604020202020204" pitchFamily="34" charset="0"/>
                        </a:rPr>
                        <a:t>882</a:t>
                      </a:r>
                      <a:endParaRPr lang="en-US" sz="2200" dirty="0">
                        <a:effectLst/>
                        <a:latin typeface="+mj-lt"/>
                        <a:ea typeface="Calibri" panose="020F0502020204030204" pitchFamily="34" charset="0"/>
                        <a:cs typeface="Arial" panose="020B0604020202020204" pitchFamily="34" charset="0"/>
                      </a:endParaRPr>
                    </a:p>
                  </a:txBody>
                  <a:tcPr marL="39192" marR="39192" marT="0" marB="0" anchor="ctr">
                    <a:lnL>
                      <a:noFill/>
                    </a:lnL>
                    <a:lnR>
                      <a:noFill/>
                    </a:lnR>
                    <a:lnT>
                      <a:noFill/>
                    </a:lnT>
                    <a:lnB>
                      <a:noFill/>
                    </a:lnB>
                    <a:solidFill>
                      <a:schemeClr val="tx2">
                        <a:lumMod val="40000"/>
                        <a:lumOff val="60000"/>
                      </a:schemeClr>
                    </a:solidFill>
                  </a:tcPr>
                </a:tc>
                <a:tc>
                  <a:txBody>
                    <a:bodyPr/>
                    <a:lstStyle/>
                    <a:p>
                      <a:pPr marL="0" marR="0" algn="ctr">
                        <a:spcBef>
                          <a:spcPts val="0"/>
                        </a:spcBef>
                        <a:spcAft>
                          <a:spcPts val="0"/>
                        </a:spcAft>
                      </a:pPr>
                      <a:r>
                        <a:rPr lang="en-US" sz="2200" dirty="0">
                          <a:solidFill>
                            <a:srgbClr val="000000"/>
                          </a:solidFill>
                          <a:effectLst/>
                          <a:latin typeface="+mj-lt"/>
                          <a:ea typeface="Calibri" panose="020F0502020204030204" pitchFamily="34" charset="0"/>
                          <a:cs typeface="Arial" panose="020B0604020202020204" pitchFamily="34" charset="0"/>
                        </a:rPr>
                        <a:t>Waist circumference (cm)</a:t>
                      </a:r>
                      <a:endParaRPr lang="en-US" sz="2200" dirty="0">
                        <a:effectLst/>
                        <a:latin typeface="+mj-lt"/>
                        <a:ea typeface="Calibri" panose="020F0502020204030204" pitchFamily="34" charset="0"/>
                        <a:cs typeface="Arial" panose="020B0604020202020204" pitchFamily="34" charset="0"/>
                      </a:endParaRPr>
                    </a:p>
                  </a:txBody>
                  <a:tcPr marL="39192" marR="39192" marT="0" marB="0" anchor="ctr">
                    <a:lnL>
                      <a:noFill/>
                    </a:lnL>
                    <a:lnR>
                      <a:noFill/>
                    </a:lnR>
                    <a:lnT>
                      <a:noFill/>
                    </a:lnT>
                    <a:lnB>
                      <a:noFill/>
                    </a:lnB>
                    <a:solidFill>
                      <a:schemeClr val="tx2">
                        <a:lumMod val="40000"/>
                        <a:lumOff val="60000"/>
                      </a:schemeClr>
                    </a:solidFill>
                  </a:tcPr>
                </a:tc>
                <a:tc>
                  <a:txBody>
                    <a:bodyPr/>
                    <a:lstStyle/>
                    <a:p>
                      <a:pPr marL="0" marR="0" algn="ctr">
                        <a:spcBef>
                          <a:spcPts val="0"/>
                        </a:spcBef>
                        <a:spcAft>
                          <a:spcPts val="0"/>
                        </a:spcAft>
                      </a:pPr>
                      <a:r>
                        <a:rPr lang="en-US" sz="2200">
                          <a:solidFill>
                            <a:srgbClr val="000000"/>
                          </a:solidFill>
                          <a:effectLst/>
                          <a:latin typeface="+mj-lt"/>
                          <a:ea typeface="Calibri" panose="020F0502020204030204" pitchFamily="34" charset="0"/>
                          <a:cs typeface="Arial" panose="020B0604020202020204" pitchFamily="34" charset="0"/>
                        </a:rPr>
                        <a:t>51.10 (49.20, 53.40)</a:t>
                      </a:r>
                      <a:endParaRPr lang="en-US" sz="2200">
                        <a:effectLst/>
                        <a:latin typeface="+mj-lt"/>
                        <a:ea typeface="Calibri" panose="020F0502020204030204" pitchFamily="34" charset="0"/>
                        <a:cs typeface="Arial" panose="020B0604020202020204" pitchFamily="34" charset="0"/>
                      </a:endParaRPr>
                    </a:p>
                  </a:txBody>
                  <a:tcPr marL="39192" marR="39192" marT="0" marB="0" anchor="ctr">
                    <a:lnL>
                      <a:noFill/>
                    </a:lnL>
                    <a:lnR>
                      <a:noFill/>
                    </a:lnR>
                    <a:lnT>
                      <a:noFill/>
                    </a:lnT>
                    <a:lnB>
                      <a:noFill/>
                    </a:lnB>
                    <a:solidFill>
                      <a:schemeClr val="tx2">
                        <a:lumMod val="40000"/>
                        <a:lumOff val="60000"/>
                      </a:schemeClr>
                    </a:solidFill>
                  </a:tcPr>
                </a:tc>
                <a:extLst>
                  <a:ext uri="{0D108BD9-81ED-4DB2-BD59-A6C34878D82A}">
                    <a16:rowId xmlns:a16="http://schemas.microsoft.com/office/drawing/2014/main" val="1397444810"/>
                  </a:ext>
                </a:extLst>
              </a:tr>
              <a:tr h="329184">
                <a:tc vMerge="1">
                  <a:txBody>
                    <a:bodyPr/>
                    <a:lstStyle/>
                    <a:p>
                      <a:endParaRPr lang="en-US"/>
                    </a:p>
                  </a:txBody>
                  <a:tcPr/>
                </a:tc>
                <a:tc>
                  <a:txBody>
                    <a:bodyPr/>
                    <a:lstStyle/>
                    <a:p>
                      <a:pPr marL="0" marR="0" algn="ctr">
                        <a:spcBef>
                          <a:spcPts val="0"/>
                        </a:spcBef>
                        <a:spcAft>
                          <a:spcPts val="0"/>
                        </a:spcAft>
                      </a:pPr>
                      <a:r>
                        <a:rPr lang="en-US" sz="2200" dirty="0">
                          <a:solidFill>
                            <a:srgbClr val="000000"/>
                          </a:solidFill>
                          <a:effectLst/>
                          <a:latin typeface="+mj-lt"/>
                          <a:ea typeface="Avenir Next"/>
                          <a:cs typeface="Arial" panose="020B0604020202020204" pitchFamily="34" charset="0"/>
                        </a:rPr>
                        <a:t>875</a:t>
                      </a:r>
                      <a:endParaRPr lang="en-US" sz="2200" dirty="0">
                        <a:effectLst/>
                        <a:latin typeface="+mj-lt"/>
                        <a:ea typeface="Calibri" panose="020F0502020204030204" pitchFamily="34" charset="0"/>
                        <a:cs typeface="Arial" panose="020B0604020202020204" pitchFamily="34" charset="0"/>
                      </a:endParaRPr>
                    </a:p>
                  </a:txBody>
                  <a:tcPr marL="39192" marR="39192" marT="0" marB="0" anchor="ctr">
                    <a:lnL>
                      <a:noFill/>
                    </a:lnL>
                    <a:lnR>
                      <a:noFill/>
                    </a:lnR>
                    <a:lnT>
                      <a:noFill/>
                    </a:lnT>
                    <a:lnB>
                      <a:noFill/>
                    </a:lnB>
                    <a:solidFill>
                      <a:schemeClr val="tx2">
                        <a:lumMod val="40000"/>
                        <a:lumOff val="60000"/>
                      </a:schemeClr>
                    </a:solidFill>
                  </a:tcPr>
                </a:tc>
                <a:tc>
                  <a:txBody>
                    <a:bodyPr/>
                    <a:lstStyle/>
                    <a:p>
                      <a:pPr marL="0" marR="0" algn="ctr">
                        <a:spcBef>
                          <a:spcPts val="0"/>
                        </a:spcBef>
                        <a:spcAft>
                          <a:spcPts val="0"/>
                        </a:spcAft>
                      </a:pPr>
                      <a:r>
                        <a:rPr lang="en-US" sz="2200">
                          <a:solidFill>
                            <a:srgbClr val="000000"/>
                          </a:solidFill>
                          <a:effectLst/>
                          <a:latin typeface="+mj-lt"/>
                          <a:ea typeface="Calibri" panose="020F0502020204030204" pitchFamily="34" charset="0"/>
                          <a:cs typeface="Arial" panose="020B0604020202020204" pitchFamily="34" charset="0"/>
                        </a:rPr>
                        <a:t>Body mass index z-score</a:t>
                      </a:r>
                      <a:endParaRPr lang="en-US" sz="2200">
                        <a:effectLst/>
                        <a:latin typeface="+mj-lt"/>
                        <a:ea typeface="Calibri" panose="020F0502020204030204" pitchFamily="34" charset="0"/>
                        <a:cs typeface="Arial" panose="020B0604020202020204" pitchFamily="34" charset="0"/>
                      </a:endParaRPr>
                    </a:p>
                  </a:txBody>
                  <a:tcPr marL="39192" marR="39192" marT="0" marB="0" anchor="ctr">
                    <a:lnL>
                      <a:noFill/>
                    </a:lnL>
                    <a:lnR>
                      <a:noFill/>
                    </a:lnR>
                    <a:lnT>
                      <a:noFill/>
                    </a:lnT>
                    <a:lnB>
                      <a:noFill/>
                    </a:lnB>
                    <a:solidFill>
                      <a:schemeClr val="tx2">
                        <a:lumMod val="40000"/>
                        <a:lumOff val="60000"/>
                      </a:schemeClr>
                    </a:solidFill>
                  </a:tcPr>
                </a:tc>
                <a:tc>
                  <a:txBody>
                    <a:bodyPr/>
                    <a:lstStyle/>
                    <a:p>
                      <a:pPr marL="0" marR="0" algn="ctr">
                        <a:spcBef>
                          <a:spcPts val="0"/>
                        </a:spcBef>
                        <a:spcAft>
                          <a:spcPts val="0"/>
                        </a:spcAft>
                      </a:pPr>
                      <a:r>
                        <a:rPr lang="en-US" sz="2200" dirty="0">
                          <a:solidFill>
                            <a:srgbClr val="000000"/>
                          </a:solidFill>
                          <a:effectLst/>
                          <a:latin typeface="+mj-lt"/>
                          <a:ea typeface="Calibri" panose="020F0502020204030204" pitchFamily="34" charset="0"/>
                          <a:cs typeface="Arial" panose="020B0604020202020204" pitchFamily="34" charset="0"/>
                        </a:rPr>
                        <a:t>0.72 (0.15, 1.36)</a:t>
                      </a:r>
                      <a:endParaRPr lang="en-US" sz="2200" dirty="0">
                        <a:effectLst/>
                        <a:latin typeface="+mj-lt"/>
                        <a:ea typeface="Calibri" panose="020F0502020204030204" pitchFamily="34" charset="0"/>
                        <a:cs typeface="Arial" panose="020B0604020202020204" pitchFamily="34" charset="0"/>
                      </a:endParaRPr>
                    </a:p>
                  </a:txBody>
                  <a:tcPr marL="39192" marR="39192" marT="0" marB="0" anchor="ctr">
                    <a:lnL>
                      <a:noFill/>
                    </a:lnL>
                    <a:lnR>
                      <a:noFill/>
                    </a:lnR>
                    <a:lnT>
                      <a:noFill/>
                    </a:lnT>
                    <a:lnB>
                      <a:noFill/>
                    </a:lnB>
                    <a:solidFill>
                      <a:schemeClr val="tx2">
                        <a:lumMod val="40000"/>
                        <a:lumOff val="60000"/>
                      </a:schemeClr>
                    </a:solidFill>
                  </a:tcPr>
                </a:tc>
                <a:extLst>
                  <a:ext uri="{0D108BD9-81ED-4DB2-BD59-A6C34878D82A}">
                    <a16:rowId xmlns:a16="http://schemas.microsoft.com/office/drawing/2014/main" val="491025944"/>
                  </a:ext>
                </a:extLst>
              </a:tr>
              <a:tr h="329184">
                <a:tc rowSpan="5">
                  <a:txBody>
                    <a:bodyPr/>
                    <a:lstStyle/>
                    <a:p>
                      <a:pPr marL="0" marR="0" algn="ctr">
                        <a:spcBef>
                          <a:spcPts val="0"/>
                        </a:spcBef>
                        <a:spcAft>
                          <a:spcPts val="0"/>
                        </a:spcAft>
                      </a:pPr>
                      <a:r>
                        <a:rPr lang="en-US" sz="2200" dirty="0">
                          <a:effectLst/>
                          <a:latin typeface="+mj-lt"/>
                          <a:ea typeface="Calibri" panose="020F0502020204030204" pitchFamily="34" charset="0"/>
                          <a:cs typeface="Arial" panose="020B0604020202020204" pitchFamily="34" charset="0"/>
                        </a:rPr>
                        <a:t>Mid-childhood</a:t>
                      </a:r>
                    </a:p>
                    <a:p>
                      <a:pPr marL="0" marR="0" algn="ctr">
                        <a:spcBef>
                          <a:spcPts val="0"/>
                        </a:spcBef>
                        <a:spcAft>
                          <a:spcPts val="0"/>
                        </a:spcAft>
                      </a:pPr>
                      <a:r>
                        <a:rPr lang="en-US" sz="2200" dirty="0">
                          <a:effectLst/>
                          <a:latin typeface="+mj-lt"/>
                          <a:ea typeface="Calibri" panose="020F0502020204030204" pitchFamily="34" charset="0"/>
                          <a:cs typeface="Arial" panose="020B0604020202020204" pitchFamily="34" charset="0"/>
                        </a:rPr>
                        <a:t>[8.0 years (0.8 years)] </a:t>
                      </a:r>
                    </a:p>
                  </a:txBody>
                  <a:tcPr marL="39192" marR="39192" marT="0" marB="0" anchor="ctr">
                    <a:lnL>
                      <a:noFill/>
                    </a:lnL>
                    <a:lnR>
                      <a:noFill/>
                    </a:lnR>
                    <a:lnT>
                      <a:noFill/>
                    </a:lnT>
                    <a:lnB>
                      <a:noFill/>
                    </a:lnB>
                    <a:solidFill>
                      <a:schemeClr val="tx2">
                        <a:lumMod val="20000"/>
                        <a:lumOff val="80000"/>
                      </a:schemeClr>
                    </a:solidFill>
                  </a:tcPr>
                </a:tc>
                <a:tc>
                  <a:txBody>
                    <a:bodyPr/>
                    <a:lstStyle/>
                    <a:p>
                      <a:pPr marL="0" marR="0" algn="ctr">
                        <a:spcBef>
                          <a:spcPts val="0"/>
                        </a:spcBef>
                        <a:spcAft>
                          <a:spcPts val="0"/>
                        </a:spcAft>
                      </a:pPr>
                      <a:r>
                        <a:rPr lang="en-US" sz="2200" dirty="0">
                          <a:solidFill>
                            <a:srgbClr val="000000"/>
                          </a:solidFill>
                          <a:effectLst/>
                          <a:latin typeface="+mj-lt"/>
                          <a:ea typeface="Calibri" panose="020F0502020204030204" pitchFamily="34" charset="0"/>
                          <a:cs typeface="Arial" panose="020B0604020202020204" pitchFamily="34" charset="0"/>
                        </a:rPr>
                        <a:t>599</a:t>
                      </a:r>
                      <a:endParaRPr lang="en-US" sz="2200" dirty="0">
                        <a:effectLst/>
                        <a:latin typeface="+mj-lt"/>
                        <a:ea typeface="Calibri" panose="020F0502020204030204" pitchFamily="34" charset="0"/>
                        <a:cs typeface="Arial" panose="020B0604020202020204" pitchFamily="34" charset="0"/>
                      </a:endParaRPr>
                    </a:p>
                  </a:txBody>
                  <a:tcPr marL="39192" marR="39192" marT="0" marB="0" anchor="ctr">
                    <a:lnL>
                      <a:noFill/>
                    </a:lnL>
                    <a:lnR>
                      <a:noFill/>
                    </a:lnR>
                    <a:lnT>
                      <a:noFill/>
                    </a:lnT>
                    <a:lnB>
                      <a:noFill/>
                    </a:lnB>
                    <a:solidFill>
                      <a:schemeClr val="tx2">
                        <a:lumMod val="20000"/>
                        <a:lumOff val="80000"/>
                      </a:schemeClr>
                    </a:solidFill>
                  </a:tcPr>
                </a:tc>
                <a:tc>
                  <a:txBody>
                    <a:bodyPr/>
                    <a:lstStyle/>
                    <a:p>
                      <a:pPr marL="0" marR="0" algn="ctr">
                        <a:spcBef>
                          <a:spcPts val="0"/>
                        </a:spcBef>
                        <a:spcAft>
                          <a:spcPts val="0"/>
                        </a:spcAft>
                      </a:pPr>
                      <a:r>
                        <a:rPr lang="en-US" sz="2200">
                          <a:solidFill>
                            <a:srgbClr val="000000"/>
                          </a:solidFill>
                          <a:effectLst/>
                          <a:latin typeface="+mj-lt"/>
                          <a:ea typeface="Calibri" panose="020F0502020204030204" pitchFamily="34" charset="0"/>
                          <a:cs typeface="Arial" panose="020B0604020202020204" pitchFamily="34" charset="0"/>
                        </a:rPr>
                        <a:t>DXA total-fat-mass-index (kg/m</a:t>
                      </a:r>
                      <a:r>
                        <a:rPr lang="en-US" sz="2200" baseline="30000">
                          <a:solidFill>
                            <a:srgbClr val="000000"/>
                          </a:solidFill>
                          <a:effectLst/>
                          <a:latin typeface="+mj-lt"/>
                          <a:ea typeface="Calibri" panose="020F0502020204030204" pitchFamily="34" charset="0"/>
                          <a:cs typeface="Arial" panose="020B0604020202020204" pitchFamily="34" charset="0"/>
                        </a:rPr>
                        <a:t>2</a:t>
                      </a:r>
                      <a:r>
                        <a:rPr lang="en-US" sz="2200">
                          <a:solidFill>
                            <a:srgbClr val="000000"/>
                          </a:solidFill>
                          <a:effectLst/>
                          <a:latin typeface="+mj-lt"/>
                          <a:ea typeface="Calibri" panose="020F0502020204030204" pitchFamily="34" charset="0"/>
                          <a:cs typeface="Arial" panose="020B0604020202020204" pitchFamily="34" charset="0"/>
                        </a:rPr>
                        <a:t>)</a:t>
                      </a:r>
                      <a:endParaRPr lang="en-US" sz="2200">
                        <a:effectLst/>
                        <a:latin typeface="+mj-lt"/>
                        <a:ea typeface="Calibri" panose="020F0502020204030204" pitchFamily="34" charset="0"/>
                        <a:cs typeface="Arial" panose="020B0604020202020204" pitchFamily="34" charset="0"/>
                      </a:endParaRPr>
                    </a:p>
                  </a:txBody>
                  <a:tcPr marL="39192" marR="39192" marT="0" marB="0" anchor="ctr">
                    <a:lnL>
                      <a:noFill/>
                    </a:lnL>
                    <a:lnR>
                      <a:noFill/>
                    </a:lnR>
                    <a:lnT>
                      <a:noFill/>
                    </a:lnT>
                    <a:lnB>
                      <a:noFill/>
                    </a:lnB>
                    <a:solidFill>
                      <a:schemeClr val="tx2">
                        <a:lumMod val="20000"/>
                        <a:lumOff val="80000"/>
                      </a:schemeClr>
                    </a:solidFill>
                  </a:tcPr>
                </a:tc>
                <a:tc>
                  <a:txBody>
                    <a:bodyPr/>
                    <a:lstStyle/>
                    <a:p>
                      <a:pPr marL="0" marR="0" algn="ctr">
                        <a:spcBef>
                          <a:spcPts val="0"/>
                        </a:spcBef>
                        <a:spcAft>
                          <a:spcPts val="0"/>
                        </a:spcAft>
                      </a:pPr>
                      <a:r>
                        <a:rPr lang="en-US" sz="2200">
                          <a:solidFill>
                            <a:srgbClr val="000000"/>
                          </a:solidFill>
                          <a:effectLst/>
                          <a:latin typeface="+mj-lt"/>
                          <a:ea typeface="Calibri" panose="020F0502020204030204" pitchFamily="34" charset="0"/>
                          <a:cs typeface="Arial" panose="020B0604020202020204" pitchFamily="34" charset="0"/>
                        </a:rPr>
                        <a:t>3.86 (3.13, 4.93)</a:t>
                      </a:r>
                      <a:endParaRPr lang="en-US" sz="2200">
                        <a:effectLst/>
                        <a:latin typeface="+mj-lt"/>
                        <a:ea typeface="Calibri" panose="020F0502020204030204" pitchFamily="34" charset="0"/>
                        <a:cs typeface="Arial" panose="020B0604020202020204" pitchFamily="34" charset="0"/>
                      </a:endParaRPr>
                    </a:p>
                  </a:txBody>
                  <a:tcPr marL="39192" marR="39192" marT="0" marB="0"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881491096"/>
                  </a:ext>
                </a:extLst>
              </a:tr>
              <a:tr h="329184">
                <a:tc vMerge="1">
                  <a:txBody>
                    <a:bodyPr/>
                    <a:lstStyle/>
                    <a:p>
                      <a:endParaRPr lang="en-US"/>
                    </a:p>
                  </a:txBody>
                  <a:tcPr/>
                </a:tc>
                <a:tc>
                  <a:txBody>
                    <a:bodyPr/>
                    <a:lstStyle/>
                    <a:p>
                      <a:pPr marL="0" marR="0" algn="ctr">
                        <a:spcBef>
                          <a:spcPts val="0"/>
                        </a:spcBef>
                        <a:spcAft>
                          <a:spcPts val="0"/>
                        </a:spcAft>
                      </a:pPr>
                      <a:r>
                        <a:rPr lang="en-US" sz="2200" dirty="0">
                          <a:solidFill>
                            <a:srgbClr val="000000"/>
                          </a:solidFill>
                          <a:effectLst/>
                          <a:latin typeface="+mj-lt"/>
                          <a:ea typeface="Calibri" panose="020F0502020204030204" pitchFamily="34" charset="0"/>
                          <a:cs typeface="Arial" panose="020B0604020202020204" pitchFamily="34" charset="0"/>
                        </a:rPr>
                        <a:t>599</a:t>
                      </a:r>
                      <a:endParaRPr lang="en-US" sz="2200" dirty="0">
                        <a:effectLst/>
                        <a:latin typeface="+mj-lt"/>
                        <a:ea typeface="Calibri" panose="020F0502020204030204" pitchFamily="34" charset="0"/>
                        <a:cs typeface="Arial" panose="020B0604020202020204" pitchFamily="34" charset="0"/>
                      </a:endParaRPr>
                    </a:p>
                  </a:txBody>
                  <a:tcPr marL="39192" marR="39192" marT="0" marB="0" anchor="ctr">
                    <a:lnL>
                      <a:noFill/>
                    </a:lnL>
                    <a:lnR>
                      <a:noFill/>
                    </a:lnR>
                    <a:lnT>
                      <a:noFill/>
                    </a:lnT>
                    <a:lnB>
                      <a:noFill/>
                    </a:lnB>
                    <a:solidFill>
                      <a:schemeClr val="tx2">
                        <a:lumMod val="20000"/>
                        <a:lumOff val="80000"/>
                      </a:schemeClr>
                    </a:solidFill>
                  </a:tcPr>
                </a:tc>
                <a:tc>
                  <a:txBody>
                    <a:bodyPr/>
                    <a:lstStyle/>
                    <a:p>
                      <a:pPr marL="0" marR="0" algn="ctr">
                        <a:spcBef>
                          <a:spcPts val="0"/>
                        </a:spcBef>
                        <a:spcAft>
                          <a:spcPts val="0"/>
                        </a:spcAft>
                      </a:pPr>
                      <a:r>
                        <a:rPr lang="en-US" sz="2200" dirty="0">
                          <a:solidFill>
                            <a:srgbClr val="000000"/>
                          </a:solidFill>
                          <a:effectLst/>
                          <a:latin typeface="+mj-lt"/>
                          <a:ea typeface="Calibri" panose="020F0502020204030204" pitchFamily="34" charset="0"/>
                          <a:cs typeface="Arial" panose="020B0604020202020204" pitchFamily="34" charset="0"/>
                        </a:rPr>
                        <a:t>DXA trunk-fat-mass-index (kg/m</a:t>
                      </a:r>
                      <a:r>
                        <a:rPr lang="en-US" sz="2200" baseline="30000" dirty="0">
                          <a:solidFill>
                            <a:srgbClr val="000000"/>
                          </a:solidFill>
                          <a:effectLst/>
                          <a:latin typeface="+mj-lt"/>
                          <a:ea typeface="Calibri" panose="020F0502020204030204" pitchFamily="34" charset="0"/>
                          <a:cs typeface="Arial" panose="020B0604020202020204" pitchFamily="34" charset="0"/>
                        </a:rPr>
                        <a:t>2</a:t>
                      </a:r>
                      <a:r>
                        <a:rPr lang="en-US" sz="2200" dirty="0">
                          <a:solidFill>
                            <a:srgbClr val="000000"/>
                          </a:solidFill>
                          <a:effectLst/>
                          <a:latin typeface="+mj-lt"/>
                          <a:ea typeface="Calibri" panose="020F0502020204030204" pitchFamily="34" charset="0"/>
                          <a:cs typeface="Arial" panose="020B0604020202020204" pitchFamily="34" charset="0"/>
                        </a:rPr>
                        <a:t>)</a:t>
                      </a:r>
                      <a:endParaRPr lang="en-US" sz="2200" dirty="0">
                        <a:effectLst/>
                        <a:latin typeface="+mj-lt"/>
                        <a:ea typeface="Calibri" panose="020F0502020204030204" pitchFamily="34" charset="0"/>
                        <a:cs typeface="Arial" panose="020B0604020202020204" pitchFamily="34" charset="0"/>
                      </a:endParaRPr>
                    </a:p>
                  </a:txBody>
                  <a:tcPr marL="39192" marR="39192" marT="0" marB="0" anchor="ctr">
                    <a:lnL>
                      <a:noFill/>
                    </a:lnL>
                    <a:lnR>
                      <a:noFill/>
                    </a:lnR>
                    <a:lnT>
                      <a:noFill/>
                    </a:lnT>
                    <a:lnB>
                      <a:noFill/>
                    </a:lnB>
                    <a:solidFill>
                      <a:schemeClr val="tx2">
                        <a:lumMod val="20000"/>
                        <a:lumOff val="80000"/>
                      </a:schemeClr>
                    </a:solidFill>
                  </a:tcPr>
                </a:tc>
                <a:tc>
                  <a:txBody>
                    <a:bodyPr/>
                    <a:lstStyle/>
                    <a:p>
                      <a:pPr marL="0" marR="0" algn="ctr">
                        <a:spcBef>
                          <a:spcPts val="0"/>
                        </a:spcBef>
                        <a:spcAft>
                          <a:spcPts val="0"/>
                        </a:spcAft>
                      </a:pPr>
                      <a:r>
                        <a:rPr lang="en-US" sz="2200">
                          <a:solidFill>
                            <a:srgbClr val="000000"/>
                          </a:solidFill>
                          <a:effectLst/>
                          <a:latin typeface="+mj-lt"/>
                          <a:ea typeface="Calibri" panose="020F0502020204030204" pitchFamily="34" charset="0"/>
                          <a:cs typeface="Arial" panose="020B0604020202020204" pitchFamily="34" charset="0"/>
                        </a:rPr>
                        <a:t>1.19 (0.94, 1.65)</a:t>
                      </a:r>
                      <a:endParaRPr lang="en-US" sz="2200">
                        <a:effectLst/>
                        <a:latin typeface="+mj-lt"/>
                        <a:ea typeface="Calibri" panose="020F0502020204030204" pitchFamily="34" charset="0"/>
                        <a:cs typeface="Arial" panose="020B0604020202020204" pitchFamily="34" charset="0"/>
                      </a:endParaRPr>
                    </a:p>
                  </a:txBody>
                  <a:tcPr marL="39192" marR="39192" marT="0" marB="0"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107430027"/>
                  </a:ext>
                </a:extLst>
              </a:tr>
              <a:tr h="329184">
                <a:tc vMerge="1">
                  <a:txBody>
                    <a:bodyPr/>
                    <a:lstStyle/>
                    <a:p>
                      <a:endParaRPr lang="en-US"/>
                    </a:p>
                  </a:txBody>
                  <a:tcPr/>
                </a:tc>
                <a:tc>
                  <a:txBody>
                    <a:bodyPr/>
                    <a:lstStyle/>
                    <a:p>
                      <a:pPr marL="0" marR="0" algn="ctr">
                        <a:spcBef>
                          <a:spcPts val="0"/>
                        </a:spcBef>
                        <a:spcAft>
                          <a:spcPts val="0"/>
                        </a:spcAft>
                      </a:pPr>
                      <a:r>
                        <a:rPr lang="en-US" sz="2200" dirty="0">
                          <a:solidFill>
                            <a:srgbClr val="000000"/>
                          </a:solidFill>
                          <a:effectLst/>
                          <a:latin typeface="+mj-lt"/>
                          <a:ea typeface="Calibri" panose="020F0502020204030204" pitchFamily="34" charset="0"/>
                          <a:cs typeface="Arial" panose="020B0604020202020204" pitchFamily="34" charset="0"/>
                        </a:rPr>
                        <a:t>747</a:t>
                      </a:r>
                      <a:endParaRPr lang="en-US" sz="2200" dirty="0">
                        <a:effectLst/>
                        <a:latin typeface="+mj-lt"/>
                        <a:ea typeface="Calibri" panose="020F0502020204030204" pitchFamily="34" charset="0"/>
                        <a:cs typeface="Arial" panose="020B0604020202020204" pitchFamily="34" charset="0"/>
                      </a:endParaRPr>
                    </a:p>
                  </a:txBody>
                  <a:tcPr marL="39192" marR="39192" marT="0" marB="0" anchor="ctr">
                    <a:lnL>
                      <a:noFill/>
                    </a:lnL>
                    <a:lnR>
                      <a:noFill/>
                    </a:lnR>
                    <a:lnT>
                      <a:noFill/>
                    </a:lnT>
                    <a:lnB>
                      <a:noFill/>
                    </a:lnB>
                    <a:solidFill>
                      <a:schemeClr val="tx2">
                        <a:lumMod val="20000"/>
                        <a:lumOff val="80000"/>
                      </a:schemeClr>
                    </a:solidFill>
                  </a:tcPr>
                </a:tc>
                <a:tc>
                  <a:txBody>
                    <a:bodyPr/>
                    <a:lstStyle/>
                    <a:p>
                      <a:pPr marL="0" marR="0" algn="ctr">
                        <a:spcBef>
                          <a:spcPts val="0"/>
                        </a:spcBef>
                        <a:spcAft>
                          <a:spcPts val="0"/>
                        </a:spcAft>
                      </a:pPr>
                      <a:r>
                        <a:rPr lang="en-US" sz="2200" dirty="0">
                          <a:solidFill>
                            <a:srgbClr val="000000"/>
                          </a:solidFill>
                          <a:effectLst/>
                          <a:latin typeface="+mj-lt"/>
                          <a:ea typeface="Calibri" panose="020F0502020204030204" pitchFamily="34" charset="0"/>
                          <a:cs typeface="Arial" panose="020B0604020202020204" pitchFamily="34" charset="0"/>
                        </a:rPr>
                        <a:t>Sum skinfold thicknesses (mm)</a:t>
                      </a:r>
                      <a:endParaRPr lang="en-US" sz="2200" dirty="0">
                        <a:effectLst/>
                        <a:latin typeface="+mj-lt"/>
                        <a:ea typeface="Calibri" panose="020F0502020204030204" pitchFamily="34" charset="0"/>
                        <a:cs typeface="Arial" panose="020B0604020202020204" pitchFamily="34" charset="0"/>
                      </a:endParaRPr>
                    </a:p>
                  </a:txBody>
                  <a:tcPr marL="39192" marR="39192" marT="0" marB="0" anchor="ctr">
                    <a:lnL>
                      <a:noFill/>
                    </a:lnL>
                    <a:lnR>
                      <a:noFill/>
                    </a:lnR>
                    <a:lnT>
                      <a:noFill/>
                    </a:lnT>
                    <a:lnB>
                      <a:noFill/>
                    </a:lnB>
                    <a:solidFill>
                      <a:schemeClr val="tx2">
                        <a:lumMod val="20000"/>
                        <a:lumOff val="80000"/>
                      </a:schemeClr>
                    </a:solidFill>
                  </a:tcPr>
                </a:tc>
                <a:tc>
                  <a:txBody>
                    <a:bodyPr/>
                    <a:lstStyle/>
                    <a:p>
                      <a:pPr marL="0" marR="0" algn="ctr">
                        <a:spcBef>
                          <a:spcPts val="0"/>
                        </a:spcBef>
                        <a:spcAft>
                          <a:spcPts val="0"/>
                        </a:spcAft>
                      </a:pPr>
                      <a:r>
                        <a:rPr lang="en-US" sz="2200" dirty="0">
                          <a:solidFill>
                            <a:srgbClr val="000000"/>
                          </a:solidFill>
                          <a:effectLst/>
                          <a:latin typeface="+mj-lt"/>
                          <a:ea typeface="Calibri" panose="020F0502020204030204" pitchFamily="34" charset="0"/>
                          <a:cs typeface="Arial" panose="020B0604020202020204" pitchFamily="34" charset="0"/>
                        </a:rPr>
                        <a:t>16.60 (13.35, 21.80)</a:t>
                      </a:r>
                      <a:endParaRPr lang="en-US" sz="2200" dirty="0">
                        <a:effectLst/>
                        <a:latin typeface="+mj-lt"/>
                        <a:ea typeface="Calibri" panose="020F0502020204030204" pitchFamily="34" charset="0"/>
                        <a:cs typeface="Arial" panose="020B0604020202020204" pitchFamily="34" charset="0"/>
                      </a:endParaRPr>
                    </a:p>
                  </a:txBody>
                  <a:tcPr marL="39192" marR="39192" marT="0" marB="0"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1826930979"/>
                  </a:ext>
                </a:extLst>
              </a:tr>
              <a:tr h="329184">
                <a:tc vMerge="1">
                  <a:txBody>
                    <a:bodyPr/>
                    <a:lstStyle/>
                    <a:p>
                      <a:endParaRPr lang="en-US"/>
                    </a:p>
                  </a:txBody>
                  <a:tcPr/>
                </a:tc>
                <a:tc>
                  <a:txBody>
                    <a:bodyPr/>
                    <a:lstStyle/>
                    <a:p>
                      <a:pPr marL="0" marR="0" algn="ctr">
                        <a:spcBef>
                          <a:spcPts val="0"/>
                        </a:spcBef>
                        <a:spcAft>
                          <a:spcPts val="0"/>
                        </a:spcAft>
                      </a:pPr>
                      <a:r>
                        <a:rPr lang="en-US" sz="2200" dirty="0">
                          <a:solidFill>
                            <a:srgbClr val="000000"/>
                          </a:solidFill>
                          <a:effectLst/>
                          <a:latin typeface="+mj-lt"/>
                          <a:ea typeface="Calibri" panose="020F0502020204030204" pitchFamily="34" charset="0"/>
                          <a:cs typeface="Arial" panose="020B0604020202020204" pitchFamily="34" charset="0"/>
                        </a:rPr>
                        <a:t>748</a:t>
                      </a:r>
                      <a:endParaRPr lang="en-US" sz="2200" dirty="0">
                        <a:effectLst/>
                        <a:latin typeface="+mj-lt"/>
                        <a:ea typeface="Calibri" panose="020F0502020204030204" pitchFamily="34" charset="0"/>
                        <a:cs typeface="Arial" panose="020B0604020202020204" pitchFamily="34" charset="0"/>
                      </a:endParaRPr>
                    </a:p>
                  </a:txBody>
                  <a:tcPr marL="39192" marR="39192" marT="0" marB="0" anchor="ctr">
                    <a:lnL>
                      <a:noFill/>
                    </a:lnL>
                    <a:lnR>
                      <a:noFill/>
                    </a:lnR>
                    <a:lnT>
                      <a:noFill/>
                    </a:lnT>
                    <a:lnB>
                      <a:noFill/>
                    </a:lnB>
                    <a:solidFill>
                      <a:schemeClr val="tx2">
                        <a:lumMod val="20000"/>
                        <a:lumOff val="80000"/>
                      </a:schemeClr>
                    </a:solidFill>
                  </a:tcPr>
                </a:tc>
                <a:tc>
                  <a:txBody>
                    <a:bodyPr/>
                    <a:lstStyle/>
                    <a:p>
                      <a:pPr marL="0" marR="0" algn="ctr">
                        <a:spcBef>
                          <a:spcPts val="0"/>
                        </a:spcBef>
                        <a:spcAft>
                          <a:spcPts val="0"/>
                        </a:spcAft>
                      </a:pPr>
                      <a:r>
                        <a:rPr lang="en-US" sz="2200" dirty="0">
                          <a:solidFill>
                            <a:srgbClr val="000000"/>
                          </a:solidFill>
                          <a:effectLst/>
                          <a:latin typeface="+mj-lt"/>
                          <a:ea typeface="Calibri" panose="020F0502020204030204" pitchFamily="34" charset="0"/>
                          <a:cs typeface="Arial" panose="020B0604020202020204" pitchFamily="34" charset="0"/>
                        </a:rPr>
                        <a:t>Waist circumference (cm)</a:t>
                      </a:r>
                      <a:endParaRPr lang="en-US" sz="2200" dirty="0">
                        <a:effectLst/>
                        <a:latin typeface="+mj-lt"/>
                        <a:ea typeface="Calibri" panose="020F0502020204030204" pitchFamily="34" charset="0"/>
                        <a:cs typeface="Arial" panose="020B0604020202020204" pitchFamily="34" charset="0"/>
                      </a:endParaRPr>
                    </a:p>
                  </a:txBody>
                  <a:tcPr marL="39192" marR="39192" marT="0" marB="0" anchor="ctr">
                    <a:lnL>
                      <a:noFill/>
                    </a:lnL>
                    <a:lnR>
                      <a:noFill/>
                    </a:lnR>
                    <a:lnT>
                      <a:noFill/>
                    </a:lnT>
                    <a:lnB>
                      <a:noFill/>
                    </a:lnB>
                    <a:solidFill>
                      <a:schemeClr val="tx2">
                        <a:lumMod val="20000"/>
                        <a:lumOff val="80000"/>
                      </a:schemeClr>
                    </a:solidFill>
                  </a:tcPr>
                </a:tc>
                <a:tc>
                  <a:txBody>
                    <a:bodyPr/>
                    <a:lstStyle/>
                    <a:p>
                      <a:pPr marL="0" marR="0" algn="ctr">
                        <a:spcBef>
                          <a:spcPts val="0"/>
                        </a:spcBef>
                        <a:spcAft>
                          <a:spcPts val="0"/>
                        </a:spcAft>
                      </a:pPr>
                      <a:r>
                        <a:rPr lang="en-US" sz="2200" dirty="0">
                          <a:solidFill>
                            <a:srgbClr val="000000"/>
                          </a:solidFill>
                          <a:effectLst/>
                          <a:latin typeface="+mj-lt"/>
                          <a:ea typeface="Calibri" panose="020F0502020204030204" pitchFamily="34" charset="0"/>
                          <a:cs typeface="Arial" panose="020B0604020202020204" pitchFamily="34" charset="0"/>
                        </a:rPr>
                        <a:t>58.25 (54.65, 62.62)</a:t>
                      </a:r>
                      <a:endParaRPr lang="en-US" sz="2200" dirty="0">
                        <a:effectLst/>
                        <a:latin typeface="+mj-lt"/>
                        <a:ea typeface="Calibri" panose="020F0502020204030204" pitchFamily="34" charset="0"/>
                        <a:cs typeface="Arial" panose="020B0604020202020204" pitchFamily="34" charset="0"/>
                      </a:endParaRPr>
                    </a:p>
                  </a:txBody>
                  <a:tcPr marL="39192" marR="39192" marT="0" marB="0"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4214530423"/>
                  </a:ext>
                </a:extLst>
              </a:tr>
              <a:tr h="329184">
                <a:tc vMerge="1">
                  <a:txBody>
                    <a:bodyPr/>
                    <a:lstStyle/>
                    <a:p>
                      <a:endParaRPr lang="en-US"/>
                    </a:p>
                  </a:txBody>
                  <a:tcPr/>
                </a:tc>
                <a:tc>
                  <a:txBody>
                    <a:bodyPr/>
                    <a:lstStyle/>
                    <a:p>
                      <a:pPr marL="0" marR="0" algn="ctr">
                        <a:spcBef>
                          <a:spcPts val="0"/>
                        </a:spcBef>
                        <a:spcAft>
                          <a:spcPts val="0"/>
                        </a:spcAft>
                      </a:pPr>
                      <a:r>
                        <a:rPr lang="en-US" sz="2200">
                          <a:solidFill>
                            <a:srgbClr val="000000"/>
                          </a:solidFill>
                          <a:effectLst/>
                          <a:latin typeface="+mj-lt"/>
                          <a:ea typeface="Calibri" panose="020F0502020204030204" pitchFamily="34" charset="0"/>
                          <a:cs typeface="Arial" panose="020B0604020202020204" pitchFamily="34" charset="0"/>
                        </a:rPr>
                        <a:t>745</a:t>
                      </a:r>
                      <a:endParaRPr lang="en-US" sz="2200">
                        <a:effectLst/>
                        <a:latin typeface="+mj-lt"/>
                        <a:ea typeface="Calibri" panose="020F0502020204030204" pitchFamily="34" charset="0"/>
                        <a:cs typeface="Arial" panose="020B0604020202020204" pitchFamily="34" charset="0"/>
                      </a:endParaRPr>
                    </a:p>
                  </a:txBody>
                  <a:tcPr marL="39192" marR="39192" marT="0" marB="0" anchor="ctr">
                    <a:lnL>
                      <a:noFill/>
                    </a:lnL>
                    <a:lnR>
                      <a:noFill/>
                    </a:lnR>
                    <a:lnT>
                      <a:noFill/>
                    </a:lnT>
                    <a:lnB>
                      <a:noFill/>
                    </a:lnB>
                    <a:solidFill>
                      <a:schemeClr val="tx2">
                        <a:lumMod val="20000"/>
                        <a:lumOff val="80000"/>
                      </a:schemeClr>
                    </a:solidFill>
                  </a:tcPr>
                </a:tc>
                <a:tc>
                  <a:txBody>
                    <a:bodyPr/>
                    <a:lstStyle/>
                    <a:p>
                      <a:pPr marL="0" marR="0" algn="ctr">
                        <a:spcBef>
                          <a:spcPts val="0"/>
                        </a:spcBef>
                        <a:spcAft>
                          <a:spcPts val="0"/>
                        </a:spcAft>
                      </a:pPr>
                      <a:r>
                        <a:rPr lang="en-US" sz="2200" dirty="0">
                          <a:solidFill>
                            <a:srgbClr val="000000"/>
                          </a:solidFill>
                          <a:effectLst/>
                          <a:latin typeface="+mj-lt"/>
                          <a:ea typeface="Calibri" panose="020F0502020204030204" pitchFamily="34" charset="0"/>
                          <a:cs typeface="Arial" panose="020B0604020202020204" pitchFamily="34" charset="0"/>
                        </a:rPr>
                        <a:t>Body mass index z-score</a:t>
                      </a:r>
                      <a:endParaRPr lang="en-US" sz="2200" dirty="0">
                        <a:effectLst/>
                        <a:latin typeface="+mj-lt"/>
                        <a:ea typeface="Calibri" panose="020F0502020204030204" pitchFamily="34" charset="0"/>
                        <a:cs typeface="Arial" panose="020B0604020202020204" pitchFamily="34" charset="0"/>
                      </a:endParaRPr>
                    </a:p>
                  </a:txBody>
                  <a:tcPr marL="39192" marR="39192" marT="0" marB="0" anchor="ctr">
                    <a:lnL>
                      <a:noFill/>
                    </a:lnL>
                    <a:lnR>
                      <a:noFill/>
                    </a:lnR>
                    <a:lnT>
                      <a:noFill/>
                    </a:lnT>
                    <a:lnB>
                      <a:noFill/>
                    </a:lnB>
                    <a:solidFill>
                      <a:schemeClr val="tx2">
                        <a:lumMod val="20000"/>
                        <a:lumOff val="80000"/>
                      </a:schemeClr>
                    </a:solidFill>
                  </a:tcPr>
                </a:tc>
                <a:tc>
                  <a:txBody>
                    <a:bodyPr/>
                    <a:lstStyle/>
                    <a:p>
                      <a:pPr marL="0" marR="0" algn="ctr">
                        <a:spcBef>
                          <a:spcPts val="0"/>
                        </a:spcBef>
                        <a:spcAft>
                          <a:spcPts val="0"/>
                        </a:spcAft>
                      </a:pPr>
                      <a:r>
                        <a:rPr lang="en-US" sz="2200" dirty="0">
                          <a:solidFill>
                            <a:srgbClr val="000000"/>
                          </a:solidFill>
                          <a:effectLst/>
                          <a:latin typeface="+mj-lt"/>
                          <a:ea typeface="Calibri" panose="020F0502020204030204" pitchFamily="34" charset="0"/>
                          <a:cs typeface="Arial" panose="020B0604020202020204" pitchFamily="34" charset="0"/>
                        </a:rPr>
                        <a:t>0.42 (-0.24, 1.22)</a:t>
                      </a:r>
                      <a:endParaRPr lang="en-US" sz="2200" dirty="0">
                        <a:effectLst/>
                        <a:latin typeface="+mj-lt"/>
                        <a:ea typeface="Calibri" panose="020F0502020204030204" pitchFamily="34" charset="0"/>
                        <a:cs typeface="Arial" panose="020B0604020202020204" pitchFamily="34" charset="0"/>
                      </a:endParaRPr>
                    </a:p>
                  </a:txBody>
                  <a:tcPr marL="39192" marR="39192" marT="0" marB="0" anchor="ctr">
                    <a:lnL>
                      <a:noFill/>
                    </a:lnL>
                    <a:lnR>
                      <a:noFill/>
                    </a:lnR>
                    <a:lnT>
                      <a:noFill/>
                    </a:lnT>
                    <a:lnB>
                      <a:noFill/>
                    </a:lnB>
                    <a:solidFill>
                      <a:schemeClr val="tx2">
                        <a:lumMod val="20000"/>
                        <a:lumOff val="80000"/>
                      </a:schemeClr>
                    </a:solidFill>
                  </a:tcPr>
                </a:tc>
                <a:extLst>
                  <a:ext uri="{0D108BD9-81ED-4DB2-BD59-A6C34878D82A}">
                    <a16:rowId xmlns:a16="http://schemas.microsoft.com/office/drawing/2014/main" val="4153028563"/>
                  </a:ext>
                </a:extLst>
              </a:tr>
              <a:tr h="329184">
                <a:tc rowSpan="5">
                  <a:txBody>
                    <a:bodyPr/>
                    <a:lstStyle/>
                    <a:p>
                      <a:pPr marL="0" marR="0" algn="ctr">
                        <a:spcBef>
                          <a:spcPts val="0"/>
                        </a:spcBef>
                        <a:spcAft>
                          <a:spcPts val="0"/>
                        </a:spcAft>
                      </a:pPr>
                      <a:r>
                        <a:rPr lang="en-US" sz="2200" dirty="0">
                          <a:effectLst/>
                          <a:latin typeface="+mj-lt"/>
                          <a:ea typeface="Calibri" panose="020F0502020204030204" pitchFamily="34" charset="0"/>
                          <a:cs typeface="Arial" panose="020B0604020202020204" pitchFamily="34" charset="0"/>
                        </a:rPr>
                        <a:t>Early teen</a:t>
                      </a:r>
                    </a:p>
                    <a:p>
                      <a:pPr marL="0" marR="0" algn="ctr">
                        <a:spcBef>
                          <a:spcPts val="0"/>
                        </a:spcBef>
                        <a:spcAft>
                          <a:spcPts val="0"/>
                        </a:spcAft>
                      </a:pPr>
                      <a:r>
                        <a:rPr lang="en-US" sz="2200" dirty="0">
                          <a:effectLst/>
                          <a:latin typeface="+mj-lt"/>
                          <a:ea typeface="Calibri" panose="020F0502020204030204" pitchFamily="34" charset="0"/>
                          <a:cs typeface="Arial" panose="020B0604020202020204" pitchFamily="34" charset="0"/>
                        </a:rPr>
                        <a:t>[13.2 years </a:t>
                      </a:r>
                    </a:p>
                    <a:p>
                      <a:pPr marL="0" marR="0" algn="ctr">
                        <a:spcBef>
                          <a:spcPts val="0"/>
                        </a:spcBef>
                        <a:spcAft>
                          <a:spcPts val="0"/>
                        </a:spcAft>
                      </a:pPr>
                      <a:r>
                        <a:rPr lang="en-US" sz="2200" dirty="0">
                          <a:effectLst/>
                          <a:latin typeface="+mj-lt"/>
                          <a:ea typeface="Calibri" panose="020F0502020204030204" pitchFamily="34" charset="0"/>
                          <a:cs typeface="Arial" panose="020B0604020202020204" pitchFamily="34" charset="0"/>
                        </a:rPr>
                        <a:t>(1.0 years)]</a:t>
                      </a:r>
                    </a:p>
                    <a:p>
                      <a:pPr marL="0" marR="0" algn="ctr">
                        <a:spcBef>
                          <a:spcPts val="0"/>
                        </a:spcBef>
                        <a:spcAft>
                          <a:spcPts val="0"/>
                        </a:spcAft>
                      </a:pPr>
                      <a:r>
                        <a:rPr lang="en-US" sz="2200" dirty="0">
                          <a:effectLst/>
                          <a:latin typeface="+mj-lt"/>
                          <a:ea typeface="Calibri" panose="020F0502020204030204" pitchFamily="34" charset="0"/>
                          <a:cs typeface="Arial" panose="020B0604020202020204" pitchFamily="34" charset="0"/>
                        </a:rPr>
                        <a:t> </a:t>
                      </a:r>
                    </a:p>
                  </a:txBody>
                  <a:tcPr marL="39192" marR="39192" marT="0" marB="0" anchor="ctr">
                    <a:lnL>
                      <a:noFill/>
                    </a:lnL>
                    <a:lnR>
                      <a:noFill/>
                    </a:lnR>
                    <a:lnT>
                      <a:noFill/>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marL="0" marR="0" algn="ctr">
                        <a:spcBef>
                          <a:spcPts val="0"/>
                        </a:spcBef>
                        <a:spcAft>
                          <a:spcPts val="0"/>
                        </a:spcAft>
                      </a:pPr>
                      <a:r>
                        <a:rPr lang="en-US" sz="2200">
                          <a:solidFill>
                            <a:srgbClr val="000000"/>
                          </a:solidFill>
                          <a:effectLst/>
                          <a:latin typeface="+mj-lt"/>
                          <a:ea typeface="Avenir Next"/>
                          <a:cs typeface="Arial" panose="020B0604020202020204" pitchFamily="34" charset="0"/>
                        </a:rPr>
                        <a:t>511</a:t>
                      </a:r>
                      <a:endParaRPr lang="en-US" sz="2200">
                        <a:effectLst/>
                        <a:latin typeface="+mj-lt"/>
                        <a:ea typeface="Calibri" panose="020F0502020204030204" pitchFamily="34" charset="0"/>
                        <a:cs typeface="Arial" panose="020B0604020202020204" pitchFamily="34" charset="0"/>
                      </a:endParaRPr>
                    </a:p>
                  </a:txBody>
                  <a:tcPr marL="39192" marR="39192" marT="0" marB="0" anchor="ctr">
                    <a:lnL>
                      <a:noFill/>
                    </a:lnL>
                    <a:lnR>
                      <a:noFill/>
                    </a:lnR>
                    <a:lnT>
                      <a:noFill/>
                    </a:lnT>
                    <a:lnB>
                      <a:noFill/>
                    </a:lnB>
                    <a:solidFill>
                      <a:schemeClr val="tx2">
                        <a:lumMod val="40000"/>
                        <a:lumOff val="60000"/>
                      </a:schemeClr>
                    </a:solidFill>
                  </a:tcPr>
                </a:tc>
                <a:tc>
                  <a:txBody>
                    <a:bodyPr/>
                    <a:lstStyle/>
                    <a:p>
                      <a:pPr marL="0" marR="0" algn="ctr">
                        <a:spcBef>
                          <a:spcPts val="0"/>
                        </a:spcBef>
                        <a:spcAft>
                          <a:spcPts val="0"/>
                        </a:spcAft>
                      </a:pPr>
                      <a:r>
                        <a:rPr lang="en-US" sz="2200">
                          <a:solidFill>
                            <a:srgbClr val="000000"/>
                          </a:solidFill>
                          <a:effectLst/>
                          <a:latin typeface="+mj-lt"/>
                          <a:ea typeface="Calibri" panose="020F0502020204030204" pitchFamily="34" charset="0"/>
                          <a:cs typeface="Arial" panose="020B0604020202020204" pitchFamily="34" charset="0"/>
                        </a:rPr>
                        <a:t>DXA total-fat-mass-index (kg/m</a:t>
                      </a:r>
                      <a:r>
                        <a:rPr lang="en-US" sz="2200" baseline="30000">
                          <a:solidFill>
                            <a:srgbClr val="000000"/>
                          </a:solidFill>
                          <a:effectLst/>
                          <a:latin typeface="+mj-lt"/>
                          <a:ea typeface="Calibri" panose="020F0502020204030204" pitchFamily="34" charset="0"/>
                          <a:cs typeface="Arial" panose="020B0604020202020204" pitchFamily="34" charset="0"/>
                        </a:rPr>
                        <a:t>2</a:t>
                      </a:r>
                      <a:r>
                        <a:rPr lang="en-US" sz="2200">
                          <a:solidFill>
                            <a:srgbClr val="000000"/>
                          </a:solidFill>
                          <a:effectLst/>
                          <a:latin typeface="+mj-lt"/>
                          <a:ea typeface="Calibri" panose="020F0502020204030204" pitchFamily="34" charset="0"/>
                          <a:cs typeface="Arial" panose="020B0604020202020204" pitchFamily="34" charset="0"/>
                        </a:rPr>
                        <a:t>)</a:t>
                      </a:r>
                      <a:endParaRPr lang="en-US" sz="2200">
                        <a:effectLst/>
                        <a:latin typeface="+mj-lt"/>
                        <a:ea typeface="Calibri" panose="020F0502020204030204" pitchFamily="34" charset="0"/>
                        <a:cs typeface="Arial" panose="020B0604020202020204" pitchFamily="34" charset="0"/>
                      </a:endParaRPr>
                    </a:p>
                  </a:txBody>
                  <a:tcPr marL="39192" marR="39192" marT="0" marB="0" anchor="ctr">
                    <a:lnL>
                      <a:noFill/>
                    </a:lnL>
                    <a:lnR>
                      <a:noFill/>
                    </a:lnR>
                    <a:lnT>
                      <a:noFill/>
                    </a:lnT>
                    <a:lnB>
                      <a:noFill/>
                    </a:lnB>
                    <a:solidFill>
                      <a:schemeClr val="tx2">
                        <a:lumMod val="40000"/>
                        <a:lumOff val="60000"/>
                      </a:schemeClr>
                    </a:solidFill>
                  </a:tcPr>
                </a:tc>
                <a:tc>
                  <a:txBody>
                    <a:bodyPr/>
                    <a:lstStyle/>
                    <a:p>
                      <a:pPr marL="0" marR="0" algn="ctr">
                        <a:spcBef>
                          <a:spcPts val="0"/>
                        </a:spcBef>
                        <a:spcAft>
                          <a:spcPts val="0"/>
                        </a:spcAft>
                      </a:pPr>
                      <a:r>
                        <a:rPr lang="en-US" sz="2200" dirty="0">
                          <a:solidFill>
                            <a:srgbClr val="000000"/>
                          </a:solidFill>
                          <a:effectLst/>
                          <a:latin typeface="+mj-lt"/>
                          <a:ea typeface="Calibri" panose="020F0502020204030204" pitchFamily="34" charset="0"/>
                          <a:cs typeface="Arial" panose="020B0604020202020204" pitchFamily="34" charset="0"/>
                        </a:rPr>
                        <a:t>5.39 (4.15, 7.70)</a:t>
                      </a:r>
                      <a:endParaRPr lang="en-US" sz="2200" dirty="0">
                        <a:effectLst/>
                        <a:latin typeface="+mj-lt"/>
                        <a:ea typeface="Calibri" panose="020F0502020204030204" pitchFamily="34" charset="0"/>
                        <a:cs typeface="Arial" panose="020B0604020202020204" pitchFamily="34" charset="0"/>
                      </a:endParaRPr>
                    </a:p>
                  </a:txBody>
                  <a:tcPr marL="39192" marR="39192" marT="0" marB="0" anchor="ctr">
                    <a:lnL>
                      <a:noFill/>
                    </a:lnL>
                    <a:lnR>
                      <a:noFill/>
                    </a:lnR>
                    <a:lnT>
                      <a:noFill/>
                    </a:lnT>
                    <a:lnB>
                      <a:noFill/>
                    </a:lnB>
                    <a:solidFill>
                      <a:schemeClr val="tx2">
                        <a:lumMod val="40000"/>
                        <a:lumOff val="60000"/>
                      </a:schemeClr>
                    </a:solidFill>
                  </a:tcPr>
                </a:tc>
                <a:extLst>
                  <a:ext uri="{0D108BD9-81ED-4DB2-BD59-A6C34878D82A}">
                    <a16:rowId xmlns:a16="http://schemas.microsoft.com/office/drawing/2014/main" val="3855049903"/>
                  </a:ext>
                </a:extLst>
              </a:tr>
              <a:tr h="329184">
                <a:tc vMerge="1">
                  <a:txBody>
                    <a:bodyPr/>
                    <a:lstStyle/>
                    <a:p>
                      <a:endParaRPr lang="en-US"/>
                    </a:p>
                  </a:txBody>
                  <a:tcPr/>
                </a:tc>
                <a:tc>
                  <a:txBody>
                    <a:bodyPr/>
                    <a:lstStyle/>
                    <a:p>
                      <a:pPr marL="0" marR="0" algn="ctr">
                        <a:spcBef>
                          <a:spcPts val="0"/>
                        </a:spcBef>
                        <a:spcAft>
                          <a:spcPts val="0"/>
                        </a:spcAft>
                      </a:pPr>
                      <a:r>
                        <a:rPr lang="en-US" sz="2200" dirty="0">
                          <a:solidFill>
                            <a:srgbClr val="000000"/>
                          </a:solidFill>
                          <a:effectLst/>
                          <a:latin typeface="+mj-lt"/>
                          <a:ea typeface="Avenir Next"/>
                          <a:cs typeface="Arial" panose="020B0604020202020204" pitchFamily="34" charset="0"/>
                        </a:rPr>
                        <a:t>511</a:t>
                      </a:r>
                      <a:endParaRPr lang="en-US" sz="2200" dirty="0">
                        <a:effectLst/>
                        <a:latin typeface="+mj-lt"/>
                        <a:ea typeface="Calibri" panose="020F0502020204030204" pitchFamily="34" charset="0"/>
                        <a:cs typeface="Arial" panose="020B0604020202020204" pitchFamily="34" charset="0"/>
                      </a:endParaRPr>
                    </a:p>
                  </a:txBody>
                  <a:tcPr marL="39192" marR="39192" marT="0" marB="0" anchor="ctr">
                    <a:lnL>
                      <a:noFill/>
                    </a:lnL>
                    <a:lnR>
                      <a:noFill/>
                    </a:lnR>
                    <a:lnT>
                      <a:noFill/>
                    </a:lnT>
                    <a:lnB>
                      <a:noFill/>
                    </a:lnB>
                    <a:solidFill>
                      <a:schemeClr val="tx2">
                        <a:lumMod val="40000"/>
                        <a:lumOff val="60000"/>
                      </a:schemeClr>
                    </a:solidFill>
                  </a:tcPr>
                </a:tc>
                <a:tc>
                  <a:txBody>
                    <a:bodyPr/>
                    <a:lstStyle/>
                    <a:p>
                      <a:pPr marL="0" marR="0" algn="ctr">
                        <a:spcBef>
                          <a:spcPts val="0"/>
                        </a:spcBef>
                        <a:spcAft>
                          <a:spcPts val="0"/>
                        </a:spcAft>
                      </a:pPr>
                      <a:r>
                        <a:rPr lang="en-US" sz="2200">
                          <a:solidFill>
                            <a:srgbClr val="000000"/>
                          </a:solidFill>
                          <a:effectLst/>
                          <a:latin typeface="+mj-lt"/>
                          <a:ea typeface="Calibri" panose="020F0502020204030204" pitchFamily="34" charset="0"/>
                          <a:cs typeface="Arial" panose="020B0604020202020204" pitchFamily="34" charset="0"/>
                        </a:rPr>
                        <a:t>DXA trunk-fat-mass-index (kg/m</a:t>
                      </a:r>
                      <a:r>
                        <a:rPr lang="en-US" sz="2200" baseline="30000">
                          <a:solidFill>
                            <a:srgbClr val="000000"/>
                          </a:solidFill>
                          <a:effectLst/>
                          <a:latin typeface="+mj-lt"/>
                          <a:ea typeface="Calibri" panose="020F0502020204030204" pitchFamily="34" charset="0"/>
                          <a:cs typeface="Arial" panose="020B0604020202020204" pitchFamily="34" charset="0"/>
                        </a:rPr>
                        <a:t>2</a:t>
                      </a:r>
                      <a:r>
                        <a:rPr lang="en-US" sz="2200">
                          <a:solidFill>
                            <a:srgbClr val="000000"/>
                          </a:solidFill>
                          <a:effectLst/>
                          <a:latin typeface="+mj-lt"/>
                          <a:ea typeface="Calibri" panose="020F0502020204030204" pitchFamily="34" charset="0"/>
                          <a:cs typeface="Arial" panose="020B0604020202020204" pitchFamily="34" charset="0"/>
                        </a:rPr>
                        <a:t>)</a:t>
                      </a:r>
                      <a:endParaRPr lang="en-US" sz="2200">
                        <a:effectLst/>
                        <a:latin typeface="+mj-lt"/>
                        <a:ea typeface="Calibri" panose="020F0502020204030204" pitchFamily="34" charset="0"/>
                        <a:cs typeface="Arial" panose="020B0604020202020204" pitchFamily="34" charset="0"/>
                      </a:endParaRPr>
                    </a:p>
                  </a:txBody>
                  <a:tcPr marL="39192" marR="39192" marT="0" marB="0" anchor="ctr">
                    <a:lnL>
                      <a:noFill/>
                    </a:lnL>
                    <a:lnR>
                      <a:noFill/>
                    </a:lnR>
                    <a:lnT>
                      <a:noFill/>
                    </a:lnT>
                    <a:lnB>
                      <a:noFill/>
                    </a:lnB>
                    <a:solidFill>
                      <a:schemeClr val="tx2">
                        <a:lumMod val="40000"/>
                        <a:lumOff val="60000"/>
                      </a:schemeClr>
                    </a:solidFill>
                  </a:tcPr>
                </a:tc>
                <a:tc>
                  <a:txBody>
                    <a:bodyPr/>
                    <a:lstStyle/>
                    <a:p>
                      <a:pPr marL="0" marR="0" algn="ctr">
                        <a:spcBef>
                          <a:spcPts val="0"/>
                        </a:spcBef>
                        <a:spcAft>
                          <a:spcPts val="0"/>
                        </a:spcAft>
                      </a:pPr>
                      <a:r>
                        <a:rPr lang="en-US" sz="2200">
                          <a:solidFill>
                            <a:srgbClr val="000000"/>
                          </a:solidFill>
                          <a:effectLst/>
                          <a:latin typeface="+mj-lt"/>
                          <a:ea typeface="Calibri" panose="020F0502020204030204" pitchFamily="34" charset="0"/>
                          <a:cs typeface="Arial" panose="020B0604020202020204" pitchFamily="34" charset="0"/>
                        </a:rPr>
                        <a:t>1.89 (1.41, 3.01)</a:t>
                      </a:r>
                      <a:endParaRPr lang="en-US" sz="2200">
                        <a:effectLst/>
                        <a:latin typeface="+mj-lt"/>
                        <a:ea typeface="Calibri" panose="020F0502020204030204" pitchFamily="34" charset="0"/>
                        <a:cs typeface="Arial" panose="020B0604020202020204" pitchFamily="34" charset="0"/>
                      </a:endParaRPr>
                    </a:p>
                  </a:txBody>
                  <a:tcPr marL="39192" marR="39192" marT="0" marB="0" anchor="ctr">
                    <a:lnL>
                      <a:noFill/>
                    </a:lnL>
                    <a:lnR>
                      <a:noFill/>
                    </a:lnR>
                    <a:lnT>
                      <a:noFill/>
                    </a:lnT>
                    <a:lnB>
                      <a:noFill/>
                    </a:lnB>
                    <a:solidFill>
                      <a:schemeClr val="tx2">
                        <a:lumMod val="40000"/>
                        <a:lumOff val="60000"/>
                      </a:schemeClr>
                    </a:solidFill>
                  </a:tcPr>
                </a:tc>
                <a:extLst>
                  <a:ext uri="{0D108BD9-81ED-4DB2-BD59-A6C34878D82A}">
                    <a16:rowId xmlns:a16="http://schemas.microsoft.com/office/drawing/2014/main" val="372808773"/>
                  </a:ext>
                </a:extLst>
              </a:tr>
              <a:tr h="329184">
                <a:tc vMerge="1">
                  <a:txBody>
                    <a:bodyPr/>
                    <a:lstStyle/>
                    <a:p>
                      <a:endParaRPr lang="en-US"/>
                    </a:p>
                  </a:txBody>
                  <a:tcPr/>
                </a:tc>
                <a:tc>
                  <a:txBody>
                    <a:bodyPr/>
                    <a:lstStyle/>
                    <a:p>
                      <a:pPr marL="0" marR="0" algn="ctr">
                        <a:spcBef>
                          <a:spcPts val="0"/>
                        </a:spcBef>
                        <a:spcAft>
                          <a:spcPts val="0"/>
                        </a:spcAft>
                      </a:pPr>
                      <a:r>
                        <a:rPr lang="en-US" sz="2200">
                          <a:solidFill>
                            <a:srgbClr val="000000"/>
                          </a:solidFill>
                          <a:effectLst/>
                          <a:latin typeface="+mj-lt"/>
                          <a:ea typeface="Avenir Next"/>
                          <a:cs typeface="Arial" panose="020B0604020202020204" pitchFamily="34" charset="0"/>
                        </a:rPr>
                        <a:t>715</a:t>
                      </a:r>
                      <a:endParaRPr lang="en-US" sz="2200">
                        <a:effectLst/>
                        <a:latin typeface="+mj-lt"/>
                        <a:ea typeface="Calibri" panose="020F0502020204030204" pitchFamily="34" charset="0"/>
                        <a:cs typeface="Arial" panose="020B0604020202020204" pitchFamily="34" charset="0"/>
                      </a:endParaRPr>
                    </a:p>
                  </a:txBody>
                  <a:tcPr marL="39192" marR="39192" marT="0" marB="0" anchor="ctr">
                    <a:lnL>
                      <a:noFill/>
                    </a:lnL>
                    <a:lnR>
                      <a:noFill/>
                    </a:lnR>
                    <a:lnT>
                      <a:noFill/>
                    </a:lnT>
                    <a:lnB>
                      <a:noFill/>
                    </a:lnB>
                    <a:solidFill>
                      <a:schemeClr val="tx2">
                        <a:lumMod val="40000"/>
                        <a:lumOff val="60000"/>
                      </a:schemeClr>
                    </a:solidFill>
                  </a:tcPr>
                </a:tc>
                <a:tc>
                  <a:txBody>
                    <a:bodyPr/>
                    <a:lstStyle/>
                    <a:p>
                      <a:pPr marL="0" marR="0" algn="ctr">
                        <a:spcBef>
                          <a:spcPts val="0"/>
                        </a:spcBef>
                        <a:spcAft>
                          <a:spcPts val="0"/>
                        </a:spcAft>
                      </a:pPr>
                      <a:r>
                        <a:rPr lang="en-US" sz="2200">
                          <a:solidFill>
                            <a:srgbClr val="000000"/>
                          </a:solidFill>
                          <a:effectLst/>
                          <a:latin typeface="+mj-lt"/>
                          <a:ea typeface="Calibri" panose="020F0502020204030204" pitchFamily="34" charset="0"/>
                          <a:cs typeface="Arial" panose="020B0604020202020204" pitchFamily="34" charset="0"/>
                        </a:rPr>
                        <a:t>Sum skinfold thicknesses (mm)</a:t>
                      </a:r>
                      <a:endParaRPr lang="en-US" sz="2200">
                        <a:effectLst/>
                        <a:latin typeface="+mj-lt"/>
                        <a:ea typeface="Calibri" panose="020F0502020204030204" pitchFamily="34" charset="0"/>
                        <a:cs typeface="Arial" panose="020B0604020202020204" pitchFamily="34" charset="0"/>
                      </a:endParaRPr>
                    </a:p>
                  </a:txBody>
                  <a:tcPr marL="39192" marR="39192" marT="0" marB="0" anchor="ctr">
                    <a:lnL>
                      <a:noFill/>
                    </a:lnL>
                    <a:lnR>
                      <a:noFill/>
                    </a:lnR>
                    <a:lnT>
                      <a:noFill/>
                    </a:lnT>
                    <a:lnB>
                      <a:noFill/>
                    </a:lnB>
                    <a:solidFill>
                      <a:schemeClr val="tx2">
                        <a:lumMod val="40000"/>
                        <a:lumOff val="60000"/>
                      </a:schemeClr>
                    </a:solidFill>
                  </a:tcPr>
                </a:tc>
                <a:tc>
                  <a:txBody>
                    <a:bodyPr/>
                    <a:lstStyle/>
                    <a:p>
                      <a:pPr marL="0" marR="0" algn="ctr">
                        <a:spcBef>
                          <a:spcPts val="0"/>
                        </a:spcBef>
                        <a:spcAft>
                          <a:spcPts val="0"/>
                        </a:spcAft>
                      </a:pPr>
                      <a:r>
                        <a:rPr lang="en-US" sz="2200" dirty="0">
                          <a:solidFill>
                            <a:srgbClr val="000000"/>
                          </a:solidFill>
                          <a:effectLst/>
                          <a:latin typeface="+mj-lt"/>
                          <a:ea typeface="Calibri" panose="020F0502020204030204" pitchFamily="34" charset="0"/>
                          <a:cs typeface="Arial" panose="020B0604020202020204" pitchFamily="34" charset="0"/>
                        </a:rPr>
                        <a:t>24.00 (18.30, 34.70)</a:t>
                      </a:r>
                      <a:endParaRPr lang="en-US" sz="2200" dirty="0">
                        <a:effectLst/>
                        <a:latin typeface="+mj-lt"/>
                        <a:ea typeface="Calibri" panose="020F0502020204030204" pitchFamily="34" charset="0"/>
                        <a:cs typeface="Arial" panose="020B0604020202020204" pitchFamily="34" charset="0"/>
                      </a:endParaRPr>
                    </a:p>
                  </a:txBody>
                  <a:tcPr marL="39192" marR="39192" marT="0" marB="0" anchor="ctr">
                    <a:lnL>
                      <a:noFill/>
                    </a:lnL>
                    <a:lnR>
                      <a:noFill/>
                    </a:lnR>
                    <a:lnT>
                      <a:noFill/>
                    </a:lnT>
                    <a:lnB>
                      <a:noFill/>
                    </a:lnB>
                    <a:solidFill>
                      <a:schemeClr val="tx2">
                        <a:lumMod val="40000"/>
                        <a:lumOff val="60000"/>
                      </a:schemeClr>
                    </a:solidFill>
                  </a:tcPr>
                </a:tc>
                <a:extLst>
                  <a:ext uri="{0D108BD9-81ED-4DB2-BD59-A6C34878D82A}">
                    <a16:rowId xmlns:a16="http://schemas.microsoft.com/office/drawing/2014/main" val="1900974746"/>
                  </a:ext>
                </a:extLst>
              </a:tr>
              <a:tr h="329184">
                <a:tc vMerge="1">
                  <a:txBody>
                    <a:bodyPr/>
                    <a:lstStyle/>
                    <a:p>
                      <a:endParaRPr lang="en-US"/>
                    </a:p>
                  </a:txBody>
                  <a:tcPr/>
                </a:tc>
                <a:tc>
                  <a:txBody>
                    <a:bodyPr/>
                    <a:lstStyle/>
                    <a:p>
                      <a:pPr marL="0" marR="0" algn="ctr">
                        <a:spcBef>
                          <a:spcPts val="0"/>
                        </a:spcBef>
                        <a:spcAft>
                          <a:spcPts val="0"/>
                        </a:spcAft>
                      </a:pPr>
                      <a:r>
                        <a:rPr lang="en-US" sz="2200" dirty="0">
                          <a:solidFill>
                            <a:srgbClr val="000000"/>
                          </a:solidFill>
                          <a:effectLst/>
                          <a:latin typeface="+mj-lt"/>
                          <a:ea typeface="Avenir Next"/>
                          <a:cs typeface="Arial" panose="020B0604020202020204" pitchFamily="34" charset="0"/>
                        </a:rPr>
                        <a:t>717</a:t>
                      </a:r>
                      <a:endParaRPr lang="en-US" sz="2200" dirty="0">
                        <a:effectLst/>
                        <a:latin typeface="+mj-lt"/>
                        <a:ea typeface="Calibri" panose="020F0502020204030204" pitchFamily="34" charset="0"/>
                        <a:cs typeface="Arial" panose="020B0604020202020204" pitchFamily="34" charset="0"/>
                      </a:endParaRPr>
                    </a:p>
                  </a:txBody>
                  <a:tcPr marL="39192" marR="39192" marT="0" marB="0" anchor="ctr">
                    <a:lnL>
                      <a:noFill/>
                    </a:lnL>
                    <a:lnR>
                      <a:noFill/>
                    </a:lnR>
                    <a:lnT>
                      <a:noFill/>
                    </a:lnT>
                    <a:lnB>
                      <a:noFill/>
                    </a:lnB>
                    <a:solidFill>
                      <a:schemeClr val="tx2">
                        <a:lumMod val="40000"/>
                        <a:lumOff val="60000"/>
                      </a:schemeClr>
                    </a:solidFill>
                  </a:tcPr>
                </a:tc>
                <a:tc>
                  <a:txBody>
                    <a:bodyPr/>
                    <a:lstStyle/>
                    <a:p>
                      <a:pPr marL="0" marR="0" algn="ctr">
                        <a:spcBef>
                          <a:spcPts val="0"/>
                        </a:spcBef>
                        <a:spcAft>
                          <a:spcPts val="0"/>
                        </a:spcAft>
                      </a:pPr>
                      <a:r>
                        <a:rPr lang="en-US" sz="2200">
                          <a:solidFill>
                            <a:srgbClr val="000000"/>
                          </a:solidFill>
                          <a:effectLst/>
                          <a:latin typeface="+mj-lt"/>
                          <a:ea typeface="Calibri" panose="020F0502020204030204" pitchFamily="34" charset="0"/>
                          <a:cs typeface="Arial" panose="020B0604020202020204" pitchFamily="34" charset="0"/>
                        </a:rPr>
                        <a:t>Waist circumference (cm)</a:t>
                      </a:r>
                      <a:endParaRPr lang="en-US" sz="2200">
                        <a:effectLst/>
                        <a:latin typeface="+mj-lt"/>
                        <a:ea typeface="Calibri" panose="020F0502020204030204" pitchFamily="34" charset="0"/>
                        <a:cs typeface="Arial" panose="020B0604020202020204" pitchFamily="34" charset="0"/>
                      </a:endParaRPr>
                    </a:p>
                  </a:txBody>
                  <a:tcPr marL="39192" marR="39192" marT="0" marB="0" anchor="ctr">
                    <a:lnL>
                      <a:noFill/>
                    </a:lnL>
                    <a:lnR>
                      <a:noFill/>
                    </a:lnR>
                    <a:lnT>
                      <a:noFill/>
                    </a:lnT>
                    <a:lnB>
                      <a:noFill/>
                    </a:lnB>
                    <a:solidFill>
                      <a:schemeClr val="tx2">
                        <a:lumMod val="40000"/>
                        <a:lumOff val="60000"/>
                      </a:schemeClr>
                    </a:solidFill>
                  </a:tcPr>
                </a:tc>
                <a:tc>
                  <a:txBody>
                    <a:bodyPr/>
                    <a:lstStyle/>
                    <a:p>
                      <a:pPr marL="0" marR="0" algn="ctr">
                        <a:spcBef>
                          <a:spcPts val="0"/>
                        </a:spcBef>
                        <a:spcAft>
                          <a:spcPts val="0"/>
                        </a:spcAft>
                      </a:pPr>
                      <a:r>
                        <a:rPr lang="en-US" sz="2200">
                          <a:solidFill>
                            <a:srgbClr val="000000"/>
                          </a:solidFill>
                          <a:effectLst/>
                          <a:latin typeface="+mj-lt"/>
                          <a:ea typeface="Calibri" panose="020F0502020204030204" pitchFamily="34" charset="0"/>
                          <a:cs typeface="Arial" panose="020B0604020202020204" pitchFamily="34" charset="0"/>
                        </a:rPr>
                        <a:t>70.80 (65.70, 78.50)</a:t>
                      </a:r>
                      <a:endParaRPr lang="en-US" sz="2200">
                        <a:effectLst/>
                        <a:latin typeface="+mj-lt"/>
                        <a:ea typeface="Calibri" panose="020F0502020204030204" pitchFamily="34" charset="0"/>
                        <a:cs typeface="Arial" panose="020B0604020202020204" pitchFamily="34" charset="0"/>
                      </a:endParaRPr>
                    </a:p>
                  </a:txBody>
                  <a:tcPr marL="39192" marR="39192" marT="0" marB="0" anchor="ctr">
                    <a:lnL>
                      <a:noFill/>
                    </a:lnL>
                    <a:lnR>
                      <a:noFill/>
                    </a:lnR>
                    <a:lnT>
                      <a:noFill/>
                    </a:lnT>
                    <a:lnB>
                      <a:noFill/>
                    </a:lnB>
                    <a:solidFill>
                      <a:schemeClr val="tx2">
                        <a:lumMod val="40000"/>
                        <a:lumOff val="60000"/>
                      </a:schemeClr>
                    </a:solidFill>
                  </a:tcPr>
                </a:tc>
                <a:extLst>
                  <a:ext uri="{0D108BD9-81ED-4DB2-BD59-A6C34878D82A}">
                    <a16:rowId xmlns:a16="http://schemas.microsoft.com/office/drawing/2014/main" val="2643750155"/>
                  </a:ext>
                </a:extLst>
              </a:tr>
              <a:tr h="329184">
                <a:tc vMerge="1">
                  <a:txBody>
                    <a:bodyPr/>
                    <a:lstStyle/>
                    <a:p>
                      <a:endParaRPr lang="en-US"/>
                    </a:p>
                  </a:txBody>
                  <a:tcPr/>
                </a:tc>
                <a:tc>
                  <a:txBody>
                    <a:bodyPr/>
                    <a:lstStyle/>
                    <a:p>
                      <a:pPr marL="0" marR="0" algn="ctr">
                        <a:spcBef>
                          <a:spcPts val="0"/>
                        </a:spcBef>
                        <a:spcAft>
                          <a:spcPts val="0"/>
                        </a:spcAft>
                      </a:pPr>
                      <a:r>
                        <a:rPr lang="en-US" sz="2200" dirty="0">
                          <a:solidFill>
                            <a:srgbClr val="000000"/>
                          </a:solidFill>
                          <a:effectLst/>
                          <a:latin typeface="+mj-lt"/>
                          <a:ea typeface="Avenir Next"/>
                          <a:cs typeface="Arial" panose="020B0604020202020204" pitchFamily="34" charset="0"/>
                        </a:rPr>
                        <a:t>716</a:t>
                      </a:r>
                      <a:endParaRPr lang="en-US" sz="2200" dirty="0">
                        <a:effectLst/>
                        <a:latin typeface="+mj-lt"/>
                        <a:ea typeface="Calibri" panose="020F0502020204030204" pitchFamily="34" charset="0"/>
                        <a:cs typeface="Arial" panose="020B0604020202020204" pitchFamily="34" charset="0"/>
                      </a:endParaRPr>
                    </a:p>
                  </a:txBody>
                  <a:tcPr marL="39192" marR="39192" marT="0" marB="0" anchor="ctr">
                    <a:lnL>
                      <a:noFill/>
                    </a:lnL>
                    <a:lnR>
                      <a:noFill/>
                    </a:lnR>
                    <a:lnT>
                      <a:noFill/>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marL="0" marR="0" algn="ctr">
                        <a:spcBef>
                          <a:spcPts val="0"/>
                        </a:spcBef>
                        <a:spcAft>
                          <a:spcPts val="0"/>
                        </a:spcAft>
                      </a:pPr>
                      <a:r>
                        <a:rPr lang="en-US" sz="2200" dirty="0">
                          <a:solidFill>
                            <a:srgbClr val="000000"/>
                          </a:solidFill>
                          <a:effectLst/>
                          <a:latin typeface="+mj-lt"/>
                          <a:ea typeface="Calibri" panose="020F0502020204030204" pitchFamily="34" charset="0"/>
                          <a:cs typeface="Arial" panose="020B0604020202020204" pitchFamily="34" charset="0"/>
                        </a:rPr>
                        <a:t>Body mass index z-score</a:t>
                      </a:r>
                      <a:endParaRPr lang="en-US" sz="2200" dirty="0">
                        <a:effectLst/>
                        <a:latin typeface="+mj-lt"/>
                        <a:ea typeface="Calibri" panose="020F0502020204030204" pitchFamily="34" charset="0"/>
                        <a:cs typeface="Arial" panose="020B0604020202020204" pitchFamily="34" charset="0"/>
                      </a:endParaRPr>
                    </a:p>
                  </a:txBody>
                  <a:tcPr marL="39192" marR="39192" marT="0" marB="0" anchor="ctr">
                    <a:lnL>
                      <a:noFill/>
                    </a:lnL>
                    <a:lnR>
                      <a:noFill/>
                    </a:lnR>
                    <a:lnT>
                      <a:noFill/>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marL="0" marR="0" algn="ctr">
                        <a:spcBef>
                          <a:spcPts val="0"/>
                        </a:spcBef>
                        <a:spcAft>
                          <a:spcPts val="0"/>
                        </a:spcAft>
                      </a:pPr>
                      <a:r>
                        <a:rPr lang="en-US" sz="2200" dirty="0">
                          <a:solidFill>
                            <a:srgbClr val="000000"/>
                          </a:solidFill>
                          <a:effectLst/>
                          <a:latin typeface="+mj-lt"/>
                          <a:ea typeface="Calibri" panose="020F0502020204030204" pitchFamily="34" charset="0"/>
                          <a:cs typeface="Arial" panose="020B0604020202020204" pitchFamily="34" charset="0"/>
                        </a:rPr>
                        <a:t>0.47 (-0.27, 1.35)</a:t>
                      </a:r>
                      <a:endParaRPr lang="en-US" sz="2200" dirty="0">
                        <a:effectLst/>
                        <a:latin typeface="+mj-lt"/>
                        <a:ea typeface="Calibri" panose="020F0502020204030204" pitchFamily="34" charset="0"/>
                        <a:cs typeface="Arial" panose="020B0604020202020204" pitchFamily="34" charset="0"/>
                      </a:endParaRPr>
                    </a:p>
                  </a:txBody>
                  <a:tcPr marL="39192" marR="39192" marT="0" marB="0" anchor="ctr">
                    <a:lnL>
                      <a:noFill/>
                    </a:lnL>
                    <a:lnR>
                      <a:noFill/>
                    </a:lnR>
                    <a:lnT>
                      <a:noFill/>
                    </a:lnT>
                    <a:lnB w="12700" cap="flat" cmpd="sng" algn="ctr">
                      <a:solidFill>
                        <a:srgbClr val="000000"/>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3488829293"/>
                  </a:ext>
                </a:extLst>
              </a:tr>
            </a:tbl>
          </a:graphicData>
        </a:graphic>
      </p:graphicFrame>
    </p:spTree>
    <p:extLst>
      <p:ext uri="{BB962C8B-B14F-4D97-AF65-F5344CB8AC3E}">
        <p14:creationId xmlns:p14="http://schemas.microsoft.com/office/powerpoint/2010/main" val="97420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23F8D66-3CF2-4D95-B1A1-B7B6A3244232}"/>
              </a:ext>
            </a:extLst>
          </p:cNvPr>
          <p:cNvSpPr>
            <a:spLocks noGrp="1"/>
          </p:cNvSpPr>
          <p:nvPr>
            <p:ph type="title"/>
          </p:nvPr>
        </p:nvSpPr>
        <p:spPr>
          <a:xfrm>
            <a:off x="387135" y="431261"/>
            <a:ext cx="6666808" cy="756272"/>
          </a:xfrm>
        </p:spPr>
        <p:txBody>
          <a:bodyPr>
            <a:normAutofit fontScale="90000"/>
          </a:bodyPr>
          <a:lstStyle/>
          <a:p>
            <a:r>
              <a:rPr lang="en-US" sz="4000" dirty="0">
                <a:latin typeface="Georgia" panose="02040502050405020303" pitchFamily="18" charset="0"/>
              </a:rPr>
              <a:t>Adipocyte-secreted hormones</a:t>
            </a:r>
          </a:p>
        </p:txBody>
      </p:sp>
      <p:pic>
        <p:nvPicPr>
          <p:cNvPr id="3074" name="Picture 2" descr="MNE: Hormone Receptors Flashcards | Quizlet">
            <a:extLst>
              <a:ext uri="{FF2B5EF4-FFF2-40B4-BE49-F238E27FC236}">
                <a16:creationId xmlns:a16="http://schemas.microsoft.com/office/drawing/2014/main" id="{E8CE6839-F0C8-489A-83E5-FFBD4D11E9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33" y="1351913"/>
            <a:ext cx="8572375" cy="6446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04115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23F8D66-3CF2-4D95-B1A1-B7B6A3244232}"/>
              </a:ext>
            </a:extLst>
          </p:cNvPr>
          <p:cNvSpPr>
            <a:spLocks noGrp="1"/>
          </p:cNvSpPr>
          <p:nvPr>
            <p:ph type="title"/>
          </p:nvPr>
        </p:nvSpPr>
        <p:spPr>
          <a:xfrm>
            <a:off x="387136" y="431261"/>
            <a:ext cx="4849882" cy="756272"/>
          </a:xfrm>
        </p:spPr>
        <p:txBody>
          <a:bodyPr>
            <a:normAutofit/>
          </a:bodyPr>
          <a:lstStyle/>
          <a:p>
            <a:r>
              <a:rPr lang="en-US" sz="4000" dirty="0">
                <a:latin typeface="Georgia" panose="02040502050405020303" pitchFamily="18" charset="0"/>
              </a:rPr>
              <a:t>Adiposity Measures</a:t>
            </a:r>
          </a:p>
        </p:txBody>
      </p:sp>
      <p:pic>
        <p:nvPicPr>
          <p:cNvPr id="3" name="Picture 2">
            <a:extLst>
              <a:ext uri="{FF2B5EF4-FFF2-40B4-BE49-F238E27FC236}">
                <a16:creationId xmlns:a16="http://schemas.microsoft.com/office/drawing/2014/main" id="{117BA67E-ADBF-4EF1-8D2A-E88AC806331A}"/>
              </a:ext>
            </a:extLst>
          </p:cNvPr>
          <p:cNvPicPr>
            <a:picLocks noChangeAspect="1"/>
          </p:cNvPicPr>
          <p:nvPr/>
        </p:nvPicPr>
        <p:blipFill>
          <a:blip r:embed="rId3"/>
          <a:stretch>
            <a:fillRect/>
          </a:stretch>
        </p:blipFill>
        <p:spPr>
          <a:xfrm>
            <a:off x="736827" y="1516455"/>
            <a:ext cx="1400175" cy="3676650"/>
          </a:xfrm>
          <a:prstGeom prst="rect">
            <a:avLst/>
          </a:prstGeom>
        </p:spPr>
      </p:pic>
      <p:pic>
        <p:nvPicPr>
          <p:cNvPr id="5" name="Picture 4">
            <a:extLst>
              <a:ext uri="{FF2B5EF4-FFF2-40B4-BE49-F238E27FC236}">
                <a16:creationId xmlns:a16="http://schemas.microsoft.com/office/drawing/2014/main" id="{69AA3D9C-4011-4925-9346-5385C64F616A}"/>
              </a:ext>
            </a:extLst>
          </p:cNvPr>
          <p:cNvPicPr>
            <a:picLocks noChangeAspect="1"/>
          </p:cNvPicPr>
          <p:nvPr/>
        </p:nvPicPr>
        <p:blipFill>
          <a:blip r:embed="rId4"/>
          <a:stretch>
            <a:fillRect/>
          </a:stretch>
        </p:blipFill>
        <p:spPr>
          <a:xfrm>
            <a:off x="2263795" y="2169401"/>
            <a:ext cx="1400175" cy="1945399"/>
          </a:xfrm>
          <a:prstGeom prst="rect">
            <a:avLst/>
          </a:prstGeom>
        </p:spPr>
      </p:pic>
      <p:sp>
        <p:nvSpPr>
          <p:cNvPr id="8" name="TextBox 7">
            <a:extLst>
              <a:ext uri="{FF2B5EF4-FFF2-40B4-BE49-F238E27FC236}">
                <a16:creationId xmlns:a16="http://schemas.microsoft.com/office/drawing/2014/main" id="{4F5A5A8F-D1B0-4C6F-A242-78922FC20497}"/>
              </a:ext>
            </a:extLst>
          </p:cNvPr>
          <p:cNvSpPr txBox="1"/>
          <p:nvPr/>
        </p:nvSpPr>
        <p:spPr>
          <a:xfrm>
            <a:off x="736827" y="5434457"/>
            <a:ext cx="3847604" cy="487954"/>
          </a:xfrm>
          <a:prstGeom prst="rect">
            <a:avLst/>
          </a:prstGeom>
          <a:solidFill>
            <a:srgbClr val="00B0F0"/>
          </a:solidFill>
        </p:spPr>
        <p:txBody>
          <a:bodyPr wrap="square" rtlCol="0">
            <a:spAutoFit/>
          </a:bodyPr>
          <a:lstStyle/>
          <a:p>
            <a:r>
              <a:rPr lang="en-US" dirty="0"/>
              <a:t>Sum of skinfold thicknesses</a:t>
            </a:r>
          </a:p>
        </p:txBody>
      </p:sp>
      <p:pic>
        <p:nvPicPr>
          <p:cNvPr id="9" name="Picture 8">
            <a:extLst>
              <a:ext uri="{FF2B5EF4-FFF2-40B4-BE49-F238E27FC236}">
                <a16:creationId xmlns:a16="http://schemas.microsoft.com/office/drawing/2014/main" id="{8B155D3F-7FBE-4D73-94FC-32ED0A29DB96}"/>
              </a:ext>
            </a:extLst>
          </p:cNvPr>
          <p:cNvPicPr>
            <a:picLocks noChangeAspect="1"/>
          </p:cNvPicPr>
          <p:nvPr/>
        </p:nvPicPr>
        <p:blipFill>
          <a:blip r:embed="rId5"/>
          <a:stretch>
            <a:fillRect/>
          </a:stretch>
        </p:blipFill>
        <p:spPr>
          <a:xfrm>
            <a:off x="5796827" y="98590"/>
            <a:ext cx="6029325" cy="7296150"/>
          </a:xfrm>
          <a:prstGeom prst="rect">
            <a:avLst/>
          </a:prstGeom>
        </p:spPr>
      </p:pic>
      <p:sp>
        <p:nvSpPr>
          <p:cNvPr id="11" name="TextBox 10">
            <a:extLst>
              <a:ext uri="{FF2B5EF4-FFF2-40B4-BE49-F238E27FC236}">
                <a16:creationId xmlns:a16="http://schemas.microsoft.com/office/drawing/2014/main" id="{8F9AC5DD-9230-4DCD-8313-9EE6080DAE6C}"/>
              </a:ext>
            </a:extLst>
          </p:cNvPr>
          <p:cNvSpPr txBox="1"/>
          <p:nvPr/>
        </p:nvSpPr>
        <p:spPr>
          <a:xfrm>
            <a:off x="11826152" y="3540468"/>
            <a:ext cx="2506251" cy="1279196"/>
          </a:xfrm>
          <a:prstGeom prst="rect">
            <a:avLst/>
          </a:prstGeom>
          <a:solidFill>
            <a:srgbClr val="00B0F0"/>
          </a:solidFill>
        </p:spPr>
        <p:txBody>
          <a:bodyPr wrap="square" rtlCol="0">
            <a:spAutoFit/>
          </a:bodyPr>
          <a:lstStyle/>
          <a:p>
            <a:pPr algn="ctr"/>
            <a:r>
              <a:rPr lang="en-US" dirty="0"/>
              <a:t>Dual Energy </a:t>
            </a:r>
          </a:p>
          <a:p>
            <a:pPr algn="ctr"/>
            <a:r>
              <a:rPr lang="en-US" dirty="0"/>
              <a:t>x-Ray Absorptiometry </a:t>
            </a:r>
          </a:p>
        </p:txBody>
      </p:sp>
    </p:spTree>
    <p:extLst>
      <p:ext uri="{BB962C8B-B14F-4D97-AF65-F5344CB8AC3E}">
        <p14:creationId xmlns:p14="http://schemas.microsoft.com/office/powerpoint/2010/main" val="20472091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88506" y="1388005"/>
            <a:ext cx="9687756" cy="830997"/>
          </a:xfrm>
        </p:spPr>
        <p:txBody>
          <a:bodyPr/>
          <a:lstStyle/>
          <a:p>
            <a:pPr algn="ctr">
              <a:spcBef>
                <a:spcPts val="0"/>
              </a:spcBef>
            </a:pPr>
            <a:r>
              <a:rPr lang="en-US" sz="4800" dirty="0"/>
              <a:t>DAGs</a:t>
            </a:r>
          </a:p>
        </p:txBody>
      </p:sp>
    </p:spTree>
    <p:extLst>
      <p:ext uri="{BB962C8B-B14F-4D97-AF65-F5344CB8AC3E}">
        <p14:creationId xmlns:p14="http://schemas.microsoft.com/office/powerpoint/2010/main" val="1945275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583AC3-D04C-4EEB-8818-DC6BD580F7E4}"/>
              </a:ext>
            </a:extLst>
          </p:cNvPr>
          <p:cNvSpPr>
            <a:spLocks noGrp="1"/>
          </p:cNvSpPr>
          <p:nvPr>
            <p:ph type="title"/>
          </p:nvPr>
        </p:nvSpPr>
        <p:spPr>
          <a:xfrm>
            <a:off x="297181" y="448479"/>
            <a:ext cx="3974374" cy="701155"/>
          </a:xfrm>
        </p:spPr>
        <p:txBody>
          <a:bodyPr>
            <a:normAutofit/>
          </a:bodyPr>
          <a:lstStyle/>
          <a:p>
            <a:r>
              <a:rPr lang="en-US" sz="4000" dirty="0">
                <a:latin typeface="Georgia" panose="02040502050405020303" pitchFamily="18" charset="0"/>
              </a:rPr>
              <a:t>DAG Aim 1</a:t>
            </a:r>
          </a:p>
        </p:txBody>
      </p:sp>
      <p:sp>
        <p:nvSpPr>
          <p:cNvPr id="4" name="TextBox 3">
            <a:extLst>
              <a:ext uri="{FF2B5EF4-FFF2-40B4-BE49-F238E27FC236}">
                <a16:creationId xmlns:a16="http://schemas.microsoft.com/office/drawing/2014/main" id="{C8B7ED98-AB87-4BF6-8764-1D4B06C126D0}"/>
              </a:ext>
            </a:extLst>
          </p:cNvPr>
          <p:cNvSpPr txBox="1"/>
          <p:nvPr/>
        </p:nvSpPr>
        <p:spPr>
          <a:xfrm>
            <a:off x="4833228" y="329139"/>
            <a:ext cx="3709836" cy="3785652"/>
          </a:xfrm>
          <a:prstGeom prst="rect">
            <a:avLst/>
          </a:prstGeom>
          <a:noFill/>
          <a:ln>
            <a:solidFill>
              <a:schemeClr val="tx1"/>
            </a:solidFill>
          </a:ln>
        </p:spPr>
        <p:txBody>
          <a:bodyPr wrap="square" rtlCol="0">
            <a:spAutoFit/>
          </a:bodyPr>
          <a:lstStyle/>
          <a:p>
            <a:r>
              <a:rPr lang="en-US" sz="2400" b="1" dirty="0"/>
              <a:t>Confounders</a:t>
            </a:r>
          </a:p>
          <a:p>
            <a:pPr marL="411480" indent="-411480">
              <a:buFont typeface="Arial" panose="020B0604020202020204" pitchFamily="34" charset="0"/>
              <a:buChar char="•"/>
            </a:pPr>
            <a:r>
              <a:rPr lang="en-US" sz="2400" dirty="0">
                <a:solidFill>
                  <a:schemeClr val="accent5">
                    <a:lumMod val="75000"/>
                  </a:schemeClr>
                </a:solidFill>
              </a:rPr>
              <a:t>Maternal BMI</a:t>
            </a:r>
          </a:p>
          <a:p>
            <a:pPr marL="411480" indent="-411480">
              <a:buFont typeface="Arial" panose="020B0604020202020204" pitchFamily="34" charset="0"/>
              <a:buChar char="•"/>
            </a:pPr>
            <a:r>
              <a:rPr lang="en-US" sz="2400" dirty="0">
                <a:solidFill>
                  <a:schemeClr val="accent5">
                    <a:lumMod val="75000"/>
                  </a:schemeClr>
                </a:solidFill>
              </a:rPr>
              <a:t>Maternal smoking</a:t>
            </a:r>
          </a:p>
          <a:p>
            <a:pPr marL="411480" indent="-411480">
              <a:buFont typeface="Arial" panose="020B0604020202020204" pitchFamily="34" charset="0"/>
              <a:buChar char="•"/>
            </a:pPr>
            <a:r>
              <a:rPr lang="en-US" sz="2400" dirty="0">
                <a:solidFill>
                  <a:schemeClr val="accent5">
                    <a:lumMod val="75000"/>
                  </a:schemeClr>
                </a:solidFill>
              </a:rPr>
              <a:t>Maternal age</a:t>
            </a:r>
          </a:p>
          <a:p>
            <a:pPr marL="411480" indent="-411480">
              <a:buFont typeface="Arial" panose="020B0604020202020204" pitchFamily="34" charset="0"/>
              <a:buChar char="•"/>
            </a:pPr>
            <a:r>
              <a:rPr lang="en-US" sz="2400" dirty="0">
                <a:solidFill>
                  <a:schemeClr val="accent5">
                    <a:lumMod val="75000"/>
                  </a:schemeClr>
                </a:solidFill>
              </a:rPr>
              <a:t>Household income</a:t>
            </a:r>
          </a:p>
          <a:p>
            <a:pPr marL="411480" indent="-411480">
              <a:buFont typeface="Arial" panose="020B0604020202020204" pitchFamily="34" charset="0"/>
              <a:buChar char="•"/>
            </a:pPr>
            <a:r>
              <a:rPr lang="en-US" sz="2400" dirty="0">
                <a:solidFill>
                  <a:schemeClr val="accent5">
                    <a:lumMod val="75000"/>
                  </a:schemeClr>
                </a:solidFill>
              </a:rPr>
              <a:t>Parity</a:t>
            </a:r>
          </a:p>
          <a:p>
            <a:pPr marL="411480" indent="-411480">
              <a:buFont typeface="Arial" panose="020B0604020202020204" pitchFamily="34" charset="0"/>
              <a:buChar char="•"/>
            </a:pPr>
            <a:r>
              <a:rPr lang="en-US" sz="2400" dirty="0">
                <a:solidFill>
                  <a:schemeClr val="accent5">
                    <a:lumMod val="75000"/>
                  </a:schemeClr>
                </a:solidFill>
              </a:rPr>
              <a:t>Maternal race/ethnicity</a:t>
            </a:r>
          </a:p>
          <a:p>
            <a:pPr marL="411480" indent="-411480">
              <a:buFont typeface="Arial" panose="020B0604020202020204" pitchFamily="34" charset="0"/>
              <a:buChar char="•"/>
            </a:pPr>
            <a:r>
              <a:rPr lang="en-US" sz="2400" dirty="0">
                <a:solidFill>
                  <a:schemeClr val="accent5">
                    <a:lumMod val="75000"/>
                  </a:schemeClr>
                </a:solidFill>
              </a:rPr>
              <a:t>Maternal education</a:t>
            </a:r>
          </a:p>
          <a:p>
            <a:pPr marL="411480" indent="-411480">
              <a:buFont typeface="Arial" panose="020B0604020202020204" pitchFamily="34" charset="0"/>
              <a:buChar char="•"/>
            </a:pPr>
            <a:r>
              <a:rPr lang="en-US" sz="2400" dirty="0">
                <a:solidFill>
                  <a:schemeClr val="accent5">
                    <a:lumMod val="75000"/>
                  </a:schemeClr>
                </a:solidFill>
              </a:rPr>
              <a:t>Maternal diet</a:t>
            </a:r>
          </a:p>
          <a:p>
            <a:pPr marL="411480" indent="-411480">
              <a:buFont typeface="Arial" panose="020B0604020202020204" pitchFamily="34" charset="0"/>
              <a:buChar char="•"/>
            </a:pPr>
            <a:r>
              <a:rPr lang="en-US" sz="2400" dirty="0">
                <a:solidFill>
                  <a:schemeClr val="accent4">
                    <a:lumMod val="75000"/>
                  </a:schemeClr>
                </a:solidFill>
              </a:rPr>
              <a:t>Child sex</a:t>
            </a:r>
          </a:p>
        </p:txBody>
      </p:sp>
      <p:sp>
        <p:nvSpPr>
          <p:cNvPr id="5" name="TextBox 4">
            <a:extLst>
              <a:ext uri="{FF2B5EF4-FFF2-40B4-BE49-F238E27FC236}">
                <a16:creationId xmlns:a16="http://schemas.microsoft.com/office/drawing/2014/main" id="{65FACCB6-14B1-447B-8C11-E5C531C72798}"/>
              </a:ext>
            </a:extLst>
          </p:cNvPr>
          <p:cNvSpPr txBox="1"/>
          <p:nvPr/>
        </p:nvSpPr>
        <p:spPr>
          <a:xfrm>
            <a:off x="9548978" y="5133777"/>
            <a:ext cx="4320540" cy="1938992"/>
          </a:xfrm>
          <a:prstGeom prst="rect">
            <a:avLst/>
          </a:prstGeom>
          <a:noFill/>
          <a:ln>
            <a:solidFill>
              <a:schemeClr val="tx1"/>
            </a:solidFill>
          </a:ln>
        </p:spPr>
        <p:txBody>
          <a:bodyPr wrap="square" rtlCol="0">
            <a:spAutoFit/>
          </a:bodyPr>
          <a:lstStyle/>
          <a:p>
            <a:r>
              <a:rPr lang="en-US" sz="2400" b="1" dirty="0"/>
              <a:t>Outcomes</a:t>
            </a:r>
            <a:endParaRPr lang="en-US" sz="2400" dirty="0"/>
          </a:p>
          <a:p>
            <a:pPr marL="342900" indent="-342900">
              <a:buFont typeface="Arial" charset="0"/>
              <a:buChar char="•"/>
            </a:pPr>
            <a:r>
              <a:rPr lang="en-US" sz="2400" dirty="0">
                <a:solidFill>
                  <a:schemeClr val="accent4">
                    <a:lumMod val="75000"/>
                  </a:schemeClr>
                </a:solidFill>
              </a:rPr>
              <a:t>Cord blood mtDNAcn</a:t>
            </a:r>
          </a:p>
          <a:p>
            <a:pPr marL="342900" indent="-342900">
              <a:buFont typeface="Arial" charset="0"/>
              <a:buChar char="•"/>
            </a:pPr>
            <a:r>
              <a:rPr lang="en-US" sz="2400" dirty="0">
                <a:solidFill>
                  <a:schemeClr val="accent4">
                    <a:lumMod val="75000"/>
                  </a:schemeClr>
                </a:solidFill>
              </a:rPr>
              <a:t>Cord blood TL</a:t>
            </a:r>
          </a:p>
          <a:p>
            <a:pPr marL="411480" indent="-411480">
              <a:buFont typeface="Arial" panose="020B0604020202020204" pitchFamily="34" charset="0"/>
              <a:buChar char="•"/>
            </a:pPr>
            <a:r>
              <a:rPr lang="en-US" sz="2400" dirty="0">
                <a:solidFill>
                  <a:schemeClr val="accent5">
                    <a:lumMod val="75000"/>
                  </a:schemeClr>
                </a:solidFill>
              </a:rPr>
              <a:t>Maternal blood mtDNAcn</a:t>
            </a:r>
          </a:p>
          <a:p>
            <a:pPr marL="411480" indent="-411480">
              <a:buFont typeface="Arial" panose="020B0604020202020204" pitchFamily="34" charset="0"/>
              <a:buChar char="•"/>
            </a:pPr>
            <a:r>
              <a:rPr lang="en-US" sz="2400" dirty="0">
                <a:solidFill>
                  <a:schemeClr val="accent5">
                    <a:lumMod val="75000"/>
                  </a:schemeClr>
                </a:solidFill>
              </a:rPr>
              <a:t>Maternal blood TL</a:t>
            </a:r>
          </a:p>
        </p:txBody>
      </p:sp>
      <p:sp>
        <p:nvSpPr>
          <p:cNvPr id="6" name="TextBox 5">
            <a:extLst>
              <a:ext uri="{FF2B5EF4-FFF2-40B4-BE49-F238E27FC236}">
                <a16:creationId xmlns:a16="http://schemas.microsoft.com/office/drawing/2014/main" id="{1EE05271-7D46-44FA-A16E-2B94E5586EC7}"/>
              </a:ext>
            </a:extLst>
          </p:cNvPr>
          <p:cNvSpPr txBox="1"/>
          <p:nvPr/>
        </p:nvSpPr>
        <p:spPr>
          <a:xfrm>
            <a:off x="9797173" y="1445016"/>
            <a:ext cx="4598126" cy="1200329"/>
          </a:xfrm>
          <a:prstGeom prst="rect">
            <a:avLst/>
          </a:prstGeom>
          <a:noFill/>
          <a:ln>
            <a:solidFill>
              <a:schemeClr val="tx1"/>
            </a:solidFill>
          </a:ln>
        </p:spPr>
        <p:txBody>
          <a:bodyPr wrap="square" rtlCol="0">
            <a:spAutoFit/>
          </a:bodyPr>
          <a:lstStyle/>
          <a:p>
            <a:r>
              <a:rPr lang="en-US" sz="2400" b="1" dirty="0"/>
              <a:t>Related to outcome</a:t>
            </a:r>
          </a:p>
          <a:p>
            <a:pPr marL="411480" indent="-411480">
              <a:buFont typeface="Arial" panose="020B0604020202020204" pitchFamily="34" charset="0"/>
              <a:buChar char="•"/>
            </a:pPr>
            <a:r>
              <a:rPr lang="en-US" sz="2400" dirty="0">
                <a:solidFill>
                  <a:srgbClr val="00B050"/>
                </a:solidFill>
              </a:rPr>
              <a:t>Sample plate</a:t>
            </a:r>
          </a:p>
          <a:p>
            <a:pPr marL="411480" indent="-411480">
              <a:buFont typeface="Arial" panose="020B0604020202020204" pitchFamily="34" charset="0"/>
              <a:buChar char="•"/>
            </a:pPr>
            <a:r>
              <a:rPr lang="en-US" sz="2400" dirty="0">
                <a:solidFill>
                  <a:srgbClr val="00B050"/>
                </a:solidFill>
              </a:rPr>
              <a:t>Cell-type/platelets</a:t>
            </a:r>
          </a:p>
        </p:txBody>
      </p:sp>
      <p:sp>
        <p:nvSpPr>
          <p:cNvPr id="8" name="TextBox 7">
            <a:extLst>
              <a:ext uri="{FF2B5EF4-FFF2-40B4-BE49-F238E27FC236}">
                <a16:creationId xmlns:a16="http://schemas.microsoft.com/office/drawing/2014/main" id="{8263E6C2-7EE8-4619-8338-C2FFCF5EA37F}"/>
              </a:ext>
            </a:extLst>
          </p:cNvPr>
          <p:cNvSpPr txBox="1"/>
          <p:nvPr/>
        </p:nvSpPr>
        <p:spPr>
          <a:xfrm>
            <a:off x="297181" y="5117960"/>
            <a:ext cx="3556348" cy="1938992"/>
          </a:xfrm>
          <a:prstGeom prst="rect">
            <a:avLst/>
          </a:prstGeom>
          <a:noFill/>
          <a:ln>
            <a:solidFill>
              <a:schemeClr val="tx1"/>
            </a:solidFill>
          </a:ln>
        </p:spPr>
        <p:txBody>
          <a:bodyPr wrap="square" rtlCol="0">
            <a:spAutoFit/>
          </a:bodyPr>
          <a:lstStyle/>
          <a:p>
            <a:r>
              <a:rPr lang="en-US" sz="2400" b="1" dirty="0"/>
              <a:t>Exposures </a:t>
            </a:r>
          </a:p>
          <a:p>
            <a:r>
              <a:rPr lang="en-US" sz="2400" dirty="0">
                <a:solidFill>
                  <a:schemeClr val="accent5">
                    <a:lumMod val="75000"/>
                  </a:schemeClr>
                </a:solidFill>
              </a:rPr>
              <a:t>Arsenic, barium, cadmium, cesium, lead, magnesium, manganese, mercury, selenium, zinc</a:t>
            </a:r>
          </a:p>
        </p:txBody>
      </p:sp>
      <p:cxnSp>
        <p:nvCxnSpPr>
          <p:cNvPr id="9" name="Straight Arrow Connector 8">
            <a:extLst>
              <a:ext uri="{FF2B5EF4-FFF2-40B4-BE49-F238E27FC236}">
                <a16:creationId xmlns:a16="http://schemas.microsoft.com/office/drawing/2014/main" id="{EE37AAC2-2AC3-4581-A10E-F723C11B0219}"/>
              </a:ext>
            </a:extLst>
          </p:cNvPr>
          <p:cNvCxnSpPr>
            <a:cxnSpLocks/>
          </p:cNvCxnSpPr>
          <p:nvPr/>
        </p:nvCxnSpPr>
        <p:spPr>
          <a:xfrm flipV="1">
            <a:off x="4885464" y="6103273"/>
            <a:ext cx="3657600" cy="33342"/>
          </a:xfrm>
          <a:prstGeom prst="straightConnector1">
            <a:avLst/>
          </a:prstGeom>
          <a:ln w="666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E676852-423C-4E58-AA32-046CA288CD50}"/>
              </a:ext>
            </a:extLst>
          </p:cNvPr>
          <p:cNvCxnSpPr>
            <a:cxnSpLocks/>
          </p:cNvCxnSpPr>
          <p:nvPr/>
        </p:nvCxnSpPr>
        <p:spPr>
          <a:xfrm>
            <a:off x="8644368" y="4305358"/>
            <a:ext cx="731489" cy="701155"/>
          </a:xfrm>
          <a:prstGeom prst="straightConnector1">
            <a:avLst/>
          </a:prstGeom>
          <a:ln w="666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2A848DB-5041-49C1-AED2-D6CA0501ABEC}"/>
              </a:ext>
            </a:extLst>
          </p:cNvPr>
          <p:cNvCxnSpPr>
            <a:cxnSpLocks/>
          </p:cNvCxnSpPr>
          <p:nvPr/>
        </p:nvCxnSpPr>
        <p:spPr>
          <a:xfrm flipH="1">
            <a:off x="3909076" y="4293738"/>
            <a:ext cx="724958" cy="701155"/>
          </a:xfrm>
          <a:prstGeom prst="straightConnector1">
            <a:avLst/>
          </a:prstGeom>
          <a:ln w="666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189D19D-51E3-4142-807D-B1C148EAC421}"/>
              </a:ext>
            </a:extLst>
          </p:cNvPr>
          <p:cNvCxnSpPr>
            <a:cxnSpLocks/>
          </p:cNvCxnSpPr>
          <p:nvPr/>
        </p:nvCxnSpPr>
        <p:spPr>
          <a:xfrm>
            <a:off x="11709248" y="3005899"/>
            <a:ext cx="0" cy="1891996"/>
          </a:xfrm>
          <a:prstGeom prst="straightConnector1">
            <a:avLst/>
          </a:prstGeom>
          <a:ln w="666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4833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B7ED98-AB87-4BF6-8764-1D4B06C126D0}"/>
              </a:ext>
            </a:extLst>
          </p:cNvPr>
          <p:cNvSpPr txBox="1"/>
          <p:nvPr/>
        </p:nvSpPr>
        <p:spPr>
          <a:xfrm>
            <a:off x="4833228" y="418204"/>
            <a:ext cx="3709836" cy="3416320"/>
          </a:xfrm>
          <a:prstGeom prst="rect">
            <a:avLst/>
          </a:prstGeom>
          <a:noFill/>
          <a:ln>
            <a:solidFill>
              <a:schemeClr val="tx1"/>
            </a:solidFill>
          </a:ln>
        </p:spPr>
        <p:txBody>
          <a:bodyPr wrap="square" rtlCol="0">
            <a:spAutoFit/>
          </a:bodyPr>
          <a:lstStyle/>
          <a:p>
            <a:r>
              <a:rPr lang="en-US" sz="2400" b="1" dirty="0"/>
              <a:t>Confounders</a:t>
            </a:r>
          </a:p>
          <a:p>
            <a:pPr marL="411480" indent="-411480">
              <a:buFont typeface="Arial" panose="020B0604020202020204" pitchFamily="34" charset="0"/>
              <a:buChar char="•"/>
            </a:pPr>
            <a:r>
              <a:rPr lang="en-US" sz="2400" dirty="0">
                <a:solidFill>
                  <a:schemeClr val="accent5">
                    <a:lumMod val="75000"/>
                  </a:schemeClr>
                </a:solidFill>
              </a:rPr>
              <a:t>Maternal BMI</a:t>
            </a:r>
          </a:p>
          <a:p>
            <a:pPr marL="411480" indent="-411480">
              <a:buFont typeface="Arial" panose="020B0604020202020204" pitchFamily="34" charset="0"/>
              <a:buChar char="•"/>
            </a:pPr>
            <a:r>
              <a:rPr lang="en-US" sz="2400" dirty="0">
                <a:solidFill>
                  <a:schemeClr val="accent5">
                    <a:lumMod val="75000"/>
                  </a:schemeClr>
                </a:solidFill>
              </a:rPr>
              <a:t>Maternal smoking</a:t>
            </a:r>
          </a:p>
          <a:p>
            <a:pPr marL="411480" indent="-411480">
              <a:buFont typeface="Arial" panose="020B0604020202020204" pitchFamily="34" charset="0"/>
              <a:buChar char="•"/>
            </a:pPr>
            <a:r>
              <a:rPr lang="en-US" sz="2400" dirty="0">
                <a:solidFill>
                  <a:schemeClr val="accent5">
                    <a:lumMod val="75000"/>
                  </a:schemeClr>
                </a:solidFill>
              </a:rPr>
              <a:t>Maternal age</a:t>
            </a:r>
          </a:p>
          <a:p>
            <a:pPr marL="411480" indent="-411480">
              <a:buFont typeface="Arial" panose="020B0604020202020204" pitchFamily="34" charset="0"/>
              <a:buChar char="•"/>
            </a:pPr>
            <a:r>
              <a:rPr lang="en-US" sz="2400" dirty="0">
                <a:solidFill>
                  <a:schemeClr val="accent5">
                    <a:lumMod val="75000"/>
                  </a:schemeClr>
                </a:solidFill>
              </a:rPr>
              <a:t>Household income</a:t>
            </a:r>
          </a:p>
          <a:p>
            <a:pPr marL="411480" indent="-411480">
              <a:buFont typeface="Arial" panose="020B0604020202020204" pitchFamily="34" charset="0"/>
              <a:buChar char="•"/>
            </a:pPr>
            <a:r>
              <a:rPr lang="en-US" sz="2400" dirty="0">
                <a:solidFill>
                  <a:schemeClr val="accent5">
                    <a:lumMod val="75000"/>
                  </a:schemeClr>
                </a:solidFill>
              </a:rPr>
              <a:t>Parity</a:t>
            </a:r>
          </a:p>
          <a:p>
            <a:pPr marL="411480" indent="-411480">
              <a:buFont typeface="Arial" panose="020B0604020202020204" pitchFamily="34" charset="0"/>
              <a:buChar char="•"/>
            </a:pPr>
            <a:r>
              <a:rPr lang="en-US" sz="2400" dirty="0">
                <a:solidFill>
                  <a:schemeClr val="accent5">
                    <a:lumMod val="75000"/>
                  </a:schemeClr>
                </a:solidFill>
              </a:rPr>
              <a:t>Maternal race/ethnicity</a:t>
            </a:r>
          </a:p>
          <a:p>
            <a:pPr marL="411480" indent="-411480">
              <a:buFont typeface="Arial" panose="020B0604020202020204" pitchFamily="34" charset="0"/>
              <a:buChar char="•"/>
            </a:pPr>
            <a:r>
              <a:rPr lang="en-US" sz="2400" dirty="0">
                <a:solidFill>
                  <a:schemeClr val="accent5">
                    <a:lumMod val="75000"/>
                  </a:schemeClr>
                </a:solidFill>
              </a:rPr>
              <a:t>Maternal education</a:t>
            </a:r>
          </a:p>
          <a:p>
            <a:pPr marL="411480" indent="-411480">
              <a:buFont typeface="Arial" panose="020B0604020202020204" pitchFamily="34" charset="0"/>
              <a:buChar char="•"/>
            </a:pPr>
            <a:r>
              <a:rPr lang="en-US" sz="2400" dirty="0">
                <a:solidFill>
                  <a:schemeClr val="accent4">
                    <a:lumMod val="75000"/>
                  </a:schemeClr>
                </a:solidFill>
              </a:rPr>
              <a:t>Child sex</a:t>
            </a:r>
          </a:p>
        </p:txBody>
      </p:sp>
      <p:sp>
        <p:nvSpPr>
          <p:cNvPr id="5" name="TextBox 4">
            <a:extLst>
              <a:ext uri="{FF2B5EF4-FFF2-40B4-BE49-F238E27FC236}">
                <a16:creationId xmlns:a16="http://schemas.microsoft.com/office/drawing/2014/main" id="{65FACCB6-14B1-447B-8C11-E5C531C72798}"/>
              </a:ext>
            </a:extLst>
          </p:cNvPr>
          <p:cNvSpPr txBox="1"/>
          <p:nvPr/>
        </p:nvSpPr>
        <p:spPr>
          <a:xfrm>
            <a:off x="9548978" y="4827129"/>
            <a:ext cx="4320540" cy="1200329"/>
          </a:xfrm>
          <a:prstGeom prst="rect">
            <a:avLst/>
          </a:prstGeom>
          <a:noFill/>
          <a:ln>
            <a:solidFill>
              <a:schemeClr val="tx1"/>
            </a:solidFill>
          </a:ln>
        </p:spPr>
        <p:txBody>
          <a:bodyPr wrap="square" rtlCol="0">
            <a:spAutoFit/>
          </a:bodyPr>
          <a:lstStyle/>
          <a:p>
            <a:r>
              <a:rPr lang="en-US" sz="2400" b="1" dirty="0"/>
              <a:t>Outcomes</a:t>
            </a:r>
            <a:endParaRPr lang="en-US" sz="2400" dirty="0"/>
          </a:p>
          <a:p>
            <a:pPr marL="342900" indent="-342900">
              <a:buFont typeface="Arial" charset="0"/>
              <a:buChar char="•"/>
            </a:pPr>
            <a:r>
              <a:rPr lang="en-US" sz="2400" dirty="0">
                <a:solidFill>
                  <a:schemeClr val="accent4">
                    <a:lumMod val="75000"/>
                  </a:schemeClr>
                </a:solidFill>
              </a:rPr>
              <a:t>Cord blood leptin</a:t>
            </a:r>
          </a:p>
          <a:p>
            <a:pPr marL="342900" indent="-342900">
              <a:buFont typeface="Arial" charset="0"/>
              <a:buChar char="•"/>
            </a:pPr>
            <a:r>
              <a:rPr lang="en-US" sz="2400" dirty="0">
                <a:solidFill>
                  <a:schemeClr val="accent4">
                    <a:lumMod val="75000"/>
                  </a:schemeClr>
                </a:solidFill>
              </a:rPr>
              <a:t>Cord blood adiponectin</a:t>
            </a:r>
          </a:p>
        </p:txBody>
      </p:sp>
      <p:sp>
        <p:nvSpPr>
          <p:cNvPr id="8" name="TextBox 7">
            <a:extLst>
              <a:ext uri="{FF2B5EF4-FFF2-40B4-BE49-F238E27FC236}">
                <a16:creationId xmlns:a16="http://schemas.microsoft.com/office/drawing/2014/main" id="{8263E6C2-7EE8-4619-8338-C2FFCF5EA37F}"/>
              </a:ext>
            </a:extLst>
          </p:cNvPr>
          <p:cNvSpPr txBox="1"/>
          <p:nvPr/>
        </p:nvSpPr>
        <p:spPr>
          <a:xfrm>
            <a:off x="293900" y="4902944"/>
            <a:ext cx="3556348" cy="1200329"/>
          </a:xfrm>
          <a:prstGeom prst="rect">
            <a:avLst/>
          </a:prstGeom>
          <a:noFill/>
          <a:ln>
            <a:solidFill>
              <a:schemeClr val="tx1"/>
            </a:solidFill>
          </a:ln>
        </p:spPr>
        <p:txBody>
          <a:bodyPr wrap="square" rtlCol="0">
            <a:spAutoFit/>
          </a:bodyPr>
          <a:lstStyle/>
          <a:p>
            <a:r>
              <a:rPr lang="en-US" sz="2400" b="1" dirty="0"/>
              <a:t>Exposures </a:t>
            </a:r>
          </a:p>
          <a:p>
            <a:r>
              <a:rPr lang="en-US" sz="2400" dirty="0">
                <a:solidFill>
                  <a:schemeClr val="accent5">
                    <a:lumMod val="75000"/>
                  </a:schemeClr>
                </a:solidFill>
              </a:rPr>
              <a:t>As, Ba, Cd, Cs, Mg, Mn, Pb, Se, Zn, Hg</a:t>
            </a:r>
          </a:p>
        </p:txBody>
      </p:sp>
      <p:cxnSp>
        <p:nvCxnSpPr>
          <p:cNvPr id="9" name="Straight Arrow Connector 8">
            <a:extLst>
              <a:ext uri="{FF2B5EF4-FFF2-40B4-BE49-F238E27FC236}">
                <a16:creationId xmlns:a16="http://schemas.microsoft.com/office/drawing/2014/main" id="{EE37AAC2-2AC3-4581-A10E-F723C11B0219}"/>
              </a:ext>
            </a:extLst>
          </p:cNvPr>
          <p:cNvCxnSpPr>
            <a:cxnSpLocks/>
          </p:cNvCxnSpPr>
          <p:nvPr/>
        </p:nvCxnSpPr>
        <p:spPr>
          <a:xfrm flipV="1">
            <a:off x="4986768" y="5512343"/>
            <a:ext cx="3657600" cy="33342"/>
          </a:xfrm>
          <a:prstGeom prst="straightConnector1">
            <a:avLst/>
          </a:prstGeom>
          <a:ln w="666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E676852-423C-4E58-AA32-046CA288CD50}"/>
              </a:ext>
            </a:extLst>
          </p:cNvPr>
          <p:cNvCxnSpPr>
            <a:cxnSpLocks/>
          </p:cNvCxnSpPr>
          <p:nvPr/>
        </p:nvCxnSpPr>
        <p:spPr>
          <a:xfrm>
            <a:off x="8686831" y="3971109"/>
            <a:ext cx="731489" cy="701155"/>
          </a:xfrm>
          <a:prstGeom prst="straightConnector1">
            <a:avLst/>
          </a:prstGeom>
          <a:ln w="666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2A848DB-5041-49C1-AED2-D6CA0501ABEC}"/>
              </a:ext>
            </a:extLst>
          </p:cNvPr>
          <p:cNvCxnSpPr>
            <a:cxnSpLocks/>
          </p:cNvCxnSpPr>
          <p:nvPr/>
        </p:nvCxnSpPr>
        <p:spPr>
          <a:xfrm flipH="1">
            <a:off x="3850247" y="4114800"/>
            <a:ext cx="724958" cy="701155"/>
          </a:xfrm>
          <a:prstGeom prst="straightConnector1">
            <a:avLst/>
          </a:prstGeom>
          <a:ln w="666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itle 2">
            <a:extLst>
              <a:ext uri="{FF2B5EF4-FFF2-40B4-BE49-F238E27FC236}">
                <a16:creationId xmlns:a16="http://schemas.microsoft.com/office/drawing/2014/main" id="{4598469D-1B8F-47EE-B338-01014429FECC}"/>
              </a:ext>
            </a:extLst>
          </p:cNvPr>
          <p:cNvSpPr>
            <a:spLocks noGrp="1"/>
          </p:cNvSpPr>
          <p:nvPr>
            <p:ph type="title"/>
          </p:nvPr>
        </p:nvSpPr>
        <p:spPr>
          <a:xfrm>
            <a:off x="297181" y="448479"/>
            <a:ext cx="3265416" cy="701155"/>
          </a:xfrm>
        </p:spPr>
        <p:txBody>
          <a:bodyPr>
            <a:normAutofit/>
          </a:bodyPr>
          <a:lstStyle/>
          <a:p>
            <a:r>
              <a:rPr lang="en-US" sz="4000" dirty="0">
                <a:latin typeface="Georgia" panose="02040502050405020303" pitchFamily="18" charset="0"/>
              </a:rPr>
              <a:t>DAG Aim 2</a:t>
            </a:r>
          </a:p>
        </p:txBody>
      </p:sp>
    </p:spTree>
    <p:extLst>
      <p:ext uri="{BB962C8B-B14F-4D97-AF65-F5344CB8AC3E}">
        <p14:creationId xmlns:p14="http://schemas.microsoft.com/office/powerpoint/2010/main" val="4099445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B7ED98-AB87-4BF6-8764-1D4B06C126D0}"/>
              </a:ext>
            </a:extLst>
          </p:cNvPr>
          <p:cNvSpPr txBox="1"/>
          <p:nvPr/>
        </p:nvSpPr>
        <p:spPr>
          <a:xfrm>
            <a:off x="5046003" y="448479"/>
            <a:ext cx="3709836" cy="3416320"/>
          </a:xfrm>
          <a:prstGeom prst="rect">
            <a:avLst/>
          </a:prstGeom>
          <a:noFill/>
          <a:ln>
            <a:solidFill>
              <a:schemeClr val="tx1"/>
            </a:solidFill>
          </a:ln>
        </p:spPr>
        <p:txBody>
          <a:bodyPr wrap="square" rtlCol="0">
            <a:spAutoFit/>
          </a:bodyPr>
          <a:lstStyle/>
          <a:p>
            <a:r>
              <a:rPr lang="en-US" sz="2400" b="1" dirty="0"/>
              <a:t>Confounders</a:t>
            </a:r>
          </a:p>
          <a:p>
            <a:pPr marL="411480" indent="-411480">
              <a:buFont typeface="Arial" panose="020B0604020202020204" pitchFamily="34" charset="0"/>
              <a:buChar char="•"/>
            </a:pPr>
            <a:r>
              <a:rPr lang="en-US" sz="2400" dirty="0">
                <a:solidFill>
                  <a:schemeClr val="accent5">
                    <a:lumMod val="75000"/>
                  </a:schemeClr>
                </a:solidFill>
              </a:rPr>
              <a:t>Maternal BMI</a:t>
            </a:r>
          </a:p>
          <a:p>
            <a:pPr marL="411480" indent="-411480">
              <a:buFont typeface="Arial" panose="020B0604020202020204" pitchFamily="34" charset="0"/>
              <a:buChar char="•"/>
            </a:pPr>
            <a:r>
              <a:rPr lang="en-US" sz="2400" dirty="0">
                <a:solidFill>
                  <a:schemeClr val="accent5">
                    <a:lumMod val="75000"/>
                  </a:schemeClr>
                </a:solidFill>
              </a:rPr>
              <a:t>Maternal smoking</a:t>
            </a:r>
          </a:p>
          <a:p>
            <a:pPr marL="411480" indent="-411480">
              <a:buFont typeface="Arial" panose="020B0604020202020204" pitchFamily="34" charset="0"/>
              <a:buChar char="•"/>
            </a:pPr>
            <a:r>
              <a:rPr lang="en-US" sz="2400" dirty="0">
                <a:solidFill>
                  <a:schemeClr val="accent5">
                    <a:lumMod val="75000"/>
                  </a:schemeClr>
                </a:solidFill>
              </a:rPr>
              <a:t>Maternal age</a:t>
            </a:r>
          </a:p>
          <a:p>
            <a:pPr marL="411480" indent="-411480">
              <a:buFont typeface="Arial" panose="020B0604020202020204" pitchFamily="34" charset="0"/>
              <a:buChar char="•"/>
            </a:pPr>
            <a:r>
              <a:rPr lang="en-US" sz="2400" dirty="0">
                <a:solidFill>
                  <a:schemeClr val="accent5">
                    <a:lumMod val="75000"/>
                  </a:schemeClr>
                </a:solidFill>
              </a:rPr>
              <a:t>Household income</a:t>
            </a:r>
          </a:p>
          <a:p>
            <a:pPr marL="411480" indent="-411480">
              <a:buFont typeface="Arial" panose="020B0604020202020204" pitchFamily="34" charset="0"/>
              <a:buChar char="•"/>
            </a:pPr>
            <a:r>
              <a:rPr lang="en-US" sz="2400" dirty="0">
                <a:solidFill>
                  <a:schemeClr val="accent5">
                    <a:lumMod val="75000"/>
                  </a:schemeClr>
                </a:solidFill>
              </a:rPr>
              <a:t>Parity</a:t>
            </a:r>
          </a:p>
          <a:p>
            <a:pPr marL="411480" indent="-411480">
              <a:buFont typeface="Arial" panose="020B0604020202020204" pitchFamily="34" charset="0"/>
              <a:buChar char="•"/>
            </a:pPr>
            <a:r>
              <a:rPr lang="en-US" sz="2400" dirty="0">
                <a:solidFill>
                  <a:schemeClr val="accent5">
                    <a:lumMod val="75000"/>
                  </a:schemeClr>
                </a:solidFill>
              </a:rPr>
              <a:t>Maternal race/ethnicity</a:t>
            </a:r>
          </a:p>
          <a:p>
            <a:pPr marL="411480" indent="-411480">
              <a:buFont typeface="Arial" panose="020B0604020202020204" pitchFamily="34" charset="0"/>
              <a:buChar char="•"/>
            </a:pPr>
            <a:r>
              <a:rPr lang="en-US" sz="2400" dirty="0">
                <a:solidFill>
                  <a:schemeClr val="accent5">
                    <a:lumMod val="75000"/>
                  </a:schemeClr>
                </a:solidFill>
              </a:rPr>
              <a:t>Maternal education</a:t>
            </a:r>
          </a:p>
          <a:p>
            <a:pPr marL="411480" indent="-411480">
              <a:buFont typeface="Arial" panose="020B0604020202020204" pitchFamily="34" charset="0"/>
              <a:buChar char="•"/>
            </a:pPr>
            <a:r>
              <a:rPr lang="en-US" sz="2400" dirty="0">
                <a:solidFill>
                  <a:schemeClr val="accent4">
                    <a:lumMod val="75000"/>
                  </a:schemeClr>
                </a:solidFill>
              </a:rPr>
              <a:t>Child sex</a:t>
            </a:r>
          </a:p>
        </p:txBody>
      </p:sp>
      <p:sp>
        <p:nvSpPr>
          <p:cNvPr id="5" name="TextBox 4">
            <a:extLst>
              <a:ext uri="{FF2B5EF4-FFF2-40B4-BE49-F238E27FC236}">
                <a16:creationId xmlns:a16="http://schemas.microsoft.com/office/drawing/2014/main" id="{65FACCB6-14B1-447B-8C11-E5C531C72798}"/>
              </a:ext>
            </a:extLst>
          </p:cNvPr>
          <p:cNvSpPr txBox="1"/>
          <p:nvPr/>
        </p:nvSpPr>
        <p:spPr>
          <a:xfrm>
            <a:off x="9117916" y="5148246"/>
            <a:ext cx="3709833" cy="1569660"/>
          </a:xfrm>
          <a:prstGeom prst="rect">
            <a:avLst/>
          </a:prstGeom>
          <a:noFill/>
          <a:ln>
            <a:solidFill>
              <a:schemeClr val="tx1"/>
            </a:solidFill>
          </a:ln>
        </p:spPr>
        <p:txBody>
          <a:bodyPr wrap="square" rtlCol="0">
            <a:spAutoFit/>
          </a:bodyPr>
          <a:lstStyle/>
          <a:p>
            <a:r>
              <a:rPr lang="en-US" sz="2400" b="1" dirty="0"/>
              <a:t>Outcomes</a:t>
            </a:r>
            <a:endParaRPr lang="en-US" sz="2400" dirty="0"/>
          </a:p>
          <a:p>
            <a:pPr marL="342900" indent="-342900">
              <a:buFont typeface="Arial" charset="0"/>
              <a:buChar char="•"/>
            </a:pPr>
            <a:r>
              <a:rPr lang="en-US" sz="2400" dirty="0">
                <a:solidFill>
                  <a:schemeClr val="accent4">
                    <a:lumMod val="75000"/>
                  </a:schemeClr>
                </a:solidFill>
              </a:rPr>
              <a:t>Adiposity and body size at early- and mid-childhood and early teen</a:t>
            </a:r>
          </a:p>
        </p:txBody>
      </p:sp>
      <p:cxnSp>
        <p:nvCxnSpPr>
          <p:cNvPr id="9" name="Straight Arrow Connector 8">
            <a:extLst>
              <a:ext uri="{FF2B5EF4-FFF2-40B4-BE49-F238E27FC236}">
                <a16:creationId xmlns:a16="http://schemas.microsoft.com/office/drawing/2014/main" id="{EE37AAC2-2AC3-4581-A10E-F723C11B0219}"/>
              </a:ext>
            </a:extLst>
          </p:cNvPr>
          <p:cNvCxnSpPr>
            <a:cxnSpLocks/>
          </p:cNvCxnSpPr>
          <p:nvPr/>
        </p:nvCxnSpPr>
        <p:spPr>
          <a:xfrm flipV="1">
            <a:off x="4989106" y="6070483"/>
            <a:ext cx="3657600" cy="33342"/>
          </a:xfrm>
          <a:prstGeom prst="straightConnector1">
            <a:avLst/>
          </a:prstGeom>
          <a:ln w="666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E676852-423C-4E58-AA32-046CA288CD50}"/>
              </a:ext>
            </a:extLst>
          </p:cNvPr>
          <p:cNvCxnSpPr>
            <a:cxnSpLocks/>
          </p:cNvCxnSpPr>
          <p:nvPr/>
        </p:nvCxnSpPr>
        <p:spPr>
          <a:xfrm>
            <a:off x="8686831" y="4114800"/>
            <a:ext cx="731489" cy="701155"/>
          </a:xfrm>
          <a:prstGeom prst="straightConnector1">
            <a:avLst/>
          </a:prstGeom>
          <a:ln w="666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2A848DB-5041-49C1-AED2-D6CA0501ABEC}"/>
              </a:ext>
            </a:extLst>
          </p:cNvPr>
          <p:cNvCxnSpPr>
            <a:cxnSpLocks/>
          </p:cNvCxnSpPr>
          <p:nvPr/>
        </p:nvCxnSpPr>
        <p:spPr>
          <a:xfrm flipH="1">
            <a:off x="4212726" y="4025735"/>
            <a:ext cx="620502" cy="811277"/>
          </a:xfrm>
          <a:prstGeom prst="straightConnector1">
            <a:avLst/>
          </a:prstGeom>
          <a:ln w="666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itle 2">
            <a:extLst>
              <a:ext uri="{FF2B5EF4-FFF2-40B4-BE49-F238E27FC236}">
                <a16:creationId xmlns:a16="http://schemas.microsoft.com/office/drawing/2014/main" id="{D038A2BA-017A-4CB7-A31D-961504085D49}"/>
              </a:ext>
            </a:extLst>
          </p:cNvPr>
          <p:cNvSpPr>
            <a:spLocks noGrp="1"/>
          </p:cNvSpPr>
          <p:nvPr>
            <p:ph type="title"/>
          </p:nvPr>
        </p:nvSpPr>
        <p:spPr>
          <a:xfrm>
            <a:off x="297181" y="448479"/>
            <a:ext cx="3004159" cy="834056"/>
          </a:xfrm>
        </p:spPr>
        <p:txBody>
          <a:bodyPr>
            <a:normAutofit/>
          </a:bodyPr>
          <a:lstStyle/>
          <a:p>
            <a:r>
              <a:rPr lang="en-US" sz="4000" dirty="0">
                <a:latin typeface="Georgia" panose="02040502050405020303" pitchFamily="18" charset="0"/>
              </a:rPr>
              <a:t>DAG Aim 2</a:t>
            </a:r>
          </a:p>
        </p:txBody>
      </p:sp>
      <p:sp>
        <p:nvSpPr>
          <p:cNvPr id="12" name="TextBox 11">
            <a:extLst>
              <a:ext uri="{FF2B5EF4-FFF2-40B4-BE49-F238E27FC236}">
                <a16:creationId xmlns:a16="http://schemas.microsoft.com/office/drawing/2014/main" id="{2D707390-1FD3-488B-B889-17ED8C630AE9}"/>
              </a:ext>
            </a:extLst>
          </p:cNvPr>
          <p:cNvSpPr txBox="1"/>
          <p:nvPr/>
        </p:nvSpPr>
        <p:spPr>
          <a:xfrm>
            <a:off x="9536079" y="1958402"/>
            <a:ext cx="3253808" cy="830997"/>
          </a:xfrm>
          <a:prstGeom prst="rect">
            <a:avLst/>
          </a:prstGeom>
          <a:noFill/>
          <a:ln>
            <a:solidFill>
              <a:schemeClr val="tx1"/>
            </a:solidFill>
          </a:ln>
        </p:spPr>
        <p:txBody>
          <a:bodyPr wrap="square" rtlCol="0">
            <a:spAutoFit/>
          </a:bodyPr>
          <a:lstStyle/>
          <a:p>
            <a:r>
              <a:rPr lang="en-US" sz="2400" b="1" dirty="0"/>
              <a:t>Related to outcome</a:t>
            </a:r>
          </a:p>
          <a:p>
            <a:pPr marL="411480" indent="-411480">
              <a:buFont typeface="Arial" panose="020B0604020202020204" pitchFamily="34" charset="0"/>
              <a:buChar char="•"/>
            </a:pPr>
            <a:r>
              <a:rPr lang="en-US" sz="2400" dirty="0">
                <a:solidFill>
                  <a:srgbClr val="00B050"/>
                </a:solidFill>
              </a:rPr>
              <a:t>Child age</a:t>
            </a:r>
          </a:p>
        </p:txBody>
      </p:sp>
      <p:cxnSp>
        <p:nvCxnSpPr>
          <p:cNvPr id="13" name="Straight Arrow Connector 12">
            <a:extLst>
              <a:ext uri="{FF2B5EF4-FFF2-40B4-BE49-F238E27FC236}">
                <a16:creationId xmlns:a16="http://schemas.microsoft.com/office/drawing/2014/main" id="{4316455C-ADB0-4700-8D23-8A8E4F295C6C}"/>
              </a:ext>
            </a:extLst>
          </p:cNvPr>
          <p:cNvCxnSpPr>
            <a:cxnSpLocks/>
          </p:cNvCxnSpPr>
          <p:nvPr/>
        </p:nvCxnSpPr>
        <p:spPr>
          <a:xfrm>
            <a:off x="11162983" y="2945016"/>
            <a:ext cx="0" cy="1891996"/>
          </a:xfrm>
          <a:prstGeom prst="straightConnector1">
            <a:avLst/>
          </a:prstGeom>
          <a:ln w="666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FD77679-1EB0-4FA9-B5A5-76428B100053}"/>
              </a:ext>
            </a:extLst>
          </p:cNvPr>
          <p:cNvSpPr txBox="1"/>
          <p:nvPr/>
        </p:nvSpPr>
        <p:spPr>
          <a:xfrm>
            <a:off x="639114" y="4963580"/>
            <a:ext cx="3556348" cy="1938992"/>
          </a:xfrm>
          <a:prstGeom prst="rect">
            <a:avLst/>
          </a:prstGeom>
          <a:noFill/>
          <a:ln>
            <a:solidFill>
              <a:schemeClr val="tx1"/>
            </a:solidFill>
          </a:ln>
        </p:spPr>
        <p:txBody>
          <a:bodyPr wrap="square" rtlCol="0">
            <a:spAutoFit/>
          </a:bodyPr>
          <a:lstStyle/>
          <a:p>
            <a:r>
              <a:rPr lang="en-US" sz="2400" b="1" dirty="0"/>
              <a:t>Exposures </a:t>
            </a:r>
          </a:p>
          <a:p>
            <a:r>
              <a:rPr lang="en-US" sz="2400" dirty="0">
                <a:solidFill>
                  <a:schemeClr val="accent5">
                    <a:lumMod val="75000"/>
                  </a:schemeClr>
                </a:solidFill>
              </a:rPr>
              <a:t>Arsenic, barium, cadmium, cesium, lead, magnesium, manganese, mercury, selenium, zinc</a:t>
            </a:r>
          </a:p>
        </p:txBody>
      </p:sp>
    </p:spTree>
    <p:extLst>
      <p:ext uri="{BB962C8B-B14F-4D97-AF65-F5344CB8AC3E}">
        <p14:creationId xmlns:p14="http://schemas.microsoft.com/office/powerpoint/2010/main" val="27632292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or: Curved 2">
            <a:extLst>
              <a:ext uri="{FF2B5EF4-FFF2-40B4-BE49-F238E27FC236}">
                <a16:creationId xmlns:a16="http://schemas.microsoft.com/office/drawing/2014/main" id="{2F278ACA-3F8F-4969-8FA4-26871D05FF08}"/>
              </a:ext>
            </a:extLst>
          </p:cNvPr>
          <p:cNvCxnSpPr>
            <a:cxnSpLocks/>
          </p:cNvCxnSpPr>
          <p:nvPr/>
        </p:nvCxnSpPr>
        <p:spPr>
          <a:xfrm flipV="1">
            <a:off x="2489527" y="2654714"/>
            <a:ext cx="5349804" cy="2428516"/>
          </a:xfrm>
          <a:prstGeom prst="curvedConnector3">
            <a:avLst>
              <a:gd name="adj1" fmla="val 54172"/>
            </a:avLst>
          </a:prstGeom>
          <a:ln>
            <a:prstDash val="sysDot"/>
            <a:tailEnd type="triangle"/>
          </a:ln>
        </p:spPr>
        <p:style>
          <a:lnRef idx="2">
            <a:schemeClr val="accent1"/>
          </a:lnRef>
          <a:fillRef idx="0">
            <a:schemeClr val="accent1"/>
          </a:fillRef>
          <a:effectRef idx="1">
            <a:schemeClr val="accent1"/>
          </a:effectRef>
          <a:fontRef idx="minor">
            <a:schemeClr val="tx1"/>
          </a:fontRef>
        </p:style>
      </p:cxnSp>
      <p:sp>
        <p:nvSpPr>
          <p:cNvPr id="11" name="Title 2">
            <a:extLst>
              <a:ext uri="{FF2B5EF4-FFF2-40B4-BE49-F238E27FC236}">
                <a16:creationId xmlns:a16="http://schemas.microsoft.com/office/drawing/2014/main" id="{D038A2BA-017A-4CB7-A31D-961504085D49}"/>
              </a:ext>
            </a:extLst>
          </p:cNvPr>
          <p:cNvSpPr>
            <a:spLocks noGrp="1"/>
          </p:cNvSpPr>
          <p:nvPr>
            <p:ph type="title"/>
          </p:nvPr>
        </p:nvSpPr>
        <p:spPr>
          <a:xfrm>
            <a:off x="206683" y="175040"/>
            <a:ext cx="6570276" cy="622945"/>
          </a:xfrm>
        </p:spPr>
        <p:txBody>
          <a:bodyPr>
            <a:noAutofit/>
          </a:bodyPr>
          <a:lstStyle/>
          <a:p>
            <a:r>
              <a:rPr lang="en-US" sz="4000" dirty="0">
                <a:latin typeface="Georgia" panose="02040502050405020303" pitchFamily="18" charset="0"/>
              </a:rPr>
              <a:t>Mediation Model (Example)</a:t>
            </a:r>
          </a:p>
        </p:txBody>
      </p:sp>
      <p:sp>
        <p:nvSpPr>
          <p:cNvPr id="12" name="TextBox 11">
            <a:extLst>
              <a:ext uri="{FF2B5EF4-FFF2-40B4-BE49-F238E27FC236}">
                <a16:creationId xmlns:a16="http://schemas.microsoft.com/office/drawing/2014/main" id="{965015AA-BD02-491B-97BB-A2450A68EF53}"/>
              </a:ext>
            </a:extLst>
          </p:cNvPr>
          <p:cNvSpPr txBox="1"/>
          <p:nvPr/>
        </p:nvSpPr>
        <p:spPr>
          <a:xfrm>
            <a:off x="588017" y="5083227"/>
            <a:ext cx="1697042" cy="830997"/>
          </a:xfrm>
          <a:prstGeom prst="rect">
            <a:avLst/>
          </a:prstGeom>
          <a:noFill/>
          <a:ln>
            <a:solidFill>
              <a:schemeClr val="tx1"/>
            </a:solidFill>
          </a:ln>
        </p:spPr>
        <p:txBody>
          <a:bodyPr wrap="square" rtlCol="0">
            <a:spAutoFit/>
          </a:bodyPr>
          <a:lstStyle/>
          <a:p>
            <a:r>
              <a:rPr lang="en-US" sz="2400" b="1" dirty="0"/>
              <a:t>Exposure</a:t>
            </a:r>
          </a:p>
          <a:p>
            <a:r>
              <a:rPr lang="en-US" sz="2400" dirty="0">
                <a:solidFill>
                  <a:schemeClr val="accent5">
                    <a:lumMod val="75000"/>
                  </a:schemeClr>
                </a:solidFill>
              </a:rPr>
              <a:t>Magnesium</a:t>
            </a:r>
          </a:p>
        </p:txBody>
      </p:sp>
      <p:sp>
        <p:nvSpPr>
          <p:cNvPr id="13" name="TextBox 12">
            <a:extLst>
              <a:ext uri="{FF2B5EF4-FFF2-40B4-BE49-F238E27FC236}">
                <a16:creationId xmlns:a16="http://schemas.microsoft.com/office/drawing/2014/main" id="{CA07BEF0-5CBB-48B8-91D5-F6E0EDCFA40B}"/>
              </a:ext>
            </a:extLst>
          </p:cNvPr>
          <p:cNvSpPr txBox="1"/>
          <p:nvPr/>
        </p:nvSpPr>
        <p:spPr>
          <a:xfrm>
            <a:off x="8212632" y="185282"/>
            <a:ext cx="6417768" cy="4154984"/>
          </a:xfrm>
          <a:prstGeom prst="rect">
            <a:avLst/>
          </a:prstGeom>
          <a:noFill/>
          <a:ln>
            <a:solidFill>
              <a:schemeClr val="tx1"/>
            </a:solidFill>
          </a:ln>
        </p:spPr>
        <p:txBody>
          <a:bodyPr wrap="square" rtlCol="0">
            <a:spAutoFit/>
          </a:bodyPr>
          <a:lstStyle/>
          <a:p>
            <a:r>
              <a:rPr lang="en-US" sz="2400" b="1" dirty="0">
                <a:solidFill>
                  <a:srgbClr val="FF0000"/>
                </a:solidFill>
              </a:rPr>
              <a:t>Confounders (C2) </a:t>
            </a:r>
          </a:p>
          <a:p>
            <a:pPr marL="411480" indent="-411480">
              <a:buFont typeface="Arial" panose="020B0604020202020204" pitchFamily="34" charset="0"/>
              <a:buChar char="•"/>
            </a:pPr>
            <a:r>
              <a:rPr lang="en-US" sz="2400" dirty="0">
                <a:solidFill>
                  <a:schemeClr val="accent5">
                    <a:lumMod val="75000"/>
                  </a:schemeClr>
                </a:solidFill>
              </a:rPr>
              <a:t>Maternal BMI</a:t>
            </a:r>
          </a:p>
          <a:p>
            <a:pPr marL="411480" indent="-411480">
              <a:buFont typeface="Arial" panose="020B0604020202020204" pitchFamily="34" charset="0"/>
              <a:buChar char="•"/>
            </a:pPr>
            <a:r>
              <a:rPr lang="en-US" sz="2400" dirty="0">
                <a:solidFill>
                  <a:schemeClr val="accent5">
                    <a:lumMod val="75000"/>
                  </a:schemeClr>
                </a:solidFill>
              </a:rPr>
              <a:t>Maternal smoking</a:t>
            </a:r>
          </a:p>
          <a:p>
            <a:pPr marL="411480" indent="-411480">
              <a:buFont typeface="Arial" panose="020B0604020202020204" pitchFamily="34" charset="0"/>
              <a:buChar char="•"/>
            </a:pPr>
            <a:r>
              <a:rPr lang="en-US" sz="2400" dirty="0">
                <a:solidFill>
                  <a:schemeClr val="accent5">
                    <a:lumMod val="75000"/>
                  </a:schemeClr>
                </a:solidFill>
              </a:rPr>
              <a:t>Maternal age</a:t>
            </a:r>
          </a:p>
          <a:p>
            <a:pPr marL="411480" indent="-411480">
              <a:buFont typeface="Arial" panose="020B0604020202020204" pitchFamily="34" charset="0"/>
              <a:buChar char="•"/>
            </a:pPr>
            <a:r>
              <a:rPr lang="en-US" sz="2400" dirty="0">
                <a:solidFill>
                  <a:schemeClr val="accent5">
                    <a:lumMod val="75000"/>
                  </a:schemeClr>
                </a:solidFill>
              </a:rPr>
              <a:t>Household income</a:t>
            </a:r>
          </a:p>
          <a:p>
            <a:pPr marL="411480" indent="-411480">
              <a:buFont typeface="Arial" panose="020B0604020202020204" pitchFamily="34" charset="0"/>
              <a:buChar char="•"/>
            </a:pPr>
            <a:r>
              <a:rPr lang="en-US" sz="2400" dirty="0">
                <a:solidFill>
                  <a:schemeClr val="accent5">
                    <a:lumMod val="75000"/>
                  </a:schemeClr>
                </a:solidFill>
              </a:rPr>
              <a:t>Parity</a:t>
            </a:r>
          </a:p>
          <a:p>
            <a:pPr marL="411480" indent="-411480">
              <a:buFont typeface="Arial" panose="020B0604020202020204" pitchFamily="34" charset="0"/>
              <a:buChar char="•"/>
            </a:pPr>
            <a:r>
              <a:rPr lang="en-US" sz="2400" dirty="0">
                <a:solidFill>
                  <a:schemeClr val="accent5">
                    <a:lumMod val="75000"/>
                  </a:schemeClr>
                </a:solidFill>
              </a:rPr>
              <a:t>Maternal race/ethnicity</a:t>
            </a:r>
          </a:p>
          <a:p>
            <a:pPr marL="411480" indent="-411480">
              <a:buFont typeface="Arial" panose="020B0604020202020204" pitchFamily="34" charset="0"/>
              <a:buChar char="•"/>
            </a:pPr>
            <a:r>
              <a:rPr lang="en-US" sz="2400" dirty="0">
                <a:solidFill>
                  <a:schemeClr val="accent5">
                    <a:lumMod val="75000"/>
                  </a:schemeClr>
                </a:solidFill>
              </a:rPr>
              <a:t>Maternal education</a:t>
            </a:r>
          </a:p>
          <a:p>
            <a:pPr marL="411480" indent="-411480">
              <a:buFont typeface="Arial" panose="020B0604020202020204" pitchFamily="34" charset="0"/>
              <a:buChar char="•"/>
            </a:pPr>
            <a:r>
              <a:rPr lang="en-US" sz="2400" dirty="0">
                <a:solidFill>
                  <a:schemeClr val="accent4">
                    <a:lumMod val="75000"/>
                  </a:schemeClr>
                </a:solidFill>
              </a:rPr>
              <a:t>Child sex at birth</a:t>
            </a:r>
          </a:p>
          <a:p>
            <a:pPr marL="411480" indent="-411480">
              <a:buFont typeface="Arial" panose="020B0604020202020204" pitchFamily="34" charset="0"/>
              <a:buChar char="•"/>
            </a:pPr>
            <a:r>
              <a:rPr lang="en-US" sz="2400" dirty="0">
                <a:solidFill>
                  <a:schemeClr val="accent4">
                    <a:lumMod val="75000"/>
                  </a:schemeClr>
                </a:solidFill>
              </a:rPr>
              <a:t>Gestational age at birth</a:t>
            </a:r>
          </a:p>
          <a:p>
            <a:pPr marL="411480" indent="-411480">
              <a:buFont typeface="Arial" panose="020B0604020202020204" pitchFamily="34" charset="0"/>
              <a:buChar char="•"/>
            </a:pPr>
            <a:r>
              <a:rPr lang="en-US" sz="2400" dirty="0">
                <a:solidFill>
                  <a:schemeClr val="accent4">
                    <a:lumMod val="75000"/>
                  </a:schemeClr>
                </a:solidFill>
              </a:rPr>
              <a:t>Birthweight-for-gestational age &amp; sex z-score</a:t>
            </a:r>
          </a:p>
        </p:txBody>
      </p:sp>
      <p:sp>
        <p:nvSpPr>
          <p:cNvPr id="15" name="TextBox 14">
            <a:extLst>
              <a:ext uri="{FF2B5EF4-FFF2-40B4-BE49-F238E27FC236}">
                <a16:creationId xmlns:a16="http://schemas.microsoft.com/office/drawing/2014/main" id="{28568833-6699-42A0-BD46-D8C408E97217}"/>
              </a:ext>
            </a:extLst>
          </p:cNvPr>
          <p:cNvSpPr txBox="1"/>
          <p:nvPr/>
        </p:nvSpPr>
        <p:spPr>
          <a:xfrm>
            <a:off x="9729810" y="5060603"/>
            <a:ext cx="4548448" cy="830997"/>
          </a:xfrm>
          <a:prstGeom prst="rect">
            <a:avLst/>
          </a:prstGeom>
          <a:noFill/>
          <a:ln>
            <a:solidFill>
              <a:schemeClr val="tx1"/>
            </a:solidFill>
          </a:ln>
        </p:spPr>
        <p:txBody>
          <a:bodyPr wrap="square" rtlCol="0">
            <a:spAutoFit/>
          </a:bodyPr>
          <a:lstStyle/>
          <a:p>
            <a:r>
              <a:rPr lang="en-US" sz="2400" b="1" dirty="0"/>
              <a:t>Outcome</a:t>
            </a:r>
            <a:endParaRPr lang="en-US" sz="2400" dirty="0"/>
          </a:p>
          <a:p>
            <a:pPr marL="342900" indent="-342900">
              <a:buFont typeface="Arial" charset="0"/>
              <a:buChar char="•"/>
            </a:pPr>
            <a:r>
              <a:rPr lang="en-US" sz="2400" dirty="0">
                <a:solidFill>
                  <a:schemeClr val="accent4">
                    <a:lumMod val="75000"/>
                  </a:schemeClr>
                </a:solidFill>
              </a:rPr>
              <a:t>Waist circumference early teen</a:t>
            </a:r>
          </a:p>
        </p:txBody>
      </p:sp>
      <p:sp>
        <p:nvSpPr>
          <p:cNvPr id="16" name="TextBox 15">
            <a:extLst>
              <a:ext uri="{FF2B5EF4-FFF2-40B4-BE49-F238E27FC236}">
                <a16:creationId xmlns:a16="http://schemas.microsoft.com/office/drawing/2014/main" id="{B624C0F6-D80E-4247-B642-C1434D9F7D6C}"/>
              </a:ext>
            </a:extLst>
          </p:cNvPr>
          <p:cNvSpPr txBox="1"/>
          <p:nvPr/>
        </p:nvSpPr>
        <p:spPr>
          <a:xfrm>
            <a:off x="5152477" y="5060603"/>
            <a:ext cx="3248972" cy="830997"/>
          </a:xfrm>
          <a:prstGeom prst="rect">
            <a:avLst/>
          </a:prstGeom>
          <a:noFill/>
          <a:ln>
            <a:solidFill>
              <a:schemeClr val="tx1"/>
            </a:solidFill>
          </a:ln>
        </p:spPr>
        <p:txBody>
          <a:bodyPr wrap="square" rtlCol="0">
            <a:spAutoFit/>
          </a:bodyPr>
          <a:lstStyle/>
          <a:p>
            <a:r>
              <a:rPr lang="en-US" sz="2400" b="1" dirty="0"/>
              <a:t>Mediator </a:t>
            </a:r>
            <a:endParaRPr lang="en-US" sz="2400" dirty="0"/>
          </a:p>
          <a:p>
            <a:pPr marL="342900" indent="-342900">
              <a:buFont typeface="Arial" charset="0"/>
              <a:buChar char="•"/>
            </a:pPr>
            <a:r>
              <a:rPr lang="en-US" sz="2400" dirty="0">
                <a:solidFill>
                  <a:srgbClr val="00B050"/>
                </a:solidFill>
              </a:rPr>
              <a:t>Cord blood mtDNAcn</a:t>
            </a:r>
          </a:p>
        </p:txBody>
      </p:sp>
      <p:sp>
        <p:nvSpPr>
          <p:cNvPr id="18" name="TextBox 17">
            <a:extLst>
              <a:ext uri="{FF2B5EF4-FFF2-40B4-BE49-F238E27FC236}">
                <a16:creationId xmlns:a16="http://schemas.microsoft.com/office/drawing/2014/main" id="{42F1C186-6C3A-4868-9D95-DA372931282D}"/>
              </a:ext>
            </a:extLst>
          </p:cNvPr>
          <p:cNvSpPr txBox="1"/>
          <p:nvPr/>
        </p:nvSpPr>
        <p:spPr>
          <a:xfrm>
            <a:off x="4866180" y="6333822"/>
            <a:ext cx="3979936" cy="461665"/>
          </a:xfrm>
          <a:prstGeom prst="rect">
            <a:avLst/>
          </a:prstGeom>
          <a:noFill/>
          <a:ln>
            <a:solidFill>
              <a:schemeClr val="tx1"/>
            </a:solidFill>
          </a:ln>
        </p:spPr>
        <p:txBody>
          <a:bodyPr wrap="square" rtlCol="0">
            <a:spAutoFit/>
          </a:bodyPr>
          <a:lstStyle/>
          <a:p>
            <a:r>
              <a:rPr lang="en-US" sz="2400" b="1" dirty="0">
                <a:solidFill>
                  <a:srgbClr val="1A1AB0"/>
                </a:solidFill>
              </a:rPr>
              <a:t>Confounders (C1) </a:t>
            </a:r>
            <a:r>
              <a:rPr lang="en-US" sz="2400" b="1" dirty="0"/>
              <a:t>= </a:t>
            </a:r>
            <a:r>
              <a:rPr lang="en-US" sz="2400" b="1" dirty="0">
                <a:solidFill>
                  <a:srgbClr val="FF0000"/>
                </a:solidFill>
              </a:rPr>
              <a:t>C2</a:t>
            </a:r>
            <a:r>
              <a:rPr lang="en-US" sz="2400" b="1" dirty="0"/>
              <a:t> and </a:t>
            </a:r>
            <a:r>
              <a:rPr lang="en-US" sz="2400" b="1" dirty="0">
                <a:solidFill>
                  <a:srgbClr val="008000"/>
                </a:solidFill>
              </a:rPr>
              <a:t>C3</a:t>
            </a:r>
          </a:p>
        </p:txBody>
      </p:sp>
      <p:sp>
        <p:nvSpPr>
          <p:cNvPr id="19" name="TextBox 18">
            <a:extLst>
              <a:ext uri="{FF2B5EF4-FFF2-40B4-BE49-F238E27FC236}">
                <a16:creationId xmlns:a16="http://schemas.microsoft.com/office/drawing/2014/main" id="{7C74AD3D-0D28-4F16-807E-FCCCD70B3882}"/>
              </a:ext>
            </a:extLst>
          </p:cNvPr>
          <p:cNvSpPr txBox="1"/>
          <p:nvPr/>
        </p:nvSpPr>
        <p:spPr>
          <a:xfrm>
            <a:off x="5569015" y="3560870"/>
            <a:ext cx="2571852" cy="830997"/>
          </a:xfrm>
          <a:prstGeom prst="rect">
            <a:avLst/>
          </a:prstGeom>
          <a:noFill/>
          <a:ln>
            <a:solidFill>
              <a:schemeClr val="tx1"/>
            </a:solidFill>
          </a:ln>
        </p:spPr>
        <p:txBody>
          <a:bodyPr wrap="square" rtlCol="0">
            <a:spAutoFit/>
          </a:bodyPr>
          <a:lstStyle/>
          <a:p>
            <a:pPr marL="411480" indent="-411480">
              <a:buFont typeface="Arial" panose="020B0604020202020204" pitchFamily="34" charset="0"/>
              <a:buChar char="•"/>
            </a:pPr>
            <a:r>
              <a:rPr lang="en-US" sz="2400" dirty="0">
                <a:solidFill>
                  <a:srgbClr val="00B050"/>
                </a:solidFill>
              </a:rPr>
              <a:t>Sample plate</a:t>
            </a:r>
          </a:p>
          <a:p>
            <a:pPr marL="411480" indent="-411480">
              <a:buFont typeface="Arial" panose="020B0604020202020204" pitchFamily="34" charset="0"/>
              <a:buChar char="•"/>
            </a:pPr>
            <a:r>
              <a:rPr lang="en-US" sz="2400" dirty="0">
                <a:solidFill>
                  <a:srgbClr val="00B050"/>
                </a:solidFill>
              </a:rPr>
              <a:t>Cell-type</a:t>
            </a:r>
          </a:p>
        </p:txBody>
      </p:sp>
      <p:sp>
        <p:nvSpPr>
          <p:cNvPr id="20" name="TextBox 19">
            <a:extLst>
              <a:ext uri="{FF2B5EF4-FFF2-40B4-BE49-F238E27FC236}">
                <a16:creationId xmlns:a16="http://schemas.microsoft.com/office/drawing/2014/main" id="{57B9A1CB-B715-42E8-9453-ABDC798ECEBA}"/>
              </a:ext>
            </a:extLst>
          </p:cNvPr>
          <p:cNvSpPr txBox="1"/>
          <p:nvPr/>
        </p:nvSpPr>
        <p:spPr>
          <a:xfrm>
            <a:off x="11572346" y="6741175"/>
            <a:ext cx="1842538" cy="461665"/>
          </a:xfrm>
          <a:prstGeom prst="rect">
            <a:avLst/>
          </a:prstGeom>
          <a:noFill/>
          <a:ln>
            <a:solidFill>
              <a:schemeClr val="tx1"/>
            </a:solidFill>
          </a:ln>
        </p:spPr>
        <p:txBody>
          <a:bodyPr wrap="square" rtlCol="0">
            <a:spAutoFit/>
          </a:bodyPr>
          <a:lstStyle/>
          <a:p>
            <a:pPr marL="342900" indent="-342900">
              <a:buFont typeface="Arial" charset="0"/>
              <a:buChar char="•"/>
            </a:pPr>
            <a:r>
              <a:rPr lang="en-US" sz="2400" dirty="0">
                <a:solidFill>
                  <a:schemeClr val="accent4">
                    <a:lumMod val="75000"/>
                  </a:schemeClr>
                </a:solidFill>
              </a:rPr>
              <a:t>Child age</a:t>
            </a:r>
          </a:p>
        </p:txBody>
      </p:sp>
      <p:cxnSp>
        <p:nvCxnSpPr>
          <p:cNvPr id="21" name="Straight Arrow Connector 20">
            <a:extLst>
              <a:ext uri="{FF2B5EF4-FFF2-40B4-BE49-F238E27FC236}">
                <a16:creationId xmlns:a16="http://schemas.microsoft.com/office/drawing/2014/main" id="{4B936C20-327A-475C-A153-5D6AEA932F0F}"/>
              </a:ext>
            </a:extLst>
          </p:cNvPr>
          <p:cNvCxnSpPr>
            <a:cxnSpLocks/>
          </p:cNvCxnSpPr>
          <p:nvPr/>
        </p:nvCxnSpPr>
        <p:spPr>
          <a:xfrm flipV="1">
            <a:off x="2699021" y="5545686"/>
            <a:ext cx="1828800" cy="1"/>
          </a:xfrm>
          <a:prstGeom prst="straightConnector1">
            <a:avLst/>
          </a:prstGeom>
          <a:ln w="666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AB733F7-CC29-4A24-80FE-556A2B690452}"/>
              </a:ext>
            </a:extLst>
          </p:cNvPr>
          <p:cNvCxnSpPr>
            <a:cxnSpLocks/>
          </p:cNvCxnSpPr>
          <p:nvPr/>
        </p:nvCxnSpPr>
        <p:spPr>
          <a:xfrm flipV="1">
            <a:off x="8685045" y="5507961"/>
            <a:ext cx="828488" cy="1"/>
          </a:xfrm>
          <a:prstGeom prst="straightConnector1">
            <a:avLst/>
          </a:prstGeom>
          <a:ln w="666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B692C2A-D6F1-4268-AC89-F15B50F0EF1C}"/>
              </a:ext>
            </a:extLst>
          </p:cNvPr>
          <p:cNvCxnSpPr>
            <a:cxnSpLocks/>
          </p:cNvCxnSpPr>
          <p:nvPr/>
        </p:nvCxnSpPr>
        <p:spPr>
          <a:xfrm flipV="1">
            <a:off x="8966497" y="6063323"/>
            <a:ext cx="763310" cy="439943"/>
          </a:xfrm>
          <a:prstGeom prst="straightConnector1">
            <a:avLst/>
          </a:prstGeom>
          <a:ln w="66675">
            <a:solidFill>
              <a:srgbClr val="1A1AB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18627DB-1393-4D18-8642-AC4D9EFA983C}"/>
              </a:ext>
            </a:extLst>
          </p:cNvPr>
          <p:cNvCxnSpPr>
            <a:cxnSpLocks/>
          </p:cNvCxnSpPr>
          <p:nvPr/>
        </p:nvCxnSpPr>
        <p:spPr>
          <a:xfrm flipH="1" flipV="1">
            <a:off x="2613110" y="6063323"/>
            <a:ext cx="1776010" cy="439943"/>
          </a:xfrm>
          <a:prstGeom prst="straightConnector1">
            <a:avLst/>
          </a:prstGeom>
          <a:ln w="66675">
            <a:solidFill>
              <a:srgbClr val="1A1AB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D98BFF1-AB8C-465E-86AF-FC4401BA61FA}"/>
              </a:ext>
            </a:extLst>
          </p:cNvPr>
          <p:cNvCxnSpPr>
            <a:cxnSpLocks/>
          </p:cNvCxnSpPr>
          <p:nvPr/>
        </p:nvCxnSpPr>
        <p:spPr>
          <a:xfrm>
            <a:off x="6776959" y="4423782"/>
            <a:ext cx="0" cy="532400"/>
          </a:xfrm>
          <a:prstGeom prst="straightConnector1">
            <a:avLst/>
          </a:prstGeom>
          <a:ln w="666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D655F17-1C01-443F-9F53-6AD9B142425C}"/>
              </a:ext>
            </a:extLst>
          </p:cNvPr>
          <p:cNvCxnSpPr>
            <a:cxnSpLocks/>
          </p:cNvCxnSpPr>
          <p:nvPr/>
        </p:nvCxnSpPr>
        <p:spPr>
          <a:xfrm>
            <a:off x="5152477" y="4319274"/>
            <a:ext cx="526928" cy="704659"/>
          </a:xfrm>
          <a:prstGeom prst="straightConnector1">
            <a:avLst/>
          </a:prstGeom>
          <a:ln w="66675">
            <a:solidFill>
              <a:srgbClr val="008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66ECF2E-F41B-4B93-B6F7-4BB241E00113}"/>
              </a:ext>
            </a:extLst>
          </p:cNvPr>
          <p:cNvCxnSpPr>
            <a:cxnSpLocks/>
          </p:cNvCxnSpPr>
          <p:nvPr/>
        </p:nvCxnSpPr>
        <p:spPr>
          <a:xfrm>
            <a:off x="2072984" y="4491536"/>
            <a:ext cx="0" cy="532400"/>
          </a:xfrm>
          <a:prstGeom prst="straightConnector1">
            <a:avLst/>
          </a:prstGeom>
          <a:ln w="66675">
            <a:solidFill>
              <a:srgbClr val="008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DDD3AF8-BE53-4DF8-A73D-73D50F2F3451}"/>
              </a:ext>
            </a:extLst>
          </p:cNvPr>
          <p:cNvCxnSpPr>
            <a:cxnSpLocks/>
          </p:cNvCxnSpPr>
          <p:nvPr/>
        </p:nvCxnSpPr>
        <p:spPr>
          <a:xfrm>
            <a:off x="11903255" y="4443469"/>
            <a:ext cx="0" cy="532400"/>
          </a:xfrm>
          <a:prstGeom prst="straightConnector1">
            <a:avLst/>
          </a:prstGeom>
          <a:ln w="666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D863E40-4605-4E2C-9C40-29481E197236}"/>
              </a:ext>
            </a:extLst>
          </p:cNvPr>
          <p:cNvCxnSpPr>
            <a:cxnSpLocks/>
          </p:cNvCxnSpPr>
          <p:nvPr/>
        </p:nvCxnSpPr>
        <p:spPr>
          <a:xfrm flipH="1">
            <a:off x="8212635" y="4423780"/>
            <a:ext cx="188814" cy="532400"/>
          </a:xfrm>
          <a:prstGeom prst="straightConnector1">
            <a:avLst/>
          </a:prstGeom>
          <a:ln w="666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8130564-C4B0-47CA-8B1F-29EB39E78DE8}"/>
              </a:ext>
            </a:extLst>
          </p:cNvPr>
          <p:cNvCxnSpPr>
            <a:cxnSpLocks/>
          </p:cNvCxnSpPr>
          <p:nvPr/>
        </p:nvCxnSpPr>
        <p:spPr>
          <a:xfrm flipV="1">
            <a:off x="12368569" y="6028047"/>
            <a:ext cx="0" cy="611552"/>
          </a:xfrm>
          <a:prstGeom prst="straightConnector1">
            <a:avLst/>
          </a:prstGeom>
          <a:ln w="666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C2AA112-0AF5-4DE3-A09F-AB3473209ECB}"/>
              </a:ext>
            </a:extLst>
          </p:cNvPr>
          <p:cNvSpPr txBox="1"/>
          <p:nvPr/>
        </p:nvSpPr>
        <p:spPr>
          <a:xfrm>
            <a:off x="1557151" y="906934"/>
            <a:ext cx="3595322" cy="3416320"/>
          </a:xfrm>
          <a:prstGeom prst="rect">
            <a:avLst/>
          </a:prstGeom>
          <a:noFill/>
          <a:ln>
            <a:solidFill>
              <a:schemeClr val="tx1"/>
            </a:solidFill>
          </a:ln>
        </p:spPr>
        <p:txBody>
          <a:bodyPr wrap="square" rtlCol="0">
            <a:spAutoFit/>
          </a:bodyPr>
          <a:lstStyle/>
          <a:p>
            <a:r>
              <a:rPr lang="en-US" sz="2400" b="1" dirty="0">
                <a:solidFill>
                  <a:srgbClr val="008000"/>
                </a:solidFill>
              </a:rPr>
              <a:t>Confounders (C3)</a:t>
            </a:r>
          </a:p>
          <a:p>
            <a:pPr marL="411480" indent="-411480">
              <a:buFont typeface="Arial" panose="020B0604020202020204" pitchFamily="34" charset="0"/>
              <a:buChar char="•"/>
            </a:pPr>
            <a:r>
              <a:rPr lang="en-US" sz="2400" dirty="0">
                <a:solidFill>
                  <a:schemeClr val="accent5">
                    <a:lumMod val="75000"/>
                  </a:schemeClr>
                </a:solidFill>
              </a:rPr>
              <a:t>Maternal BMI</a:t>
            </a:r>
          </a:p>
          <a:p>
            <a:pPr marL="411480" indent="-411480">
              <a:buFont typeface="Arial" panose="020B0604020202020204" pitchFamily="34" charset="0"/>
              <a:buChar char="•"/>
            </a:pPr>
            <a:r>
              <a:rPr lang="en-US" sz="2400" dirty="0">
                <a:solidFill>
                  <a:schemeClr val="accent5">
                    <a:lumMod val="75000"/>
                  </a:schemeClr>
                </a:solidFill>
              </a:rPr>
              <a:t>Maternal smoking</a:t>
            </a:r>
          </a:p>
          <a:p>
            <a:pPr marL="411480" indent="-411480">
              <a:buFont typeface="Arial" panose="020B0604020202020204" pitchFamily="34" charset="0"/>
              <a:buChar char="•"/>
            </a:pPr>
            <a:r>
              <a:rPr lang="en-US" sz="2400" dirty="0">
                <a:solidFill>
                  <a:schemeClr val="accent5">
                    <a:lumMod val="75000"/>
                  </a:schemeClr>
                </a:solidFill>
              </a:rPr>
              <a:t>Maternal age</a:t>
            </a:r>
          </a:p>
          <a:p>
            <a:pPr marL="411480" indent="-411480">
              <a:buFont typeface="Arial" panose="020B0604020202020204" pitchFamily="34" charset="0"/>
              <a:buChar char="•"/>
            </a:pPr>
            <a:r>
              <a:rPr lang="en-US" sz="2400" dirty="0">
                <a:solidFill>
                  <a:schemeClr val="accent5">
                    <a:lumMod val="75000"/>
                  </a:schemeClr>
                </a:solidFill>
              </a:rPr>
              <a:t>Household income</a:t>
            </a:r>
          </a:p>
          <a:p>
            <a:pPr marL="411480" indent="-411480">
              <a:buFont typeface="Arial" panose="020B0604020202020204" pitchFamily="34" charset="0"/>
              <a:buChar char="•"/>
            </a:pPr>
            <a:r>
              <a:rPr lang="en-US" sz="2400" dirty="0">
                <a:solidFill>
                  <a:schemeClr val="accent5">
                    <a:lumMod val="75000"/>
                  </a:schemeClr>
                </a:solidFill>
              </a:rPr>
              <a:t>Parity</a:t>
            </a:r>
          </a:p>
          <a:p>
            <a:pPr marL="411480" indent="-411480">
              <a:buFont typeface="Arial" panose="020B0604020202020204" pitchFamily="34" charset="0"/>
              <a:buChar char="•"/>
            </a:pPr>
            <a:r>
              <a:rPr lang="en-US" sz="2400" dirty="0">
                <a:solidFill>
                  <a:schemeClr val="accent5">
                    <a:lumMod val="75000"/>
                  </a:schemeClr>
                </a:solidFill>
              </a:rPr>
              <a:t>Maternal race/ethnicity</a:t>
            </a:r>
          </a:p>
          <a:p>
            <a:pPr marL="411480" indent="-411480">
              <a:buFont typeface="Arial" panose="020B0604020202020204" pitchFamily="34" charset="0"/>
              <a:buChar char="•"/>
            </a:pPr>
            <a:r>
              <a:rPr lang="en-US" sz="2400" dirty="0">
                <a:solidFill>
                  <a:schemeClr val="accent5">
                    <a:lumMod val="75000"/>
                  </a:schemeClr>
                </a:solidFill>
              </a:rPr>
              <a:t>Maternal education</a:t>
            </a:r>
          </a:p>
          <a:p>
            <a:pPr marL="411480" indent="-411480">
              <a:buFont typeface="Arial" panose="020B0604020202020204" pitchFamily="34" charset="0"/>
              <a:buChar char="•"/>
            </a:pPr>
            <a:r>
              <a:rPr lang="en-US" sz="2400" dirty="0">
                <a:solidFill>
                  <a:schemeClr val="accent4">
                    <a:lumMod val="75000"/>
                  </a:schemeClr>
                </a:solidFill>
              </a:rPr>
              <a:t>Child sex</a:t>
            </a:r>
          </a:p>
        </p:txBody>
      </p:sp>
      <p:sp>
        <p:nvSpPr>
          <p:cNvPr id="10" name="TextBox 9">
            <a:extLst>
              <a:ext uri="{FF2B5EF4-FFF2-40B4-BE49-F238E27FC236}">
                <a16:creationId xmlns:a16="http://schemas.microsoft.com/office/drawing/2014/main" id="{5CDFBF22-D947-4678-A9DF-A04673493C9F}"/>
              </a:ext>
            </a:extLst>
          </p:cNvPr>
          <p:cNvSpPr txBox="1"/>
          <p:nvPr/>
        </p:nvSpPr>
        <p:spPr>
          <a:xfrm>
            <a:off x="6617921" y="2293848"/>
            <a:ext cx="476448" cy="535531"/>
          </a:xfrm>
          <a:prstGeom prst="rect">
            <a:avLst/>
          </a:prstGeom>
          <a:noFill/>
        </p:spPr>
        <p:txBody>
          <a:bodyPr wrap="square" rtlCol="0">
            <a:spAutoFit/>
          </a:bodyPr>
          <a:lstStyle/>
          <a:p>
            <a:r>
              <a:rPr lang="en-US" sz="2880" b="1" dirty="0"/>
              <a:t>?</a:t>
            </a:r>
          </a:p>
        </p:txBody>
      </p:sp>
    </p:spTree>
    <p:extLst>
      <p:ext uri="{BB962C8B-B14F-4D97-AF65-F5344CB8AC3E}">
        <p14:creationId xmlns:p14="http://schemas.microsoft.com/office/powerpoint/2010/main" val="3962084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1B869-5824-4E95-98FF-3235987B68E7}"/>
              </a:ext>
            </a:extLst>
          </p:cNvPr>
          <p:cNvSpPr>
            <a:spLocks noGrp="1"/>
          </p:cNvSpPr>
          <p:nvPr>
            <p:ph type="title"/>
          </p:nvPr>
        </p:nvSpPr>
        <p:spPr>
          <a:xfrm>
            <a:off x="330530" y="511890"/>
            <a:ext cx="8801595" cy="796927"/>
          </a:xfrm>
        </p:spPr>
        <p:txBody>
          <a:bodyPr>
            <a:noAutofit/>
          </a:bodyPr>
          <a:lstStyle/>
          <a:p>
            <a:r>
              <a:rPr lang="en-US" sz="4400" dirty="0">
                <a:latin typeface="Georgia" panose="02040502050405020303" pitchFamily="18" charset="0"/>
              </a:rPr>
              <a:t>Background: Childhood Adiposity</a:t>
            </a:r>
          </a:p>
        </p:txBody>
      </p:sp>
      <p:sp>
        <p:nvSpPr>
          <p:cNvPr id="3" name="Content Placeholder 2">
            <a:extLst>
              <a:ext uri="{FF2B5EF4-FFF2-40B4-BE49-F238E27FC236}">
                <a16:creationId xmlns:a16="http://schemas.microsoft.com/office/drawing/2014/main" id="{73743E70-8974-48F0-B458-FD713159A72C}"/>
              </a:ext>
            </a:extLst>
          </p:cNvPr>
          <p:cNvSpPr>
            <a:spLocks noGrp="1"/>
          </p:cNvSpPr>
          <p:nvPr>
            <p:ph idx="1"/>
          </p:nvPr>
        </p:nvSpPr>
        <p:spPr>
          <a:xfrm>
            <a:off x="2536472" y="1957211"/>
            <a:ext cx="9557456" cy="4897783"/>
          </a:xfrm>
        </p:spPr>
        <p:txBody>
          <a:bodyPr>
            <a:noAutofit/>
          </a:bodyPr>
          <a:lstStyle/>
          <a:p>
            <a:pPr>
              <a:spcBef>
                <a:spcPts val="0"/>
              </a:spcBef>
            </a:pPr>
            <a:r>
              <a:rPr lang="en-US" sz="2400" dirty="0">
                <a:latin typeface="+mn-lt"/>
              </a:rPr>
              <a:t>1/5 children overweight or obese worldwide</a:t>
            </a:r>
          </a:p>
          <a:p>
            <a:pPr marL="0" indent="0">
              <a:lnSpc>
                <a:spcPct val="50000"/>
              </a:lnSpc>
              <a:spcBef>
                <a:spcPts val="0"/>
              </a:spcBef>
              <a:buNone/>
            </a:pPr>
            <a:endParaRPr lang="en-US" sz="2400" dirty="0">
              <a:latin typeface="+mn-lt"/>
            </a:endParaRPr>
          </a:p>
          <a:p>
            <a:pPr marL="457200" lvl="1" indent="0">
              <a:lnSpc>
                <a:spcPct val="25000"/>
              </a:lnSpc>
              <a:spcBef>
                <a:spcPts val="0"/>
              </a:spcBef>
              <a:buNone/>
            </a:pPr>
            <a:r>
              <a:rPr lang="en-US" sz="2400" dirty="0">
                <a:latin typeface="+mn-lt"/>
              </a:rPr>
              <a:t> </a:t>
            </a:r>
          </a:p>
          <a:p>
            <a:pPr>
              <a:spcBef>
                <a:spcPts val="0"/>
              </a:spcBef>
            </a:pPr>
            <a:r>
              <a:rPr lang="en-US" sz="2400" dirty="0">
                <a:latin typeface="+mn-lt"/>
              </a:rPr>
              <a:t>Obesity epidemic parallel to increase in use and exposure to chemicals</a:t>
            </a:r>
          </a:p>
          <a:p>
            <a:pPr marL="0" indent="0">
              <a:lnSpc>
                <a:spcPct val="50000"/>
              </a:lnSpc>
              <a:spcBef>
                <a:spcPts val="0"/>
              </a:spcBef>
              <a:buNone/>
            </a:pPr>
            <a:endParaRPr lang="en-US" sz="2400" dirty="0">
              <a:latin typeface="+mn-lt"/>
            </a:endParaRPr>
          </a:p>
          <a:p>
            <a:pPr lvl="1">
              <a:spcBef>
                <a:spcPts val="0"/>
              </a:spcBef>
            </a:pPr>
            <a:r>
              <a:rPr lang="en-US" sz="2400" dirty="0">
                <a:latin typeface="+mn-lt"/>
              </a:rPr>
              <a:t>Chemical “obesogens” disrupt metabolic processes at various developmental stages</a:t>
            </a:r>
          </a:p>
          <a:p>
            <a:pPr marL="457200" lvl="1" indent="0">
              <a:lnSpc>
                <a:spcPct val="25000"/>
              </a:lnSpc>
              <a:spcBef>
                <a:spcPts val="0"/>
              </a:spcBef>
              <a:buNone/>
            </a:pPr>
            <a:endParaRPr lang="en-US" sz="2400" dirty="0">
              <a:latin typeface="+mn-lt"/>
            </a:endParaRPr>
          </a:p>
          <a:p>
            <a:pPr marL="457200" lvl="1" indent="0">
              <a:lnSpc>
                <a:spcPct val="50000"/>
              </a:lnSpc>
              <a:spcBef>
                <a:spcPts val="0"/>
              </a:spcBef>
              <a:buNone/>
            </a:pPr>
            <a:endParaRPr lang="en-US" sz="2400" dirty="0">
              <a:latin typeface="+mn-lt"/>
            </a:endParaRPr>
          </a:p>
          <a:p>
            <a:pPr>
              <a:spcBef>
                <a:spcPts val="0"/>
              </a:spcBef>
            </a:pPr>
            <a:r>
              <a:rPr lang="en-US" sz="2400" dirty="0">
                <a:latin typeface="+mn-lt"/>
              </a:rPr>
              <a:t>Prior evidence</a:t>
            </a:r>
          </a:p>
          <a:p>
            <a:pPr marL="0" indent="0">
              <a:lnSpc>
                <a:spcPct val="50000"/>
              </a:lnSpc>
              <a:spcBef>
                <a:spcPts val="0"/>
              </a:spcBef>
              <a:buNone/>
            </a:pPr>
            <a:endParaRPr lang="en-US" sz="2400" dirty="0">
              <a:latin typeface="+mn-lt"/>
            </a:endParaRPr>
          </a:p>
          <a:p>
            <a:pPr lvl="1">
              <a:spcBef>
                <a:spcPts val="0"/>
              </a:spcBef>
            </a:pPr>
            <a:r>
              <a:rPr lang="en-US" sz="2400" i="1" dirty="0">
                <a:latin typeface="+mn-lt"/>
              </a:rPr>
              <a:t>Single </a:t>
            </a:r>
            <a:r>
              <a:rPr lang="en-US" sz="2400" dirty="0">
                <a:latin typeface="+mn-lt"/>
              </a:rPr>
              <a:t>prenatal heavy metals             postnatal obesity</a:t>
            </a:r>
          </a:p>
          <a:p>
            <a:pPr marL="548640" lvl="1" indent="0">
              <a:lnSpc>
                <a:spcPct val="50000"/>
              </a:lnSpc>
              <a:spcBef>
                <a:spcPts val="0"/>
              </a:spcBef>
              <a:buNone/>
            </a:pPr>
            <a:endParaRPr lang="en-US" sz="2400" dirty="0">
              <a:latin typeface="+mn-lt"/>
            </a:endParaRPr>
          </a:p>
          <a:p>
            <a:pPr lvl="1">
              <a:spcBef>
                <a:spcPts val="0"/>
              </a:spcBef>
            </a:pPr>
            <a:r>
              <a:rPr lang="en-US" sz="2400" dirty="0"/>
              <a:t>Metal mixtures in </a:t>
            </a:r>
            <a:r>
              <a:rPr lang="en-US" sz="2400" i="1" dirty="0"/>
              <a:t>adulthood </a:t>
            </a:r>
            <a:r>
              <a:rPr lang="en-US" sz="2400" dirty="0"/>
              <a:t>            adult body mass index</a:t>
            </a:r>
            <a:endParaRPr lang="en-US" sz="2400" dirty="0">
              <a:latin typeface="+mn-lt"/>
            </a:endParaRPr>
          </a:p>
          <a:p>
            <a:pPr marL="457200" lvl="1" indent="0">
              <a:lnSpc>
                <a:spcPct val="50000"/>
              </a:lnSpc>
              <a:spcBef>
                <a:spcPts val="0"/>
              </a:spcBef>
              <a:buNone/>
            </a:pPr>
            <a:endParaRPr lang="en-US" sz="2400" dirty="0">
              <a:latin typeface="+mn-lt"/>
            </a:endParaRPr>
          </a:p>
          <a:p>
            <a:pPr>
              <a:spcBef>
                <a:spcPts val="0"/>
              </a:spcBef>
            </a:pPr>
            <a:r>
              <a:rPr lang="en-US" sz="2400" b="1" dirty="0">
                <a:latin typeface="+mn-lt"/>
              </a:rPr>
              <a:t>Research Gaps:</a:t>
            </a:r>
          </a:p>
          <a:p>
            <a:pPr marL="0" indent="0">
              <a:lnSpc>
                <a:spcPct val="50000"/>
              </a:lnSpc>
              <a:spcBef>
                <a:spcPts val="0"/>
              </a:spcBef>
              <a:buNone/>
            </a:pPr>
            <a:endParaRPr lang="en-US" sz="2400" dirty="0">
              <a:latin typeface="+mn-lt"/>
            </a:endParaRPr>
          </a:p>
          <a:p>
            <a:pPr lvl="1">
              <a:spcBef>
                <a:spcPts val="0"/>
              </a:spcBef>
            </a:pPr>
            <a:r>
              <a:rPr lang="en-US" sz="2400" dirty="0">
                <a:latin typeface="+mn-lt"/>
              </a:rPr>
              <a:t>Prenatal metal mixtures              childhood adiposity</a:t>
            </a:r>
          </a:p>
        </p:txBody>
      </p:sp>
      <p:cxnSp>
        <p:nvCxnSpPr>
          <p:cNvPr id="6" name="Straight Arrow Connector 5">
            <a:extLst>
              <a:ext uri="{FF2B5EF4-FFF2-40B4-BE49-F238E27FC236}">
                <a16:creationId xmlns:a16="http://schemas.microsoft.com/office/drawing/2014/main" id="{2A654808-7D7F-4B04-8ACC-EEABC86F543D}"/>
              </a:ext>
            </a:extLst>
          </p:cNvPr>
          <p:cNvCxnSpPr>
            <a:cxnSpLocks/>
          </p:cNvCxnSpPr>
          <p:nvPr/>
        </p:nvCxnSpPr>
        <p:spPr>
          <a:xfrm>
            <a:off x="7207493" y="4951866"/>
            <a:ext cx="62143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01C1F53C-CEAF-487A-BD2A-9291AC1A86E5}"/>
              </a:ext>
            </a:extLst>
          </p:cNvPr>
          <p:cNvCxnSpPr>
            <a:cxnSpLocks/>
          </p:cNvCxnSpPr>
          <p:nvPr/>
        </p:nvCxnSpPr>
        <p:spPr>
          <a:xfrm>
            <a:off x="7207493" y="5451728"/>
            <a:ext cx="62143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908D0C9E-0FC7-43AC-8D62-4F2A4D26E232}"/>
              </a:ext>
            </a:extLst>
          </p:cNvPr>
          <p:cNvCxnSpPr>
            <a:cxnSpLocks/>
          </p:cNvCxnSpPr>
          <p:nvPr/>
        </p:nvCxnSpPr>
        <p:spPr>
          <a:xfrm>
            <a:off x="6692933" y="6570729"/>
            <a:ext cx="62143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31FEE7E5-4350-4A79-A2F7-793AB1CCD8F7}"/>
              </a:ext>
            </a:extLst>
          </p:cNvPr>
          <p:cNvSpPr txBox="1"/>
          <p:nvPr/>
        </p:nvSpPr>
        <p:spPr>
          <a:xfrm>
            <a:off x="170274" y="7493331"/>
            <a:ext cx="356260" cy="506246"/>
          </a:xfrm>
          <a:prstGeom prst="rect">
            <a:avLst/>
          </a:prstGeom>
          <a:noFill/>
        </p:spPr>
        <p:txBody>
          <a:bodyPr wrap="square" rtlCol="0">
            <a:spAutoFit/>
          </a:bodyPr>
          <a:lstStyle/>
          <a:p>
            <a:r>
              <a:rPr lang="en-US" dirty="0">
                <a:solidFill>
                  <a:schemeClr val="tx2">
                    <a:lumMod val="50000"/>
                  </a:schemeClr>
                </a:solidFill>
              </a:rPr>
              <a:t>5</a:t>
            </a:r>
          </a:p>
        </p:txBody>
      </p:sp>
    </p:spTree>
    <p:extLst>
      <p:ext uri="{BB962C8B-B14F-4D97-AF65-F5344CB8AC3E}">
        <p14:creationId xmlns:p14="http://schemas.microsoft.com/office/powerpoint/2010/main" val="21156861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71322" y="1388005"/>
            <a:ext cx="9687756" cy="830997"/>
          </a:xfrm>
        </p:spPr>
        <p:txBody>
          <a:bodyPr/>
          <a:lstStyle/>
          <a:p>
            <a:pPr algn="ctr">
              <a:spcBef>
                <a:spcPts val="0"/>
              </a:spcBef>
            </a:pPr>
            <a:r>
              <a:rPr lang="en-US" sz="4800" dirty="0"/>
              <a:t>Models</a:t>
            </a:r>
          </a:p>
        </p:txBody>
      </p:sp>
    </p:spTree>
    <p:extLst>
      <p:ext uri="{BB962C8B-B14F-4D97-AF65-F5344CB8AC3E}">
        <p14:creationId xmlns:p14="http://schemas.microsoft.com/office/powerpoint/2010/main" val="13202163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9623" y="347875"/>
            <a:ext cx="8775798" cy="817986"/>
          </a:xfrm>
        </p:spPr>
        <p:txBody>
          <a:bodyPr/>
          <a:lstStyle/>
          <a:p>
            <a:pPr algn="ctr">
              <a:spcBef>
                <a:spcPts val="0"/>
              </a:spcBef>
            </a:pPr>
            <a:r>
              <a:rPr lang="en-US" sz="4800" dirty="0"/>
              <a:t>Multivariate Linear Regression</a:t>
            </a:r>
          </a:p>
        </p:txBody>
      </p:sp>
      <p:sp>
        <p:nvSpPr>
          <p:cNvPr id="5" name="TextBox 4">
            <a:extLst>
              <a:ext uri="{FF2B5EF4-FFF2-40B4-BE49-F238E27FC236}">
                <a16:creationId xmlns:a16="http://schemas.microsoft.com/office/drawing/2014/main" id="{063BBE7B-5DF7-4766-8779-F024CC7CA120}"/>
              </a:ext>
            </a:extLst>
          </p:cNvPr>
          <p:cNvSpPr txBox="1"/>
          <p:nvPr/>
        </p:nvSpPr>
        <p:spPr>
          <a:xfrm>
            <a:off x="466188" y="3218350"/>
            <a:ext cx="12975493" cy="3416320"/>
          </a:xfrm>
          <a:prstGeom prst="rect">
            <a:avLst/>
          </a:prstGeom>
          <a:noFill/>
        </p:spPr>
        <p:txBody>
          <a:bodyPr wrap="square" rtlCol="0">
            <a:spAutoFit/>
          </a:bodyPr>
          <a:lstStyle/>
          <a:p>
            <a:pPr defTabSz="548640"/>
            <a:r>
              <a:rPr lang="en-US" sz="2160" b="1" dirty="0">
                <a:solidFill>
                  <a:srgbClr val="0E76A4"/>
                </a:solidFill>
                <a:latin typeface="Calibri"/>
              </a:rPr>
              <a:t>Assumptions: </a:t>
            </a:r>
            <a:endParaRPr lang="en-US" sz="2160" dirty="0">
              <a:solidFill>
                <a:prstClr val="black"/>
              </a:solidFill>
              <a:latin typeface="Calibri"/>
            </a:endParaRPr>
          </a:p>
          <a:p>
            <a:pPr marL="411480" indent="-411480" defTabSz="548640">
              <a:buFont typeface="Wingdings" panose="05000000000000000000" pitchFamily="2" charset="2"/>
              <a:buChar char="Ø"/>
            </a:pPr>
            <a:r>
              <a:rPr lang="en-US" sz="2160" dirty="0">
                <a:solidFill>
                  <a:srgbClr val="0E76A4"/>
                </a:solidFill>
                <a:latin typeface="Calibri"/>
              </a:rPr>
              <a:t>Correct model specification</a:t>
            </a:r>
          </a:p>
          <a:p>
            <a:pPr marL="960120" lvl="1" indent="-411480" defTabSz="548640">
              <a:buFont typeface="Arial" panose="020B0604020202020204" pitchFamily="34" charset="0"/>
              <a:buChar char="•"/>
            </a:pPr>
            <a:r>
              <a:rPr lang="en-US" sz="2160" dirty="0">
                <a:solidFill>
                  <a:prstClr val="black"/>
                </a:solidFill>
                <a:latin typeface="Calibri"/>
              </a:rPr>
              <a:t>Linear relationship between model terms and outcome</a:t>
            </a:r>
          </a:p>
          <a:p>
            <a:pPr marL="411480" indent="-411480" defTabSz="548640">
              <a:buFont typeface="Wingdings" panose="05000000000000000000" pitchFamily="2" charset="2"/>
              <a:buChar char="Ø"/>
            </a:pPr>
            <a:r>
              <a:rPr lang="en-US" sz="2160" dirty="0">
                <a:solidFill>
                  <a:srgbClr val="0E76A4"/>
                </a:solidFill>
                <a:latin typeface="Calibri"/>
              </a:rPr>
              <a:t>Normality of outcome/residuals </a:t>
            </a:r>
          </a:p>
          <a:p>
            <a:pPr marL="891540" lvl="1" indent="-342900" defTabSz="548640">
              <a:buFont typeface="Arial" panose="020B0604020202020204" pitchFamily="34" charset="0"/>
              <a:buChar char="•"/>
            </a:pPr>
            <a:r>
              <a:rPr lang="en-US" sz="2160" dirty="0">
                <a:solidFill>
                  <a:prstClr val="black"/>
                </a:solidFill>
                <a:latin typeface="Calibri"/>
              </a:rPr>
              <a:t>Can plot density of residuals</a:t>
            </a:r>
            <a:endParaRPr lang="en-US" sz="2160" dirty="0">
              <a:solidFill>
                <a:srgbClr val="0E76A4"/>
              </a:solidFill>
              <a:latin typeface="Calibri"/>
            </a:endParaRPr>
          </a:p>
          <a:p>
            <a:pPr marL="411480" indent="-411480" defTabSz="548640">
              <a:buFont typeface="Wingdings" panose="05000000000000000000" pitchFamily="2" charset="2"/>
              <a:buChar char="Ø"/>
            </a:pPr>
            <a:r>
              <a:rPr lang="en-US" sz="2160" dirty="0">
                <a:solidFill>
                  <a:srgbClr val="0E76A4"/>
                </a:solidFill>
                <a:latin typeface="Calibri"/>
              </a:rPr>
              <a:t>No or little multicollinearity</a:t>
            </a:r>
          </a:p>
          <a:p>
            <a:pPr marL="411480" indent="-411480" defTabSz="548640">
              <a:buFont typeface="Wingdings" panose="05000000000000000000" pitchFamily="2" charset="2"/>
              <a:buChar char="Ø"/>
            </a:pPr>
            <a:r>
              <a:rPr lang="en-US" sz="2160" dirty="0">
                <a:solidFill>
                  <a:srgbClr val="0E76A4"/>
                </a:solidFill>
                <a:latin typeface="Calibri"/>
              </a:rPr>
              <a:t>No auto-correlation</a:t>
            </a:r>
          </a:p>
          <a:p>
            <a:pPr marL="1508760" lvl="2" indent="-411480" defTabSz="548640">
              <a:buFont typeface="Arial" panose="020B0604020202020204" pitchFamily="34" charset="0"/>
              <a:buChar char="•"/>
            </a:pPr>
            <a:r>
              <a:rPr lang="en-US" sz="2160" dirty="0">
                <a:solidFill>
                  <a:prstClr val="black"/>
                </a:solidFill>
                <a:latin typeface="Calibri"/>
              </a:rPr>
              <a:t>Observations are independent of each other (independence of outcome/residuals)</a:t>
            </a:r>
          </a:p>
          <a:p>
            <a:pPr marL="411480" indent="-411480" defTabSz="548640">
              <a:buFont typeface="Wingdings" panose="05000000000000000000" pitchFamily="2" charset="2"/>
              <a:buChar char="Ø"/>
            </a:pPr>
            <a:r>
              <a:rPr lang="en-US" sz="2160" dirty="0">
                <a:solidFill>
                  <a:srgbClr val="0E76A4"/>
                </a:solidFill>
                <a:latin typeface="Calibri"/>
              </a:rPr>
              <a:t>Homoscedasticity</a:t>
            </a:r>
          </a:p>
          <a:p>
            <a:pPr marL="1508760" lvl="2" indent="-411480" defTabSz="548640">
              <a:buFont typeface="Arial" panose="020B0604020202020204" pitchFamily="34" charset="0"/>
              <a:buChar char="•"/>
            </a:pPr>
            <a:r>
              <a:rPr lang="en-US" sz="2160" dirty="0">
                <a:solidFill>
                  <a:prstClr val="black"/>
                </a:solidFill>
                <a:latin typeface="Calibri"/>
              </a:rPr>
              <a:t>Constant variance of residuals (scatter of residuals does not get wide/smaller as covariates change)</a:t>
            </a:r>
          </a:p>
        </p:txBody>
      </p:sp>
      <p:pic>
        <p:nvPicPr>
          <p:cNvPr id="6" name="Picture 5">
            <a:extLst>
              <a:ext uri="{FF2B5EF4-FFF2-40B4-BE49-F238E27FC236}">
                <a16:creationId xmlns:a16="http://schemas.microsoft.com/office/drawing/2014/main" id="{1677B598-C23D-41B5-89DD-5329B3E608C7}"/>
              </a:ext>
            </a:extLst>
          </p:cNvPr>
          <p:cNvPicPr>
            <a:picLocks noChangeAspect="1"/>
          </p:cNvPicPr>
          <p:nvPr/>
        </p:nvPicPr>
        <p:blipFill>
          <a:blip r:embed="rId3"/>
          <a:stretch>
            <a:fillRect/>
          </a:stretch>
        </p:blipFill>
        <p:spPr>
          <a:xfrm>
            <a:off x="466187" y="1165860"/>
            <a:ext cx="6343650" cy="708660"/>
          </a:xfrm>
          <a:prstGeom prst="rect">
            <a:avLst/>
          </a:prstGeom>
        </p:spPr>
      </p:pic>
      <p:sp>
        <p:nvSpPr>
          <p:cNvPr id="7" name="TextBox 6">
            <a:extLst>
              <a:ext uri="{FF2B5EF4-FFF2-40B4-BE49-F238E27FC236}">
                <a16:creationId xmlns:a16="http://schemas.microsoft.com/office/drawing/2014/main" id="{ADBFF454-A529-4AB0-B358-6E240AC7A34E}"/>
              </a:ext>
            </a:extLst>
          </p:cNvPr>
          <p:cNvSpPr txBox="1"/>
          <p:nvPr/>
        </p:nvSpPr>
        <p:spPr>
          <a:xfrm>
            <a:off x="466186" y="1999466"/>
            <a:ext cx="10986673" cy="1089529"/>
          </a:xfrm>
          <a:prstGeom prst="rect">
            <a:avLst/>
          </a:prstGeom>
          <a:noFill/>
        </p:spPr>
        <p:txBody>
          <a:bodyPr wrap="square" rtlCol="0">
            <a:spAutoFit/>
          </a:bodyPr>
          <a:lstStyle/>
          <a:p>
            <a:pPr marL="342900" indent="-342900" defTabSz="548640">
              <a:buFont typeface="Arial" panose="020B0604020202020204" pitchFamily="34" charset="0"/>
              <a:buChar char="•"/>
            </a:pPr>
            <a:r>
              <a:rPr lang="en-US" sz="2160" dirty="0">
                <a:solidFill>
                  <a:prstClr val="black"/>
                </a:solidFill>
                <a:latin typeface="Calibri"/>
                <a:ea typeface="Calibri" panose="020F0502020204030204" pitchFamily="34" charset="0"/>
              </a:rPr>
              <a:t>Β</a:t>
            </a:r>
            <a:r>
              <a:rPr lang="en-US" sz="2160" baseline="-25000" dirty="0">
                <a:solidFill>
                  <a:prstClr val="black"/>
                </a:solidFill>
                <a:latin typeface="Calibri"/>
                <a:ea typeface="Calibri" panose="020F0502020204030204" pitchFamily="34" charset="0"/>
              </a:rPr>
              <a:t>metal </a:t>
            </a:r>
            <a:r>
              <a:rPr lang="en-US" sz="2160" dirty="0">
                <a:solidFill>
                  <a:prstClr val="black"/>
                </a:solidFill>
                <a:latin typeface="Calibri"/>
                <a:ea typeface="Calibri" panose="020F0502020204030204" pitchFamily="34" charset="0"/>
              </a:rPr>
              <a:t>is the target parameter</a:t>
            </a:r>
          </a:p>
          <a:p>
            <a:pPr marL="342900" indent="-342900" defTabSz="548640">
              <a:buFont typeface="Arial" panose="020B0604020202020204" pitchFamily="34" charset="0"/>
              <a:buChar char="•"/>
            </a:pPr>
            <a:r>
              <a:rPr lang="en-US" sz="2160" dirty="0">
                <a:solidFill>
                  <a:prstClr val="black"/>
                </a:solidFill>
                <a:latin typeface="Calibri"/>
              </a:rPr>
              <a:t>x is a matrix of covariates for the model</a:t>
            </a:r>
          </a:p>
          <a:p>
            <a:pPr marL="342900" indent="-342900" defTabSz="548640">
              <a:buFont typeface="Arial" panose="020B0604020202020204" pitchFamily="34" charset="0"/>
              <a:buChar char="•"/>
            </a:pPr>
            <a:r>
              <a:rPr lang="en-US" sz="2160" dirty="0">
                <a:solidFill>
                  <a:prstClr val="black"/>
                </a:solidFill>
                <a:latin typeface="Calibri"/>
              </a:rPr>
              <a:t>The random component follows a Gaussian distribution with mean 0 and constant variance: </a:t>
            </a:r>
          </a:p>
        </p:txBody>
      </p:sp>
      <p:pic>
        <p:nvPicPr>
          <p:cNvPr id="9" name="Picture 8">
            <a:extLst>
              <a:ext uri="{FF2B5EF4-FFF2-40B4-BE49-F238E27FC236}">
                <a16:creationId xmlns:a16="http://schemas.microsoft.com/office/drawing/2014/main" id="{EB1749BA-46CC-4D57-876F-782C87D15C16}"/>
              </a:ext>
            </a:extLst>
          </p:cNvPr>
          <p:cNvPicPr>
            <a:picLocks noChangeAspect="1"/>
          </p:cNvPicPr>
          <p:nvPr/>
        </p:nvPicPr>
        <p:blipFill>
          <a:blip r:embed="rId4"/>
          <a:stretch>
            <a:fillRect/>
          </a:stretch>
        </p:blipFill>
        <p:spPr>
          <a:xfrm>
            <a:off x="11140981" y="2544225"/>
            <a:ext cx="1914524" cy="635314"/>
          </a:xfrm>
          <a:prstGeom prst="rect">
            <a:avLst/>
          </a:prstGeom>
        </p:spPr>
      </p:pic>
    </p:spTree>
    <p:extLst>
      <p:ext uri="{BB962C8B-B14F-4D97-AF65-F5344CB8AC3E}">
        <p14:creationId xmlns:p14="http://schemas.microsoft.com/office/powerpoint/2010/main" val="25262282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73" y="96414"/>
            <a:ext cx="6764118" cy="989436"/>
          </a:xfrm>
        </p:spPr>
        <p:txBody>
          <a:bodyPr/>
          <a:lstStyle/>
          <a:p>
            <a:pPr algn="ctr">
              <a:spcBef>
                <a:spcPts val="0"/>
              </a:spcBef>
            </a:pPr>
            <a:r>
              <a:rPr lang="en-US" sz="4800" dirty="0"/>
              <a:t>Quantile g-computation</a:t>
            </a:r>
          </a:p>
        </p:txBody>
      </p:sp>
      <p:sp>
        <p:nvSpPr>
          <p:cNvPr id="22" name="TextBox 21">
            <a:extLst>
              <a:ext uri="{FF2B5EF4-FFF2-40B4-BE49-F238E27FC236}">
                <a16:creationId xmlns:a16="http://schemas.microsoft.com/office/drawing/2014/main" id="{42E8BACF-7942-421F-BE50-DCB8B600FE73}"/>
              </a:ext>
            </a:extLst>
          </p:cNvPr>
          <p:cNvSpPr txBox="1"/>
          <p:nvPr/>
        </p:nvSpPr>
        <p:spPr>
          <a:xfrm>
            <a:off x="10938511" y="6846570"/>
            <a:ext cx="3268980" cy="424732"/>
          </a:xfrm>
          <a:prstGeom prst="rect">
            <a:avLst/>
          </a:prstGeom>
          <a:noFill/>
        </p:spPr>
        <p:txBody>
          <a:bodyPr wrap="square" rtlCol="0">
            <a:spAutoFit/>
          </a:bodyPr>
          <a:lstStyle/>
          <a:p>
            <a:pPr defTabSz="548640"/>
            <a:r>
              <a:rPr lang="en-US" sz="2160" dirty="0">
                <a:solidFill>
                  <a:prstClr val="black"/>
                </a:solidFill>
                <a:latin typeface="Calibri"/>
              </a:rPr>
              <a:t>Method: Keil et al. 2020</a:t>
            </a:r>
          </a:p>
        </p:txBody>
      </p:sp>
      <p:sp>
        <p:nvSpPr>
          <p:cNvPr id="25" name="TextBox 24">
            <a:extLst>
              <a:ext uri="{FF2B5EF4-FFF2-40B4-BE49-F238E27FC236}">
                <a16:creationId xmlns:a16="http://schemas.microsoft.com/office/drawing/2014/main" id="{427686CD-926E-41D4-9DD0-90A3E3C89526}"/>
              </a:ext>
            </a:extLst>
          </p:cNvPr>
          <p:cNvSpPr txBox="1"/>
          <p:nvPr/>
        </p:nvSpPr>
        <p:spPr>
          <a:xfrm>
            <a:off x="9353015" y="957648"/>
            <a:ext cx="4554856" cy="3083921"/>
          </a:xfrm>
          <a:prstGeom prst="rect">
            <a:avLst/>
          </a:prstGeom>
          <a:noFill/>
        </p:spPr>
        <p:txBody>
          <a:bodyPr wrap="square" rtlCol="0">
            <a:spAutoFit/>
          </a:bodyPr>
          <a:lstStyle/>
          <a:p>
            <a:pPr marL="342900" indent="-342900" defTabSz="548640">
              <a:buFont typeface="Arial" panose="020B0604020202020204" pitchFamily="34" charset="0"/>
              <a:buChar char="•"/>
            </a:pPr>
            <a:r>
              <a:rPr lang="en-US" sz="2160" dirty="0">
                <a:solidFill>
                  <a:prstClr val="black"/>
                </a:solidFill>
                <a:latin typeface="Calibri"/>
                <a:ea typeface="MS Mincho" panose="02020609040205080304" pitchFamily="49" charset="-128"/>
              </a:rPr>
              <a:t>Since directional homogeneity does not hold, the weights for each exposure are negative or positive, which are interpreted as the proportion of the negative or positive partial effect due to a specific exposure (positive and negative weights both sum to 1.0) (equation 2). </a:t>
            </a:r>
            <a:endParaRPr lang="en-US" sz="2160" dirty="0">
              <a:solidFill>
                <a:prstClr val="black"/>
              </a:solidFill>
              <a:latin typeface="Calibri"/>
            </a:endParaRPr>
          </a:p>
        </p:txBody>
      </p:sp>
      <p:sp>
        <p:nvSpPr>
          <p:cNvPr id="5" name="TextBox 4">
            <a:extLst>
              <a:ext uri="{FF2B5EF4-FFF2-40B4-BE49-F238E27FC236}">
                <a16:creationId xmlns:a16="http://schemas.microsoft.com/office/drawing/2014/main" id="{C3BDF671-CA42-458A-A9D6-E4BC7A35FE2E}"/>
              </a:ext>
            </a:extLst>
          </p:cNvPr>
          <p:cNvSpPr txBox="1"/>
          <p:nvPr/>
        </p:nvSpPr>
        <p:spPr>
          <a:xfrm>
            <a:off x="84613" y="1124071"/>
            <a:ext cx="9268400" cy="3748719"/>
          </a:xfrm>
          <a:prstGeom prst="rect">
            <a:avLst/>
          </a:prstGeom>
          <a:noFill/>
        </p:spPr>
        <p:txBody>
          <a:bodyPr wrap="square" rtlCol="0">
            <a:spAutoFit/>
          </a:bodyPr>
          <a:lstStyle/>
          <a:p>
            <a:pPr marL="342900" indent="-342900" defTabSz="548640">
              <a:buFont typeface="Arial" panose="020B0604020202020204" pitchFamily="34" charset="0"/>
              <a:buChar char="•"/>
            </a:pPr>
            <a:r>
              <a:rPr lang="en-US" sz="2160" dirty="0">
                <a:solidFill>
                  <a:prstClr val="black"/>
                </a:solidFill>
                <a:latin typeface="Calibri"/>
                <a:ea typeface="MS Mincho" panose="02020609040205080304" pitchFamily="49" charset="-128"/>
              </a:rPr>
              <a:t>Categorize metals in quantiles and fit linear model. </a:t>
            </a:r>
          </a:p>
          <a:p>
            <a:pPr defTabSz="548640">
              <a:lnSpc>
                <a:spcPct val="50000"/>
              </a:lnSpc>
            </a:pPr>
            <a:endParaRPr lang="en-US" sz="2160" dirty="0">
              <a:solidFill>
                <a:prstClr val="black"/>
              </a:solidFill>
              <a:latin typeface="Calibri"/>
              <a:ea typeface="MS Mincho" panose="02020609040205080304" pitchFamily="49" charset="-128"/>
            </a:endParaRPr>
          </a:p>
          <a:p>
            <a:pPr marL="891540" lvl="1" indent="-342900" defTabSz="548640">
              <a:buFont typeface="Arial" panose="020B0604020202020204" pitchFamily="34" charset="0"/>
              <a:buChar char="•"/>
            </a:pPr>
            <a:r>
              <a:rPr lang="en-US" sz="2160" dirty="0">
                <a:solidFill>
                  <a:prstClr val="black"/>
                </a:solidFill>
                <a:latin typeface="Calibri"/>
                <a:ea typeface="MS Mincho" panose="02020609040205080304" pitchFamily="49" charset="-128"/>
              </a:rPr>
              <a:t>Transform exposures (metals), X</a:t>
            </a:r>
            <a:r>
              <a:rPr lang="en-US" sz="2160" baseline="-25000" dirty="0">
                <a:solidFill>
                  <a:prstClr val="black"/>
                </a:solidFill>
                <a:latin typeface="Calibri"/>
                <a:ea typeface="MS Mincho" panose="02020609040205080304" pitchFamily="49" charset="-128"/>
              </a:rPr>
              <a:t>j</a:t>
            </a:r>
            <a:r>
              <a:rPr lang="en-US" sz="2160" dirty="0">
                <a:solidFill>
                  <a:prstClr val="black"/>
                </a:solidFill>
                <a:latin typeface="Calibri"/>
                <a:ea typeface="MS Mincho" panose="02020609040205080304" pitchFamily="49" charset="-128"/>
              </a:rPr>
              <a:t>, into quartiles, which = 0, 1, 2, or 3 for any participant, corresponding to whether exposure (metals) falls into 0-25</a:t>
            </a:r>
            <a:r>
              <a:rPr lang="en-US" sz="2160" baseline="30000" dirty="0">
                <a:solidFill>
                  <a:prstClr val="black"/>
                </a:solidFill>
                <a:latin typeface="Calibri"/>
                <a:ea typeface="MS Mincho" panose="02020609040205080304" pitchFamily="49" charset="-128"/>
              </a:rPr>
              <a:t>th</a:t>
            </a:r>
            <a:r>
              <a:rPr lang="en-US" sz="2160" dirty="0">
                <a:solidFill>
                  <a:prstClr val="black"/>
                </a:solidFill>
                <a:latin typeface="Calibri"/>
                <a:ea typeface="MS Mincho" panose="02020609040205080304" pitchFamily="49" charset="-128"/>
              </a:rPr>
              <a:t>, 25</a:t>
            </a:r>
            <a:r>
              <a:rPr lang="en-US" sz="2160" baseline="30000" dirty="0">
                <a:solidFill>
                  <a:prstClr val="black"/>
                </a:solidFill>
                <a:latin typeface="Calibri"/>
                <a:ea typeface="MS Mincho" panose="02020609040205080304" pitchFamily="49" charset="-128"/>
              </a:rPr>
              <a:t>th</a:t>
            </a:r>
            <a:r>
              <a:rPr lang="en-US" sz="2160" dirty="0">
                <a:solidFill>
                  <a:prstClr val="black"/>
                </a:solidFill>
                <a:latin typeface="Calibri"/>
                <a:ea typeface="MS Mincho" panose="02020609040205080304" pitchFamily="49" charset="-128"/>
              </a:rPr>
              <a:t>-50</a:t>
            </a:r>
            <a:r>
              <a:rPr lang="en-US" sz="2160" baseline="30000" dirty="0">
                <a:solidFill>
                  <a:prstClr val="black"/>
                </a:solidFill>
                <a:latin typeface="Calibri"/>
                <a:ea typeface="MS Mincho" panose="02020609040205080304" pitchFamily="49" charset="-128"/>
              </a:rPr>
              <a:t>th</a:t>
            </a:r>
            <a:r>
              <a:rPr lang="en-US" sz="2160" dirty="0">
                <a:solidFill>
                  <a:prstClr val="black"/>
                </a:solidFill>
                <a:latin typeface="Calibri"/>
                <a:ea typeface="MS Mincho" panose="02020609040205080304" pitchFamily="49" charset="-128"/>
              </a:rPr>
              <a:t>, 50</a:t>
            </a:r>
            <a:r>
              <a:rPr lang="en-US" sz="2160" baseline="30000" dirty="0">
                <a:solidFill>
                  <a:prstClr val="black"/>
                </a:solidFill>
                <a:latin typeface="Calibri"/>
                <a:ea typeface="MS Mincho" panose="02020609040205080304" pitchFamily="49" charset="-128"/>
              </a:rPr>
              <a:t>th</a:t>
            </a:r>
            <a:r>
              <a:rPr lang="en-US" sz="2160" dirty="0">
                <a:solidFill>
                  <a:prstClr val="black"/>
                </a:solidFill>
                <a:latin typeface="Calibri"/>
                <a:ea typeface="MS Mincho" panose="02020609040205080304" pitchFamily="49" charset="-128"/>
              </a:rPr>
              <a:t>-75</a:t>
            </a:r>
            <a:r>
              <a:rPr lang="en-US" sz="2160" baseline="30000" dirty="0">
                <a:solidFill>
                  <a:prstClr val="black"/>
                </a:solidFill>
                <a:latin typeface="Calibri"/>
                <a:ea typeface="MS Mincho" panose="02020609040205080304" pitchFamily="49" charset="-128"/>
              </a:rPr>
              <a:t>th</a:t>
            </a:r>
            <a:r>
              <a:rPr lang="en-US" sz="2160" dirty="0">
                <a:solidFill>
                  <a:prstClr val="black"/>
                </a:solidFill>
                <a:latin typeface="Calibri"/>
                <a:ea typeface="MS Mincho" panose="02020609040205080304" pitchFamily="49" charset="-128"/>
              </a:rPr>
              <a:t>, or 75</a:t>
            </a:r>
            <a:r>
              <a:rPr lang="en-US" sz="2160" baseline="30000" dirty="0">
                <a:solidFill>
                  <a:prstClr val="black"/>
                </a:solidFill>
                <a:latin typeface="Calibri"/>
                <a:ea typeface="MS Mincho" panose="02020609040205080304" pitchFamily="49" charset="-128"/>
              </a:rPr>
              <a:t>th</a:t>
            </a:r>
            <a:r>
              <a:rPr lang="en-US" sz="2160" dirty="0">
                <a:solidFill>
                  <a:prstClr val="black"/>
                </a:solidFill>
                <a:latin typeface="Calibri"/>
                <a:ea typeface="MS Mincho" panose="02020609040205080304" pitchFamily="49" charset="-128"/>
              </a:rPr>
              <a:t>-100</a:t>
            </a:r>
            <a:r>
              <a:rPr lang="en-US" sz="2160" baseline="30000" dirty="0">
                <a:solidFill>
                  <a:prstClr val="black"/>
                </a:solidFill>
                <a:latin typeface="Calibri"/>
                <a:ea typeface="MS Mincho" panose="02020609040205080304" pitchFamily="49" charset="-128"/>
              </a:rPr>
              <a:t>th</a:t>
            </a:r>
            <a:r>
              <a:rPr lang="en-US" sz="2160" dirty="0">
                <a:solidFill>
                  <a:prstClr val="black"/>
                </a:solidFill>
                <a:latin typeface="Calibri"/>
                <a:ea typeface="MS Mincho" panose="02020609040205080304" pitchFamily="49" charset="-128"/>
              </a:rPr>
              <a:t> percentile.</a:t>
            </a:r>
          </a:p>
          <a:p>
            <a:pPr marL="548640" lvl="1" defTabSz="548640">
              <a:lnSpc>
                <a:spcPct val="50000"/>
              </a:lnSpc>
            </a:pPr>
            <a:endParaRPr lang="en-US" sz="2160" dirty="0">
              <a:solidFill>
                <a:prstClr val="black"/>
              </a:solidFill>
              <a:latin typeface="Calibri"/>
              <a:ea typeface="MS Mincho" panose="02020609040205080304" pitchFamily="49" charset="-128"/>
            </a:endParaRPr>
          </a:p>
          <a:p>
            <a:pPr marL="891540" lvl="1" indent="-342900" defTabSz="548640">
              <a:buFont typeface="Arial" panose="020B0604020202020204" pitchFamily="34" charset="0"/>
              <a:buChar char="•"/>
            </a:pPr>
            <a:r>
              <a:rPr lang="en-US" sz="2160" dirty="0">
                <a:solidFill>
                  <a:prstClr val="black"/>
                </a:solidFill>
                <a:latin typeface="Calibri"/>
                <a:ea typeface="MS Mincho" panose="02020609040205080304" pitchFamily="49" charset="-128"/>
              </a:rPr>
              <a:t>Fit linear model with confounders </a:t>
            </a:r>
            <a:r>
              <a:rPr lang="en-US" sz="2160" b="1" dirty="0">
                <a:solidFill>
                  <a:prstClr val="black"/>
                </a:solidFill>
                <a:latin typeface="Calibri"/>
                <a:ea typeface="MS Mincho" panose="02020609040205080304" pitchFamily="49" charset="-128"/>
              </a:rPr>
              <a:t>Z</a:t>
            </a:r>
            <a:r>
              <a:rPr lang="en-US" sz="2160" dirty="0">
                <a:solidFill>
                  <a:prstClr val="black"/>
                </a:solidFill>
                <a:latin typeface="Calibri"/>
                <a:ea typeface="MS Mincho" panose="02020609040205080304" pitchFamily="49" charset="-128"/>
              </a:rPr>
              <a:t>, where </a:t>
            </a:r>
            <a:r>
              <a:rPr lang="en-US" sz="2160" dirty="0">
                <a:solidFill>
                  <a:prstClr val="black"/>
                </a:solidFill>
                <a:latin typeface="Calibri"/>
                <a:ea typeface="Calibri" panose="020F0502020204030204" pitchFamily="34" charset="0"/>
              </a:rPr>
              <a:t>β</a:t>
            </a:r>
            <a:r>
              <a:rPr lang="en-US" sz="2160" baseline="-25000" dirty="0">
                <a:solidFill>
                  <a:prstClr val="black"/>
                </a:solidFill>
                <a:latin typeface="Calibri"/>
                <a:ea typeface="Calibri" panose="020F0502020204030204" pitchFamily="34" charset="0"/>
              </a:rPr>
              <a:t>0</a:t>
            </a:r>
            <a:r>
              <a:rPr lang="en-US" sz="2160" baseline="-25000" dirty="0">
                <a:solidFill>
                  <a:prstClr val="black"/>
                </a:solidFill>
                <a:latin typeface="Calibri"/>
                <a:ea typeface="MS Mincho" panose="02020609040205080304" pitchFamily="49" charset="-128"/>
              </a:rPr>
              <a:t> </a:t>
            </a:r>
            <a:r>
              <a:rPr lang="en-US" sz="2160" dirty="0">
                <a:solidFill>
                  <a:prstClr val="black"/>
                </a:solidFill>
                <a:latin typeface="Calibri"/>
                <a:ea typeface="MS Mincho" panose="02020609040205080304" pitchFamily="49" charset="-128"/>
              </a:rPr>
              <a:t>is model intercept,</a:t>
            </a:r>
            <a:r>
              <a:rPr lang="en-US" sz="2160" baseline="-25000" dirty="0">
                <a:solidFill>
                  <a:prstClr val="black"/>
                </a:solidFill>
                <a:latin typeface="Calibri"/>
                <a:ea typeface="MS Mincho" panose="02020609040205080304" pitchFamily="49" charset="-128"/>
              </a:rPr>
              <a:t> </a:t>
            </a:r>
            <a:r>
              <a:rPr lang="en-US" sz="2160" dirty="0">
                <a:solidFill>
                  <a:prstClr val="black"/>
                </a:solidFill>
                <a:latin typeface="Calibri"/>
                <a:ea typeface="MS Mincho" panose="02020609040205080304" pitchFamily="49" charset="-128"/>
              </a:rPr>
              <a:t>w</a:t>
            </a:r>
            <a:r>
              <a:rPr lang="en-US" sz="2160" baseline="-25000" dirty="0">
                <a:solidFill>
                  <a:prstClr val="black"/>
                </a:solidFill>
                <a:latin typeface="Calibri"/>
                <a:ea typeface="MS Mincho" panose="02020609040205080304" pitchFamily="49" charset="-128"/>
              </a:rPr>
              <a:t>j </a:t>
            </a:r>
            <a:r>
              <a:rPr lang="en-US" sz="2160" dirty="0">
                <a:solidFill>
                  <a:prstClr val="black"/>
                </a:solidFill>
                <a:latin typeface="Calibri"/>
                <a:ea typeface="MS Mincho" panose="02020609040205080304" pitchFamily="49" charset="-128"/>
              </a:rPr>
              <a:t>are the weights for each exposure (here we have d exposures), X</a:t>
            </a:r>
            <a:r>
              <a:rPr lang="en-US" sz="2160" baseline="30000" dirty="0">
                <a:solidFill>
                  <a:prstClr val="black"/>
                </a:solidFill>
                <a:latin typeface="Calibri"/>
                <a:ea typeface="MS Mincho" panose="02020609040205080304" pitchFamily="49" charset="-128"/>
              </a:rPr>
              <a:t>q</a:t>
            </a:r>
            <a:r>
              <a:rPr lang="en-US" sz="2160" baseline="-25000" dirty="0">
                <a:solidFill>
                  <a:prstClr val="black"/>
                </a:solidFill>
                <a:latin typeface="Calibri"/>
                <a:ea typeface="MS Mincho" panose="02020609040205080304" pitchFamily="49" charset="-128"/>
              </a:rPr>
              <a:t>j</a:t>
            </a:r>
            <a:r>
              <a:rPr lang="en-US" sz="2160" dirty="0">
                <a:solidFill>
                  <a:prstClr val="black"/>
                </a:solidFill>
                <a:latin typeface="Calibri"/>
                <a:ea typeface="MS Mincho" panose="02020609040205080304" pitchFamily="49" charset="-128"/>
              </a:rPr>
              <a:t> is the quantized version of the jth exposure, E</a:t>
            </a:r>
            <a:r>
              <a:rPr lang="en-US" sz="2160" baseline="-25000" dirty="0">
                <a:solidFill>
                  <a:prstClr val="black"/>
                </a:solidFill>
                <a:latin typeface="Calibri"/>
                <a:ea typeface="MS Mincho" panose="02020609040205080304" pitchFamily="49" charset="-128"/>
              </a:rPr>
              <a:t> </a:t>
            </a:r>
            <a:r>
              <a:rPr lang="en-US" sz="2160" dirty="0">
                <a:solidFill>
                  <a:prstClr val="black"/>
                </a:solidFill>
                <a:latin typeface="Calibri"/>
                <a:ea typeface="MS Mincho" panose="02020609040205080304" pitchFamily="49" charset="-128"/>
              </a:rPr>
              <a:t>is the error term and </a:t>
            </a:r>
            <a:r>
              <a:rPr lang="en-US" sz="2160" dirty="0">
                <a:solidFill>
                  <a:prstClr val="black"/>
                </a:solidFill>
                <a:latin typeface="Calibri"/>
                <a:ea typeface="Calibri" panose="020F0502020204030204" pitchFamily="34" charset="0"/>
              </a:rPr>
              <a:t>β</a:t>
            </a:r>
            <a:r>
              <a:rPr lang="en-US" sz="2160" baseline="-25000" dirty="0">
                <a:solidFill>
                  <a:prstClr val="black"/>
                </a:solidFill>
                <a:latin typeface="Calibri"/>
                <a:ea typeface="Calibri" panose="020F0502020204030204" pitchFamily="34" charset="0"/>
              </a:rPr>
              <a:t>j</a:t>
            </a:r>
            <a:r>
              <a:rPr lang="en-US" sz="2160" baseline="-25000" dirty="0">
                <a:solidFill>
                  <a:prstClr val="black"/>
                </a:solidFill>
                <a:latin typeface="Calibri"/>
                <a:ea typeface="MS Mincho" panose="02020609040205080304" pitchFamily="49" charset="-128"/>
              </a:rPr>
              <a:t> </a:t>
            </a:r>
            <a:r>
              <a:rPr lang="en-US" sz="2160" dirty="0">
                <a:solidFill>
                  <a:prstClr val="black"/>
                </a:solidFill>
                <a:latin typeface="Calibri"/>
                <a:ea typeface="MS Mincho" panose="02020609040205080304" pitchFamily="49" charset="-128"/>
              </a:rPr>
              <a:t>is the effect size for exposure j (equation 1). The estimator of the exposure-response function, psi, is the coefficient representing the incremental change in the expected value of Y per unit increase in exposure index. </a:t>
            </a:r>
            <a:endParaRPr lang="en-US" sz="2160" dirty="0">
              <a:solidFill>
                <a:prstClr val="black"/>
              </a:solidFill>
              <a:latin typeface="Calibri"/>
            </a:endParaRPr>
          </a:p>
        </p:txBody>
      </p:sp>
      <p:pic>
        <p:nvPicPr>
          <p:cNvPr id="12" name="Picture 11">
            <a:extLst>
              <a:ext uri="{FF2B5EF4-FFF2-40B4-BE49-F238E27FC236}">
                <a16:creationId xmlns:a16="http://schemas.microsoft.com/office/drawing/2014/main" id="{00907A46-F211-4493-BECB-DAF8B5C5AC1A}"/>
              </a:ext>
            </a:extLst>
          </p:cNvPr>
          <p:cNvPicPr>
            <a:picLocks noChangeAspect="1"/>
          </p:cNvPicPr>
          <p:nvPr/>
        </p:nvPicPr>
        <p:blipFill>
          <a:blip r:embed="rId3"/>
          <a:stretch>
            <a:fillRect/>
          </a:stretch>
        </p:blipFill>
        <p:spPr>
          <a:xfrm>
            <a:off x="278816" y="5115694"/>
            <a:ext cx="6423660" cy="902970"/>
          </a:xfrm>
          <a:prstGeom prst="rect">
            <a:avLst/>
          </a:prstGeom>
        </p:spPr>
      </p:pic>
      <p:pic>
        <p:nvPicPr>
          <p:cNvPr id="14" name="Picture 13">
            <a:extLst>
              <a:ext uri="{FF2B5EF4-FFF2-40B4-BE49-F238E27FC236}">
                <a16:creationId xmlns:a16="http://schemas.microsoft.com/office/drawing/2014/main" id="{5ECEAE30-348D-4364-8A14-47B26BB4ECB6}"/>
              </a:ext>
            </a:extLst>
          </p:cNvPr>
          <p:cNvPicPr>
            <a:picLocks noChangeAspect="1"/>
          </p:cNvPicPr>
          <p:nvPr/>
        </p:nvPicPr>
        <p:blipFill>
          <a:blip r:embed="rId4"/>
          <a:stretch>
            <a:fillRect/>
          </a:stretch>
        </p:blipFill>
        <p:spPr>
          <a:xfrm>
            <a:off x="6702479" y="5131866"/>
            <a:ext cx="2480310" cy="777240"/>
          </a:xfrm>
          <a:prstGeom prst="rect">
            <a:avLst/>
          </a:prstGeom>
        </p:spPr>
      </p:pic>
      <p:pic>
        <p:nvPicPr>
          <p:cNvPr id="4" name="Picture 3">
            <a:extLst>
              <a:ext uri="{FF2B5EF4-FFF2-40B4-BE49-F238E27FC236}">
                <a16:creationId xmlns:a16="http://schemas.microsoft.com/office/drawing/2014/main" id="{2DBAE959-6099-4A42-A7EB-6E493DC54911}"/>
              </a:ext>
            </a:extLst>
          </p:cNvPr>
          <p:cNvPicPr>
            <a:picLocks noChangeAspect="1"/>
          </p:cNvPicPr>
          <p:nvPr/>
        </p:nvPicPr>
        <p:blipFill>
          <a:blip r:embed="rId5"/>
          <a:stretch>
            <a:fillRect/>
          </a:stretch>
        </p:blipFill>
        <p:spPr>
          <a:xfrm>
            <a:off x="9715502" y="4418743"/>
            <a:ext cx="3897630" cy="904807"/>
          </a:xfrm>
          <a:prstGeom prst="rect">
            <a:avLst/>
          </a:prstGeom>
        </p:spPr>
      </p:pic>
      <p:pic>
        <p:nvPicPr>
          <p:cNvPr id="9" name="Picture 8">
            <a:extLst>
              <a:ext uri="{FF2B5EF4-FFF2-40B4-BE49-F238E27FC236}">
                <a16:creationId xmlns:a16="http://schemas.microsoft.com/office/drawing/2014/main" id="{DE5EE75C-ECAF-4818-82CF-F143D9F563EC}"/>
              </a:ext>
            </a:extLst>
          </p:cNvPr>
          <p:cNvPicPr>
            <a:picLocks noChangeAspect="1"/>
          </p:cNvPicPr>
          <p:nvPr/>
        </p:nvPicPr>
        <p:blipFill>
          <a:blip r:embed="rId6"/>
          <a:stretch>
            <a:fillRect/>
          </a:stretch>
        </p:blipFill>
        <p:spPr>
          <a:xfrm>
            <a:off x="2011682" y="5909109"/>
            <a:ext cx="2183130" cy="762491"/>
          </a:xfrm>
          <a:prstGeom prst="rect">
            <a:avLst/>
          </a:prstGeom>
        </p:spPr>
      </p:pic>
    </p:spTree>
    <p:extLst>
      <p:ext uri="{BB962C8B-B14F-4D97-AF65-F5344CB8AC3E}">
        <p14:creationId xmlns:p14="http://schemas.microsoft.com/office/powerpoint/2010/main" val="1805598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72" y="233574"/>
            <a:ext cx="6844128" cy="1108184"/>
          </a:xfrm>
        </p:spPr>
        <p:txBody>
          <a:bodyPr/>
          <a:lstStyle/>
          <a:p>
            <a:pPr algn="ctr">
              <a:spcBef>
                <a:spcPts val="0"/>
              </a:spcBef>
            </a:pPr>
            <a:r>
              <a:rPr lang="en-US" sz="4800" dirty="0"/>
              <a:t>Quantile g-computation</a:t>
            </a:r>
          </a:p>
        </p:txBody>
      </p:sp>
      <p:sp>
        <p:nvSpPr>
          <p:cNvPr id="7" name="TextBox 6">
            <a:extLst>
              <a:ext uri="{FF2B5EF4-FFF2-40B4-BE49-F238E27FC236}">
                <a16:creationId xmlns:a16="http://schemas.microsoft.com/office/drawing/2014/main" id="{18B5C48C-0980-4E39-A974-D709CBF7E365}"/>
              </a:ext>
            </a:extLst>
          </p:cNvPr>
          <p:cNvSpPr txBox="1"/>
          <p:nvPr/>
        </p:nvSpPr>
        <p:spPr>
          <a:xfrm>
            <a:off x="537209" y="1753239"/>
            <a:ext cx="13373470" cy="4524315"/>
          </a:xfrm>
          <a:prstGeom prst="rect">
            <a:avLst/>
          </a:prstGeom>
          <a:noFill/>
        </p:spPr>
        <p:txBody>
          <a:bodyPr wrap="square" rtlCol="0">
            <a:spAutoFit/>
          </a:bodyPr>
          <a:lstStyle/>
          <a:p>
            <a:pPr defTabSz="548640"/>
            <a:r>
              <a:rPr lang="en-US" sz="2880" b="1" dirty="0">
                <a:solidFill>
                  <a:srgbClr val="0E76A4"/>
                </a:solidFill>
                <a:latin typeface="Calibri"/>
              </a:rPr>
              <a:t>Standard Causal Identification Assumptions:</a:t>
            </a:r>
            <a:endParaRPr lang="en-US" sz="2880" dirty="0">
              <a:solidFill>
                <a:prstClr val="black"/>
              </a:solidFill>
              <a:latin typeface="Calibri"/>
            </a:endParaRPr>
          </a:p>
          <a:p>
            <a:pPr marL="411480" indent="-411480" defTabSz="548640">
              <a:buFont typeface="Wingdings" panose="05000000000000000000" pitchFamily="2" charset="2"/>
              <a:buChar char="Ø"/>
            </a:pPr>
            <a:r>
              <a:rPr lang="en-US" sz="2880" dirty="0">
                <a:solidFill>
                  <a:srgbClr val="0E76A4"/>
                </a:solidFill>
                <a:latin typeface="Calibri"/>
              </a:rPr>
              <a:t>Randomization assumption</a:t>
            </a:r>
          </a:p>
          <a:p>
            <a:pPr marL="960120" lvl="1" indent="-411480" defTabSz="548640">
              <a:buFont typeface="Arial" panose="020B0604020202020204" pitchFamily="34" charset="0"/>
              <a:buChar char="•"/>
            </a:pPr>
            <a:r>
              <a:rPr lang="en-US" sz="2880" dirty="0">
                <a:solidFill>
                  <a:prstClr val="black"/>
                </a:solidFill>
                <a:latin typeface="Calibri"/>
              </a:rPr>
              <a:t>Strong ignorability or no unmeasured confounding.</a:t>
            </a:r>
          </a:p>
          <a:p>
            <a:pPr marL="411480" indent="-411480" defTabSz="548640">
              <a:buFont typeface="Wingdings" panose="05000000000000000000" pitchFamily="2" charset="2"/>
              <a:buChar char="Ø"/>
            </a:pPr>
            <a:r>
              <a:rPr lang="en-US" sz="2880" dirty="0">
                <a:solidFill>
                  <a:srgbClr val="0E76A4"/>
                </a:solidFill>
                <a:latin typeface="Calibri"/>
              </a:rPr>
              <a:t>No interference between units</a:t>
            </a:r>
          </a:p>
          <a:p>
            <a:pPr marL="960120" lvl="1" indent="-411480" defTabSz="548640">
              <a:buFont typeface="Arial" panose="020B0604020202020204" pitchFamily="34" charset="0"/>
              <a:buChar char="•"/>
            </a:pPr>
            <a:r>
              <a:rPr lang="en-US" sz="2880" dirty="0">
                <a:solidFill>
                  <a:prstClr val="black"/>
                </a:solidFill>
                <a:latin typeface="Calibri"/>
              </a:rPr>
              <a:t>The potential outcomes of one individual are assumed to be unaffected by the treatment assignment of other individuals.</a:t>
            </a:r>
            <a:endParaRPr lang="en-US" sz="2880" dirty="0">
              <a:solidFill>
                <a:srgbClr val="0E76A4"/>
              </a:solidFill>
              <a:latin typeface="Calibri"/>
            </a:endParaRPr>
          </a:p>
          <a:p>
            <a:pPr marL="411480" indent="-411480" defTabSz="548640">
              <a:buFont typeface="Wingdings" panose="05000000000000000000" pitchFamily="2" charset="2"/>
              <a:buChar char="Ø"/>
            </a:pPr>
            <a:r>
              <a:rPr lang="en-US" sz="2880" dirty="0">
                <a:solidFill>
                  <a:srgbClr val="0E76A4"/>
                </a:solidFill>
                <a:latin typeface="Calibri"/>
              </a:rPr>
              <a:t>Consistency of treatment mechanisms</a:t>
            </a:r>
          </a:p>
          <a:p>
            <a:pPr marL="411480" indent="-411480" defTabSz="548640">
              <a:buFont typeface="Wingdings" panose="05000000000000000000" pitchFamily="2" charset="2"/>
              <a:buChar char="Ø"/>
            </a:pPr>
            <a:r>
              <a:rPr lang="en-US" sz="2880" dirty="0">
                <a:solidFill>
                  <a:srgbClr val="0E76A4"/>
                </a:solidFill>
                <a:latin typeface="Calibri"/>
              </a:rPr>
              <a:t>Positivity or overlap</a:t>
            </a:r>
          </a:p>
          <a:p>
            <a:pPr marL="1508760" lvl="2" indent="-411480" defTabSz="548640">
              <a:buFont typeface="Arial" panose="020B0604020202020204" pitchFamily="34" charset="0"/>
              <a:buChar char="•"/>
            </a:pPr>
            <a:r>
              <a:rPr lang="en-US" sz="2880" dirty="0">
                <a:solidFill>
                  <a:prstClr val="black"/>
                </a:solidFill>
                <a:latin typeface="Calibri"/>
              </a:rPr>
              <a:t>All observed units, across strata defined by W, have a bounded (nondeterministic) probability of receiving treatment.</a:t>
            </a:r>
            <a:endParaRPr lang="en-US" sz="3360" dirty="0">
              <a:solidFill>
                <a:prstClr val="black"/>
              </a:solidFill>
              <a:latin typeface="Calibri"/>
            </a:endParaRPr>
          </a:p>
        </p:txBody>
      </p:sp>
    </p:spTree>
    <p:extLst>
      <p:ext uri="{BB962C8B-B14F-4D97-AF65-F5344CB8AC3E}">
        <p14:creationId xmlns:p14="http://schemas.microsoft.com/office/powerpoint/2010/main" val="12383963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172" y="96414"/>
            <a:ext cx="10273128" cy="989436"/>
          </a:xfrm>
        </p:spPr>
        <p:txBody>
          <a:bodyPr/>
          <a:lstStyle/>
          <a:p>
            <a:pPr algn="ctr">
              <a:spcBef>
                <a:spcPts val="0"/>
              </a:spcBef>
            </a:pPr>
            <a:r>
              <a:rPr lang="en-US" sz="4800" dirty="0"/>
              <a:t>Bayesian Kernel Machine Regression</a:t>
            </a:r>
          </a:p>
        </p:txBody>
      </p:sp>
      <p:sp>
        <p:nvSpPr>
          <p:cNvPr id="22" name="TextBox 21">
            <a:extLst>
              <a:ext uri="{FF2B5EF4-FFF2-40B4-BE49-F238E27FC236}">
                <a16:creationId xmlns:a16="http://schemas.microsoft.com/office/drawing/2014/main" id="{42E8BACF-7942-421F-BE50-DCB8B600FE73}"/>
              </a:ext>
            </a:extLst>
          </p:cNvPr>
          <p:cNvSpPr txBox="1"/>
          <p:nvPr/>
        </p:nvSpPr>
        <p:spPr>
          <a:xfrm>
            <a:off x="10938511" y="6846570"/>
            <a:ext cx="3268980" cy="424732"/>
          </a:xfrm>
          <a:prstGeom prst="rect">
            <a:avLst/>
          </a:prstGeom>
          <a:noFill/>
        </p:spPr>
        <p:txBody>
          <a:bodyPr wrap="square" rtlCol="0">
            <a:spAutoFit/>
          </a:bodyPr>
          <a:lstStyle/>
          <a:p>
            <a:pPr defTabSz="548640"/>
            <a:r>
              <a:rPr lang="en-US" sz="2160" dirty="0">
                <a:solidFill>
                  <a:prstClr val="black"/>
                </a:solidFill>
                <a:latin typeface="Calibri"/>
              </a:rPr>
              <a:t>Method: Bobb et al. 2015</a:t>
            </a:r>
          </a:p>
        </p:txBody>
      </p:sp>
      <p:sp>
        <p:nvSpPr>
          <p:cNvPr id="3" name="TextBox 2">
            <a:extLst>
              <a:ext uri="{FF2B5EF4-FFF2-40B4-BE49-F238E27FC236}">
                <a16:creationId xmlns:a16="http://schemas.microsoft.com/office/drawing/2014/main" id="{B3408743-4620-4561-B53A-E85D52DCF5D2}"/>
              </a:ext>
            </a:extLst>
          </p:cNvPr>
          <p:cNvSpPr txBox="1"/>
          <p:nvPr/>
        </p:nvSpPr>
        <p:spPr>
          <a:xfrm>
            <a:off x="674371" y="1257301"/>
            <a:ext cx="7738111" cy="2640723"/>
          </a:xfrm>
          <a:prstGeom prst="rect">
            <a:avLst/>
          </a:prstGeom>
          <a:noFill/>
        </p:spPr>
        <p:txBody>
          <a:bodyPr wrap="square" rtlCol="0">
            <a:spAutoFit/>
          </a:bodyPr>
          <a:lstStyle/>
          <a:p>
            <a:pPr marL="411480" indent="-411480" defTabSz="548640">
              <a:buFont typeface="Arial" panose="020B0604020202020204" pitchFamily="34" charset="0"/>
              <a:buChar char="•"/>
            </a:pPr>
            <a:r>
              <a:rPr lang="en-US" sz="2400" dirty="0">
                <a:solidFill>
                  <a:prstClr val="black"/>
                </a:solidFill>
                <a:latin typeface="Calibri"/>
                <a:ea typeface="MS Mincho" panose="02020609040205080304" pitchFamily="49" charset="-128"/>
                <a:cs typeface="Arial" panose="020B0604020202020204" pitchFamily="34" charset="0"/>
              </a:rPr>
              <a:t>For a given continuous, normally distributed biomarker outcome (Y), the BMKR model takes the form:</a:t>
            </a:r>
          </a:p>
          <a:p>
            <a:pPr defTabSz="548640"/>
            <a:endParaRPr lang="en-US" sz="2400" dirty="0">
              <a:solidFill>
                <a:prstClr val="black"/>
              </a:solidFill>
              <a:latin typeface="Calibri"/>
              <a:ea typeface="MS Mincho" panose="02020609040205080304" pitchFamily="49" charset="-128"/>
              <a:cs typeface="Arial" panose="020B0604020202020204" pitchFamily="34" charset="0"/>
            </a:endParaRPr>
          </a:p>
          <a:p>
            <a:pPr defTabSz="548640"/>
            <a:r>
              <a:rPr lang="en-US" sz="2400" dirty="0">
                <a:solidFill>
                  <a:prstClr val="black"/>
                </a:solidFill>
                <a:latin typeface="Calibri"/>
                <a:ea typeface="MS Mincho" panose="02020609040205080304" pitchFamily="49" charset="-128"/>
                <a:cs typeface="Arial" panose="020B0604020202020204" pitchFamily="34" charset="0"/>
              </a:rPr>
              <a:t> </a:t>
            </a:r>
            <a:r>
              <a:rPr lang="en-US" sz="2400" dirty="0">
                <a:solidFill>
                  <a:prstClr val="black"/>
                </a:solidFill>
                <a:latin typeface="Calibri"/>
                <a:ea typeface="Calibri" panose="020F0502020204030204" pitchFamily="34" charset="0"/>
                <a:cs typeface="Arial" panose="020B0604020202020204" pitchFamily="34" charset="0"/>
              </a:rPr>
              <a:t>Y=β</a:t>
            </a:r>
            <a:r>
              <a:rPr lang="en-US" sz="2400" baseline="-25000" dirty="0">
                <a:solidFill>
                  <a:prstClr val="black"/>
                </a:solidFill>
                <a:latin typeface="Calibri"/>
                <a:ea typeface="Calibri" panose="020F0502020204030204" pitchFamily="34" charset="0"/>
                <a:cs typeface="Arial" panose="020B0604020202020204" pitchFamily="34" charset="0"/>
              </a:rPr>
              <a:t>0</a:t>
            </a:r>
            <a:r>
              <a:rPr lang="en-US" sz="2400" dirty="0">
                <a:solidFill>
                  <a:prstClr val="black"/>
                </a:solidFill>
                <a:latin typeface="Calibri"/>
                <a:ea typeface="Calibri" panose="020F0502020204030204" pitchFamily="34" charset="0"/>
                <a:cs typeface="Arial" panose="020B0604020202020204" pitchFamily="34" charset="0"/>
              </a:rPr>
              <a:t> + h</a:t>
            </a:r>
            <a:r>
              <a:rPr lang="en-US" sz="2400" baseline="-25000" dirty="0">
                <a:solidFill>
                  <a:prstClr val="black"/>
                </a:solidFill>
                <a:latin typeface="Calibri"/>
                <a:ea typeface="Calibri" panose="020F0502020204030204" pitchFamily="34" charset="0"/>
                <a:cs typeface="Arial" panose="020B0604020202020204" pitchFamily="34" charset="0"/>
              </a:rPr>
              <a:t>1</a:t>
            </a:r>
            <a:r>
              <a:rPr lang="en-US" sz="2400" dirty="0">
                <a:solidFill>
                  <a:prstClr val="black"/>
                </a:solidFill>
                <a:latin typeface="Calibri"/>
                <a:ea typeface="Calibri" panose="020F0502020204030204" pitchFamily="34" charset="0"/>
                <a:cs typeface="Arial" panose="020B0604020202020204" pitchFamily="34" charset="0"/>
              </a:rPr>
              <a:t>(E</a:t>
            </a:r>
            <a:r>
              <a:rPr lang="en-US" sz="2400" baseline="-25000" dirty="0">
                <a:solidFill>
                  <a:prstClr val="black"/>
                </a:solidFill>
                <a:latin typeface="Calibri"/>
                <a:ea typeface="Calibri" panose="020F0502020204030204" pitchFamily="34" charset="0"/>
                <a:cs typeface="Arial" panose="020B0604020202020204" pitchFamily="34" charset="0"/>
              </a:rPr>
              <a:t>1</a:t>
            </a:r>
            <a:r>
              <a:rPr lang="en-US" sz="2400" dirty="0">
                <a:solidFill>
                  <a:prstClr val="black"/>
                </a:solidFill>
                <a:latin typeface="Calibri"/>
                <a:ea typeface="Calibri" panose="020F0502020204030204" pitchFamily="34" charset="0"/>
                <a:cs typeface="Arial" panose="020B0604020202020204" pitchFamily="34" charset="0"/>
              </a:rPr>
              <a:t>, …, E</a:t>
            </a:r>
            <a:r>
              <a:rPr lang="en-US" sz="2400" baseline="-25000" dirty="0">
                <a:solidFill>
                  <a:prstClr val="black"/>
                </a:solidFill>
                <a:latin typeface="Calibri"/>
                <a:ea typeface="Calibri" panose="020F0502020204030204" pitchFamily="34" charset="0"/>
                <a:cs typeface="Arial" panose="020B0604020202020204" pitchFamily="34" charset="0"/>
              </a:rPr>
              <a:t>p</a:t>
            </a:r>
            <a:r>
              <a:rPr lang="en-US" sz="2400" dirty="0">
                <a:solidFill>
                  <a:prstClr val="black"/>
                </a:solidFill>
                <a:latin typeface="Calibri"/>
                <a:ea typeface="Calibri" panose="020F0502020204030204" pitchFamily="34" charset="0"/>
                <a:cs typeface="Arial" panose="020B0604020202020204" pitchFamily="34" charset="0"/>
              </a:rPr>
              <a:t>) + β</a:t>
            </a:r>
            <a:r>
              <a:rPr lang="en-US" sz="2400" b="1" dirty="0">
                <a:solidFill>
                  <a:prstClr val="black"/>
                </a:solidFill>
                <a:latin typeface="Calibri"/>
                <a:ea typeface="Calibri" panose="020F0502020204030204" pitchFamily="34" charset="0"/>
                <a:cs typeface="Arial" panose="020B0604020202020204" pitchFamily="34" charset="0"/>
              </a:rPr>
              <a:t>x </a:t>
            </a:r>
            <a:r>
              <a:rPr lang="en-US" sz="2400" dirty="0">
                <a:solidFill>
                  <a:prstClr val="black"/>
                </a:solidFill>
                <a:latin typeface="Calibri"/>
                <a:ea typeface="Calibri" panose="020F0502020204030204" pitchFamily="34" charset="0"/>
                <a:cs typeface="Arial" panose="020B0604020202020204" pitchFamily="34" charset="0"/>
              </a:rPr>
              <a:t>+ ε, where (E</a:t>
            </a:r>
            <a:r>
              <a:rPr lang="en-US" sz="2400" baseline="-25000" dirty="0">
                <a:solidFill>
                  <a:prstClr val="black"/>
                </a:solidFill>
                <a:latin typeface="Calibri"/>
                <a:ea typeface="Calibri" panose="020F0502020204030204" pitchFamily="34" charset="0"/>
                <a:cs typeface="Arial" panose="020B0604020202020204" pitchFamily="34" charset="0"/>
              </a:rPr>
              <a:t>1</a:t>
            </a:r>
            <a:r>
              <a:rPr lang="en-US" sz="2400" dirty="0">
                <a:solidFill>
                  <a:prstClr val="black"/>
                </a:solidFill>
                <a:latin typeface="Calibri"/>
                <a:ea typeface="Calibri" panose="020F0502020204030204" pitchFamily="34" charset="0"/>
                <a:cs typeface="Arial" panose="020B0604020202020204" pitchFamily="34" charset="0"/>
              </a:rPr>
              <a:t>, …, E</a:t>
            </a:r>
            <a:r>
              <a:rPr lang="en-US" sz="2400" baseline="-25000" dirty="0">
                <a:solidFill>
                  <a:prstClr val="black"/>
                </a:solidFill>
                <a:latin typeface="Calibri"/>
                <a:ea typeface="Calibri" panose="020F0502020204030204" pitchFamily="34" charset="0"/>
                <a:cs typeface="Arial" panose="020B0604020202020204" pitchFamily="34" charset="0"/>
              </a:rPr>
              <a:t>p</a:t>
            </a:r>
            <a:r>
              <a:rPr lang="en-US" sz="2400" dirty="0">
                <a:solidFill>
                  <a:prstClr val="black"/>
                </a:solidFill>
                <a:latin typeface="Calibri"/>
                <a:ea typeface="Calibri" panose="020F0502020204030204" pitchFamily="34" charset="0"/>
                <a:cs typeface="Arial" panose="020B0604020202020204" pitchFamily="34" charset="0"/>
              </a:rPr>
              <a:t>) represents px1 vector containing the concentrations of the ten metals in the mixture and h(.) is an unknown but smooth function. </a:t>
            </a:r>
          </a:p>
          <a:p>
            <a:pPr defTabSz="548640"/>
            <a:endParaRPr lang="en-US" sz="2160" dirty="0">
              <a:solidFill>
                <a:prstClr val="black"/>
              </a:solidFill>
              <a:latin typeface="Calibri"/>
            </a:endParaRPr>
          </a:p>
        </p:txBody>
      </p:sp>
      <p:sp>
        <p:nvSpPr>
          <p:cNvPr id="9" name="TextBox 8">
            <a:extLst>
              <a:ext uri="{FF2B5EF4-FFF2-40B4-BE49-F238E27FC236}">
                <a16:creationId xmlns:a16="http://schemas.microsoft.com/office/drawing/2014/main" id="{67BED18A-ECAB-492F-B0C1-C0FBA2B6F410}"/>
              </a:ext>
            </a:extLst>
          </p:cNvPr>
          <p:cNvSpPr txBox="1"/>
          <p:nvPr/>
        </p:nvSpPr>
        <p:spPr>
          <a:xfrm>
            <a:off x="674371" y="3755124"/>
            <a:ext cx="7738111" cy="2862322"/>
          </a:xfrm>
          <a:prstGeom prst="rect">
            <a:avLst/>
          </a:prstGeom>
          <a:noFill/>
        </p:spPr>
        <p:txBody>
          <a:bodyPr wrap="square" rtlCol="0">
            <a:spAutoFit/>
          </a:bodyPr>
          <a:lstStyle/>
          <a:p>
            <a:pPr marL="411480" indent="-411480" defTabSz="548640">
              <a:buFont typeface="Arial" panose="020B0604020202020204" pitchFamily="34" charset="0"/>
              <a:buChar char="•"/>
            </a:pPr>
            <a:r>
              <a:rPr lang="en-US" sz="2400" dirty="0">
                <a:solidFill>
                  <a:prstClr val="black"/>
                </a:solidFill>
                <a:latin typeface="Calibri"/>
                <a:ea typeface="MS Mincho" panose="02020609040205080304" pitchFamily="49" charset="-128"/>
                <a:cs typeface="Arial" panose="020B0604020202020204" pitchFamily="34" charset="0"/>
              </a:rPr>
              <a:t>We tie this multi-pollutant exposure by assuming a pair of random effects </a:t>
            </a:r>
            <a:r>
              <a:rPr lang="en-US" sz="2400" dirty="0">
                <a:solidFill>
                  <a:prstClr val="black"/>
                </a:solidFill>
                <a:latin typeface="Calibri"/>
                <a:ea typeface="Calibri" panose="020F0502020204030204" pitchFamily="34" charset="0"/>
                <a:cs typeface="Arial" panose="020B0604020202020204" pitchFamily="34" charset="0"/>
              </a:rPr>
              <a:t>(E</a:t>
            </a:r>
            <a:r>
              <a:rPr lang="en-US" sz="2400" baseline="-25000" dirty="0">
                <a:solidFill>
                  <a:prstClr val="black"/>
                </a:solidFill>
                <a:latin typeface="Calibri"/>
                <a:ea typeface="Calibri" panose="020F0502020204030204" pitchFamily="34" charset="0"/>
                <a:cs typeface="Arial" panose="020B0604020202020204" pitchFamily="34" charset="0"/>
              </a:rPr>
              <a:t>1</a:t>
            </a:r>
            <a:r>
              <a:rPr lang="en-US" sz="2400" dirty="0">
                <a:solidFill>
                  <a:prstClr val="black"/>
                </a:solidFill>
                <a:latin typeface="Calibri"/>
                <a:ea typeface="Calibri" panose="020F0502020204030204" pitchFamily="34" charset="0"/>
                <a:cs typeface="Arial" panose="020B0604020202020204" pitchFamily="34" charset="0"/>
              </a:rPr>
              <a:t>, …, E</a:t>
            </a:r>
            <a:r>
              <a:rPr lang="en-US" sz="2400" baseline="-25000" dirty="0">
                <a:solidFill>
                  <a:prstClr val="black"/>
                </a:solidFill>
                <a:latin typeface="Calibri"/>
                <a:ea typeface="Calibri" panose="020F0502020204030204" pitchFamily="34" charset="0"/>
                <a:cs typeface="Arial" panose="020B0604020202020204" pitchFamily="34" charset="0"/>
              </a:rPr>
              <a:t>p</a:t>
            </a:r>
            <a:r>
              <a:rPr lang="en-US" sz="2400" dirty="0">
                <a:solidFill>
                  <a:prstClr val="black"/>
                </a:solidFill>
                <a:latin typeface="Calibri"/>
                <a:ea typeface="Calibri" panose="020F0502020204030204" pitchFamily="34" charset="0"/>
                <a:cs typeface="Arial" panose="020B0604020202020204" pitchFamily="34" charset="0"/>
              </a:rPr>
              <a:t>) are correlated; the strength of this correlation is determined by the “distance” between a pair in the multivariate exposure space.</a:t>
            </a:r>
          </a:p>
          <a:p>
            <a:pPr defTabSz="548640">
              <a:lnSpc>
                <a:spcPct val="50000"/>
              </a:lnSpc>
            </a:pPr>
            <a:endParaRPr lang="en-US" sz="2400" dirty="0">
              <a:solidFill>
                <a:prstClr val="black"/>
              </a:solidFill>
              <a:latin typeface="Calibri"/>
              <a:ea typeface="Calibri" panose="020F0502020204030204" pitchFamily="34" charset="0"/>
              <a:cs typeface="Arial" panose="020B0604020202020204" pitchFamily="34" charset="0"/>
            </a:endParaRPr>
          </a:p>
          <a:p>
            <a:pPr marL="411480" indent="-411480" defTabSz="548640">
              <a:buFont typeface="Arial" panose="020B0604020202020204" pitchFamily="34" charset="0"/>
              <a:buChar char="•"/>
            </a:pPr>
            <a:r>
              <a:rPr lang="en-US" sz="2400" dirty="0">
                <a:solidFill>
                  <a:prstClr val="black"/>
                </a:solidFill>
                <a:latin typeface="Calibri"/>
                <a:cs typeface="Arial" panose="020B0604020202020204" pitchFamily="34" charset="0"/>
              </a:rPr>
              <a:t>By selection of the distance metric (kernel function), BKMR can accommodate nonlinear and non-additive effects of the multivariate exposure.</a:t>
            </a:r>
            <a:endParaRPr lang="en-US" sz="2160" dirty="0">
              <a:solidFill>
                <a:prstClr val="black"/>
              </a:solidFill>
              <a:latin typeface="Calibri"/>
            </a:endParaRPr>
          </a:p>
        </p:txBody>
      </p:sp>
      <p:sp>
        <p:nvSpPr>
          <p:cNvPr id="11" name="TextBox 10">
            <a:extLst>
              <a:ext uri="{FF2B5EF4-FFF2-40B4-BE49-F238E27FC236}">
                <a16:creationId xmlns:a16="http://schemas.microsoft.com/office/drawing/2014/main" id="{B16FE819-F7AE-4E7D-B929-870E82E34ED1}"/>
              </a:ext>
            </a:extLst>
          </p:cNvPr>
          <p:cNvSpPr txBox="1"/>
          <p:nvPr/>
        </p:nvSpPr>
        <p:spPr>
          <a:xfrm>
            <a:off x="8309609" y="1267337"/>
            <a:ext cx="6320791" cy="830997"/>
          </a:xfrm>
          <a:prstGeom prst="rect">
            <a:avLst/>
          </a:prstGeom>
          <a:noFill/>
        </p:spPr>
        <p:txBody>
          <a:bodyPr wrap="square" rtlCol="0">
            <a:spAutoFit/>
          </a:bodyPr>
          <a:lstStyle/>
          <a:p>
            <a:pPr marL="411480" indent="-411480" defTabSz="548640">
              <a:buFont typeface="Arial" panose="020B0604020202020204" pitchFamily="34" charset="0"/>
              <a:buChar char="•"/>
            </a:pPr>
            <a:r>
              <a:rPr lang="en-US" sz="2400" dirty="0">
                <a:solidFill>
                  <a:prstClr val="black"/>
                </a:solidFill>
                <a:latin typeface="Calibri"/>
                <a:ea typeface="MS Mincho" panose="02020609040205080304" pitchFamily="49" charset="-128"/>
                <a:cs typeface="Arial" panose="020B0604020202020204" pitchFamily="34" charset="0"/>
              </a:rPr>
              <a:t>Use the Gaussian kernel, which implies a radial basis representation for </a:t>
            </a:r>
            <a:r>
              <a:rPr lang="en-US" sz="2160" dirty="0">
                <a:solidFill>
                  <a:prstClr val="black"/>
                </a:solidFill>
                <a:latin typeface="Calibri"/>
                <a:ea typeface="Calibri" panose="020F0502020204030204" pitchFamily="34" charset="0"/>
                <a:cs typeface="Arial" panose="020B0604020202020204" pitchFamily="34" charset="0"/>
              </a:rPr>
              <a:t>h</a:t>
            </a:r>
            <a:r>
              <a:rPr lang="en-US" sz="2160" baseline="-25000" dirty="0">
                <a:solidFill>
                  <a:prstClr val="black"/>
                </a:solidFill>
                <a:latin typeface="Calibri"/>
                <a:ea typeface="Calibri" panose="020F0502020204030204" pitchFamily="34" charset="0"/>
                <a:cs typeface="Arial" panose="020B0604020202020204" pitchFamily="34" charset="0"/>
              </a:rPr>
              <a:t>1</a:t>
            </a:r>
            <a:r>
              <a:rPr lang="en-US" sz="2160" dirty="0">
                <a:solidFill>
                  <a:prstClr val="black"/>
                </a:solidFill>
                <a:latin typeface="Calibri"/>
                <a:ea typeface="Calibri" panose="020F0502020204030204" pitchFamily="34" charset="0"/>
                <a:cs typeface="Arial" panose="020B0604020202020204" pitchFamily="34" charset="0"/>
              </a:rPr>
              <a:t>(E</a:t>
            </a:r>
            <a:r>
              <a:rPr lang="en-US" sz="2160" baseline="-25000" dirty="0">
                <a:solidFill>
                  <a:prstClr val="black"/>
                </a:solidFill>
                <a:latin typeface="Calibri"/>
                <a:ea typeface="Calibri" panose="020F0502020204030204" pitchFamily="34" charset="0"/>
                <a:cs typeface="Arial" panose="020B0604020202020204" pitchFamily="34" charset="0"/>
              </a:rPr>
              <a:t>1</a:t>
            </a:r>
            <a:r>
              <a:rPr lang="en-US" sz="2160" dirty="0">
                <a:solidFill>
                  <a:prstClr val="black"/>
                </a:solidFill>
                <a:latin typeface="Calibri"/>
                <a:ea typeface="Calibri" panose="020F0502020204030204" pitchFamily="34" charset="0"/>
                <a:cs typeface="Arial" panose="020B0604020202020204" pitchFamily="34" charset="0"/>
              </a:rPr>
              <a:t>, …, E</a:t>
            </a:r>
            <a:r>
              <a:rPr lang="en-US" sz="2160" baseline="-25000" dirty="0">
                <a:solidFill>
                  <a:prstClr val="black"/>
                </a:solidFill>
                <a:latin typeface="Calibri"/>
                <a:ea typeface="Calibri" panose="020F0502020204030204" pitchFamily="34" charset="0"/>
                <a:cs typeface="Arial" panose="020B0604020202020204" pitchFamily="34" charset="0"/>
              </a:rPr>
              <a:t>p</a:t>
            </a:r>
            <a:r>
              <a:rPr lang="en-US" sz="2160" dirty="0">
                <a:solidFill>
                  <a:prstClr val="black"/>
                </a:solidFill>
                <a:latin typeface="Calibri"/>
                <a:ea typeface="Calibri" panose="020F0502020204030204" pitchFamily="34" charset="0"/>
                <a:cs typeface="Arial" panose="020B0604020202020204" pitchFamily="34" charset="0"/>
              </a:rPr>
              <a:t>) </a:t>
            </a:r>
            <a:endParaRPr lang="en-US" sz="2160" dirty="0">
              <a:solidFill>
                <a:prstClr val="black"/>
              </a:solidFill>
              <a:latin typeface="Calibri"/>
            </a:endParaRPr>
          </a:p>
        </p:txBody>
      </p:sp>
      <p:pic>
        <p:nvPicPr>
          <p:cNvPr id="15" name="Picture 14">
            <a:extLst>
              <a:ext uri="{FF2B5EF4-FFF2-40B4-BE49-F238E27FC236}">
                <a16:creationId xmlns:a16="http://schemas.microsoft.com/office/drawing/2014/main" id="{21832893-5DB5-4C02-87BF-14A41153C6BF}"/>
              </a:ext>
            </a:extLst>
          </p:cNvPr>
          <p:cNvPicPr>
            <a:picLocks noChangeAspect="1"/>
          </p:cNvPicPr>
          <p:nvPr/>
        </p:nvPicPr>
        <p:blipFill>
          <a:blip r:embed="rId3"/>
          <a:stretch>
            <a:fillRect/>
          </a:stretch>
        </p:blipFill>
        <p:spPr>
          <a:xfrm>
            <a:off x="8681089" y="2298287"/>
            <a:ext cx="5680710" cy="1074420"/>
          </a:xfrm>
          <a:prstGeom prst="rect">
            <a:avLst/>
          </a:prstGeom>
        </p:spPr>
      </p:pic>
      <p:pic>
        <p:nvPicPr>
          <p:cNvPr id="5" name="Picture 4">
            <a:extLst>
              <a:ext uri="{FF2B5EF4-FFF2-40B4-BE49-F238E27FC236}">
                <a16:creationId xmlns:a16="http://schemas.microsoft.com/office/drawing/2014/main" id="{0D27A3C1-75CD-45AF-8A59-5AB173EE906F}"/>
              </a:ext>
            </a:extLst>
          </p:cNvPr>
          <p:cNvPicPr>
            <a:picLocks noChangeAspect="1"/>
          </p:cNvPicPr>
          <p:nvPr/>
        </p:nvPicPr>
        <p:blipFill>
          <a:blip r:embed="rId4"/>
          <a:stretch>
            <a:fillRect/>
          </a:stretch>
        </p:blipFill>
        <p:spPr>
          <a:xfrm>
            <a:off x="9400539" y="3372707"/>
            <a:ext cx="4138930" cy="3210516"/>
          </a:xfrm>
          <a:prstGeom prst="rect">
            <a:avLst/>
          </a:prstGeom>
        </p:spPr>
      </p:pic>
    </p:spTree>
    <p:extLst>
      <p:ext uri="{BB962C8B-B14F-4D97-AF65-F5344CB8AC3E}">
        <p14:creationId xmlns:p14="http://schemas.microsoft.com/office/powerpoint/2010/main" val="16638388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221" y="159680"/>
            <a:ext cx="6268210" cy="816196"/>
          </a:xfrm>
        </p:spPr>
        <p:txBody>
          <a:bodyPr vert="horz" lIns="109728" tIns="54864" rIns="109728" bIns="54864" rtlCol="0" anchor="ctr">
            <a:noAutofit/>
          </a:bodyPr>
          <a:lstStyle/>
          <a:p>
            <a:r>
              <a:rPr lang="en-US" sz="4000" dirty="0">
                <a:latin typeface="Georgia" panose="02040502050405020303" pitchFamily="18" charset="0"/>
              </a:rPr>
              <a:t>Causal Mediation Analysis</a:t>
            </a:r>
          </a:p>
        </p:txBody>
      </p:sp>
      <p:sp>
        <p:nvSpPr>
          <p:cNvPr id="7" name="TextBox 6">
            <a:extLst>
              <a:ext uri="{FF2B5EF4-FFF2-40B4-BE49-F238E27FC236}">
                <a16:creationId xmlns:a16="http://schemas.microsoft.com/office/drawing/2014/main" id="{18B5C48C-0980-4E39-A974-D709CBF7E365}"/>
              </a:ext>
            </a:extLst>
          </p:cNvPr>
          <p:cNvSpPr txBox="1"/>
          <p:nvPr/>
        </p:nvSpPr>
        <p:spPr>
          <a:xfrm>
            <a:off x="358221" y="1377806"/>
            <a:ext cx="8063819" cy="4470584"/>
          </a:xfrm>
          <a:prstGeom prst="rect">
            <a:avLst/>
          </a:prstGeom>
        </p:spPr>
        <p:txBody>
          <a:bodyPr vert="horz" lIns="109728" tIns="54864" rIns="109728" bIns="54864" rtlCol="0">
            <a:noAutofit/>
          </a:bodyPr>
          <a:lstStyle/>
          <a:p>
            <a:pPr marL="411480" indent="-411480">
              <a:lnSpc>
                <a:spcPct val="90000"/>
              </a:lnSpc>
              <a:spcBef>
                <a:spcPct val="20000"/>
              </a:spcBef>
              <a:buFont typeface="Arial" panose="020B0604020202020204" pitchFamily="34" charset="0"/>
              <a:buChar char="•"/>
            </a:pPr>
            <a:r>
              <a:rPr lang="en-US" sz="2400" b="1" dirty="0">
                <a:solidFill>
                  <a:srgbClr val="2D637F"/>
                </a:solidFill>
              </a:rPr>
              <a:t>Natural direct effect </a:t>
            </a:r>
            <a:r>
              <a:rPr lang="en-US" sz="2400" dirty="0"/>
              <a:t>measures effect of exposure on outcome through all other parts, or effect of exposure on outcome if mediator took natural value</a:t>
            </a:r>
          </a:p>
          <a:p>
            <a:pPr>
              <a:lnSpc>
                <a:spcPct val="90000"/>
              </a:lnSpc>
              <a:spcBef>
                <a:spcPct val="20000"/>
              </a:spcBef>
              <a:buFont typeface="Arial"/>
            </a:pPr>
            <a:endParaRPr lang="en-US" sz="2400" b="1" dirty="0">
              <a:solidFill>
                <a:srgbClr val="2D637F"/>
              </a:solidFill>
            </a:endParaRPr>
          </a:p>
          <a:p>
            <a:pPr marL="411480" indent="-411480">
              <a:lnSpc>
                <a:spcPct val="90000"/>
              </a:lnSpc>
              <a:spcBef>
                <a:spcPct val="20000"/>
              </a:spcBef>
              <a:buFont typeface="Arial" panose="020B0604020202020204" pitchFamily="34" charset="0"/>
              <a:buChar char="•"/>
            </a:pPr>
            <a:r>
              <a:rPr lang="en-US" sz="2400" b="1" dirty="0">
                <a:solidFill>
                  <a:srgbClr val="2D637F"/>
                </a:solidFill>
              </a:rPr>
              <a:t>Natural indirect effect </a:t>
            </a:r>
            <a:r>
              <a:rPr lang="en-US" sz="2400" dirty="0"/>
              <a:t>measures effect of exposures on the outcome through the mediator, or effect of mediator on outcome if exposure was fixed</a:t>
            </a:r>
          </a:p>
          <a:p>
            <a:pPr>
              <a:lnSpc>
                <a:spcPct val="90000"/>
              </a:lnSpc>
              <a:spcBef>
                <a:spcPct val="20000"/>
              </a:spcBef>
            </a:pPr>
            <a:endParaRPr lang="en-US" sz="2400" dirty="0">
              <a:solidFill>
                <a:srgbClr val="2D637F"/>
              </a:solidFill>
            </a:endParaRPr>
          </a:p>
          <a:p>
            <a:pPr>
              <a:lnSpc>
                <a:spcPct val="90000"/>
              </a:lnSpc>
              <a:spcBef>
                <a:spcPct val="20000"/>
              </a:spcBef>
              <a:buFont typeface="Arial"/>
            </a:pPr>
            <a:endParaRPr lang="en-US" sz="2400" dirty="0">
              <a:solidFill>
                <a:srgbClr val="2D637F"/>
              </a:solidFill>
            </a:endParaRPr>
          </a:p>
          <a:p>
            <a:pPr marL="411480" indent="-411480">
              <a:lnSpc>
                <a:spcPct val="90000"/>
              </a:lnSpc>
              <a:spcBef>
                <a:spcPct val="20000"/>
              </a:spcBef>
              <a:buFont typeface="Arial" panose="020B0604020202020204" pitchFamily="34" charset="0"/>
              <a:buChar char="•"/>
            </a:pPr>
            <a:r>
              <a:rPr lang="en-US" sz="2400" b="1" dirty="0">
                <a:solidFill>
                  <a:srgbClr val="2D637F"/>
                </a:solidFill>
              </a:rPr>
              <a:t>Controlled direct effect </a:t>
            </a:r>
            <a:r>
              <a:rPr lang="en-US" sz="2400" dirty="0"/>
              <a:t>measures the effect of the exposure on the outcome if one controlled (or intervened on) the mediator to achieve a set level </a:t>
            </a:r>
          </a:p>
          <a:p>
            <a:pPr>
              <a:lnSpc>
                <a:spcPct val="90000"/>
              </a:lnSpc>
              <a:spcBef>
                <a:spcPct val="20000"/>
              </a:spcBef>
              <a:buFont typeface="Arial"/>
            </a:pPr>
            <a:endParaRPr lang="en-US" sz="2400" dirty="0">
              <a:solidFill>
                <a:srgbClr val="2D637F"/>
              </a:solidFill>
            </a:endParaRPr>
          </a:p>
        </p:txBody>
      </p:sp>
      <p:pic>
        <p:nvPicPr>
          <p:cNvPr id="6" name="Picture 5" descr="Diagram&#10;&#10;Description automatically generated">
            <a:extLst>
              <a:ext uri="{FF2B5EF4-FFF2-40B4-BE49-F238E27FC236}">
                <a16:creationId xmlns:a16="http://schemas.microsoft.com/office/drawing/2014/main" id="{7814C3B6-46FE-4661-856D-AE2FFEB66CCA}"/>
              </a:ext>
            </a:extLst>
          </p:cNvPr>
          <p:cNvPicPr>
            <a:picLocks noChangeAspect="1"/>
          </p:cNvPicPr>
          <p:nvPr/>
        </p:nvPicPr>
        <p:blipFill>
          <a:blip r:embed="rId2"/>
          <a:stretch>
            <a:fillRect/>
          </a:stretch>
        </p:blipFill>
        <p:spPr>
          <a:xfrm>
            <a:off x="8422042" y="975878"/>
            <a:ext cx="5994400" cy="2906029"/>
          </a:xfrm>
          <a:prstGeom prst="rect">
            <a:avLst/>
          </a:prstGeom>
          <a:noFill/>
        </p:spPr>
      </p:pic>
      <p:pic>
        <p:nvPicPr>
          <p:cNvPr id="9" name="Picture 8">
            <a:extLst>
              <a:ext uri="{FF2B5EF4-FFF2-40B4-BE49-F238E27FC236}">
                <a16:creationId xmlns:a16="http://schemas.microsoft.com/office/drawing/2014/main" id="{1E0A5D77-EE4E-4040-AB20-59E5E111871C}"/>
              </a:ext>
            </a:extLst>
          </p:cNvPr>
          <p:cNvPicPr>
            <a:picLocks noChangeAspect="1"/>
          </p:cNvPicPr>
          <p:nvPr/>
        </p:nvPicPr>
        <p:blipFill>
          <a:blip r:embed="rId3"/>
          <a:stretch>
            <a:fillRect/>
          </a:stretch>
        </p:blipFill>
        <p:spPr>
          <a:xfrm>
            <a:off x="8221379" y="4114800"/>
            <a:ext cx="6195060" cy="2354580"/>
          </a:xfrm>
          <a:prstGeom prst="rect">
            <a:avLst/>
          </a:prstGeom>
        </p:spPr>
      </p:pic>
    </p:spTree>
    <p:extLst>
      <p:ext uri="{BB962C8B-B14F-4D97-AF65-F5344CB8AC3E}">
        <p14:creationId xmlns:p14="http://schemas.microsoft.com/office/powerpoint/2010/main" val="9036784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221" y="159680"/>
            <a:ext cx="7469798" cy="816196"/>
          </a:xfrm>
        </p:spPr>
        <p:txBody>
          <a:bodyPr vert="horz" lIns="109728" tIns="54864" rIns="109728" bIns="54864" rtlCol="0" anchor="ctr">
            <a:noAutofit/>
          </a:bodyPr>
          <a:lstStyle/>
          <a:p>
            <a:r>
              <a:rPr lang="en-US" sz="4000" dirty="0">
                <a:latin typeface="Georgia" panose="02040502050405020303" pitchFamily="18" charset="0"/>
              </a:rPr>
              <a:t>Causal Mediation Analysis</a:t>
            </a:r>
          </a:p>
        </p:txBody>
      </p:sp>
      <p:sp>
        <p:nvSpPr>
          <p:cNvPr id="7" name="TextBox 6">
            <a:extLst>
              <a:ext uri="{FF2B5EF4-FFF2-40B4-BE49-F238E27FC236}">
                <a16:creationId xmlns:a16="http://schemas.microsoft.com/office/drawing/2014/main" id="{18B5C48C-0980-4E39-A974-D709CBF7E365}"/>
              </a:ext>
            </a:extLst>
          </p:cNvPr>
          <p:cNvSpPr txBox="1"/>
          <p:nvPr/>
        </p:nvSpPr>
        <p:spPr>
          <a:xfrm>
            <a:off x="358221" y="1377806"/>
            <a:ext cx="13115906" cy="1737054"/>
          </a:xfrm>
          <a:prstGeom prst="rect">
            <a:avLst/>
          </a:prstGeom>
        </p:spPr>
        <p:txBody>
          <a:bodyPr vert="horz" lIns="109728" tIns="54864" rIns="109728" bIns="54864" rtlCol="0">
            <a:noAutofit/>
          </a:bodyPr>
          <a:lstStyle/>
          <a:p>
            <a:pPr marL="411480" indent="-411480">
              <a:lnSpc>
                <a:spcPct val="90000"/>
              </a:lnSpc>
              <a:spcBef>
                <a:spcPct val="20000"/>
              </a:spcBef>
              <a:buFont typeface="Arial" panose="020B0604020202020204" pitchFamily="34" charset="0"/>
              <a:buChar char="•"/>
            </a:pPr>
            <a:r>
              <a:rPr lang="en-US" sz="2400" b="1" dirty="0">
                <a:solidFill>
                  <a:srgbClr val="2D637F"/>
                </a:solidFill>
              </a:rPr>
              <a:t>Natural direct effect </a:t>
            </a:r>
            <a:r>
              <a:rPr lang="en-US" sz="2400" dirty="0"/>
              <a:t>measures effect of exposure on outcome through all other parts, or effect of exposure on outcome if mediator took natural value</a:t>
            </a:r>
          </a:p>
          <a:p>
            <a:pPr>
              <a:lnSpc>
                <a:spcPct val="50000"/>
              </a:lnSpc>
              <a:buFont typeface="Arial"/>
            </a:pPr>
            <a:endParaRPr lang="en-US" sz="2400" b="1" dirty="0">
              <a:solidFill>
                <a:srgbClr val="2D637F"/>
              </a:solidFill>
            </a:endParaRPr>
          </a:p>
          <a:p>
            <a:pPr marL="411480" indent="-411480">
              <a:lnSpc>
                <a:spcPct val="90000"/>
              </a:lnSpc>
              <a:spcBef>
                <a:spcPct val="20000"/>
              </a:spcBef>
              <a:buFont typeface="Arial" panose="020B0604020202020204" pitchFamily="34" charset="0"/>
              <a:buChar char="•"/>
            </a:pPr>
            <a:r>
              <a:rPr lang="en-US" sz="2400" b="1" dirty="0">
                <a:solidFill>
                  <a:srgbClr val="2D637F"/>
                </a:solidFill>
              </a:rPr>
              <a:t>Natural indirect effect </a:t>
            </a:r>
            <a:r>
              <a:rPr lang="en-US" sz="2400" dirty="0"/>
              <a:t>measures effect of exposures on the outcome through the mediator, or effect of mediator on outcome if exposure was fixed</a:t>
            </a:r>
          </a:p>
        </p:txBody>
      </p:sp>
      <p:sp>
        <p:nvSpPr>
          <p:cNvPr id="10" name="TextBox 9">
            <a:extLst>
              <a:ext uri="{FF2B5EF4-FFF2-40B4-BE49-F238E27FC236}">
                <a16:creationId xmlns:a16="http://schemas.microsoft.com/office/drawing/2014/main" id="{FF57720C-6739-421D-A71D-F830CD28CFF6}"/>
              </a:ext>
            </a:extLst>
          </p:cNvPr>
          <p:cNvSpPr txBox="1"/>
          <p:nvPr/>
        </p:nvSpPr>
        <p:spPr>
          <a:xfrm>
            <a:off x="780412" y="3232847"/>
            <a:ext cx="12271524" cy="2459846"/>
          </a:xfrm>
          <a:prstGeom prst="rect">
            <a:avLst/>
          </a:prstGeom>
        </p:spPr>
        <p:txBody>
          <a:bodyPr vert="horz" lIns="109728" tIns="54864" rIns="109728" bIns="54864" rtlCol="0">
            <a:noAutofit/>
          </a:bodyPr>
          <a:lstStyle/>
          <a:p>
            <a:pPr>
              <a:lnSpc>
                <a:spcPct val="90000"/>
              </a:lnSpc>
              <a:spcBef>
                <a:spcPct val="20000"/>
              </a:spcBef>
            </a:pPr>
            <a:r>
              <a:rPr lang="en-US" sz="2400" dirty="0"/>
              <a:t>Given Y=adiposity, A=metal, M=biomarker, C=confounders, </a:t>
            </a:r>
          </a:p>
          <a:p>
            <a:pPr>
              <a:lnSpc>
                <a:spcPct val="50000"/>
              </a:lnSpc>
            </a:pPr>
            <a:endParaRPr lang="en-US" sz="2400" dirty="0"/>
          </a:p>
          <a:p>
            <a:pPr>
              <a:lnSpc>
                <a:spcPct val="90000"/>
              </a:lnSpc>
              <a:spcBef>
                <a:spcPct val="20000"/>
              </a:spcBef>
            </a:pPr>
            <a:r>
              <a:rPr lang="en-US" sz="2400" dirty="0"/>
              <a:t>Outcome regression </a:t>
            </a:r>
          </a:p>
          <a:p>
            <a:pPr>
              <a:lnSpc>
                <a:spcPct val="50000"/>
              </a:lnSpc>
            </a:pPr>
            <a:endParaRPr lang="en-US" sz="2400" dirty="0"/>
          </a:p>
          <a:p>
            <a:pPr>
              <a:lnSpc>
                <a:spcPct val="90000"/>
              </a:lnSpc>
              <a:spcBef>
                <a:spcPct val="20000"/>
              </a:spcBef>
            </a:pPr>
            <a:r>
              <a:rPr lang="en-US" sz="2400" dirty="0"/>
              <a:t>Mediator regression  </a:t>
            </a:r>
          </a:p>
          <a:p>
            <a:pPr>
              <a:lnSpc>
                <a:spcPct val="50000"/>
              </a:lnSpc>
            </a:pPr>
            <a:endParaRPr lang="en-US" sz="2400" dirty="0"/>
          </a:p>
          <a:p>
            <a:pPr>
              <a:lnSpc>
                <a:spcPct val="90000"/>
              </a:lnSpc>
              <a:spcBef>
                <a:spcPct val="20000"/>
              </a:spcBef>
            </a:pPr>
            <a:r>
              <a:rPr lang="en-US" sz="2400" dirty="0"/>
              <a:t>Natural direct/indirect effects for change in exposure from level a to level a* are given by: </a:t>
            </a:r>
          </a:p>
        </p:txBody>
      </p:sp>
      <p:pic>
        <p:nvPicPr>
          <p:cNvPr id="5" name="Picture 4">
            <a:extLst>
              <a:ext uri="{FF2B5EF4-FFF2-40B4-BE49-F238E27FC236}">
                <a16:creationId xmlns:a16="http://schemas.microsoft.com/office/drawing/2014/main" id="{D7B9FCF7-0BC7-44EB-9134-93B42B04D2C2}"/>
              </a:ext>
            </a:extLst>
          </p:cNvPr>
          <p:cNvPicPr>
            <a:picLocks noChangeAspect="1"/>
          </p:cNvPicPr>
          <p:nvPr/>
        </p:nvPicPr>
        <p:blipFill>
          <a:blip r:embed="rId3"/>
          <a:stretch>
            <a:fillRect/>
          </a:stretch>
        </p:blipFill>
        <p:spPr>
          <a:xfrm>
            <a:off x="3684148" y="3709030"/>
            <a:ext cx="6766560" cy="560070"/>
          </a:xfrm>
          <a:prstGeom prst="rect">
            <a:avLst/>
          </a:prstGeom>
        </p:spPr>
      </p:pic>
      <p:pic>
        <p:nvPicPr>
          <p:cNvPr id="18" name="Picture 17">
            <a:extLst>
              <a:ext uri="{FF2B5EF4-FFF2-40B4-BE49-F238E27FC236}">
                <a16:creationId xmlns:a16="http://schemas.microsoft.com/office/drawing/2014/main" id="{37A3B80E-BD2F-427A-B524-0F8B1253FD33}"/>
              </a:ext>
            </a:extLst>
          </p:cNvPr>
          <p:cNvPicPr>
            <a:picLocks noChangeAspect="1"/>
          </p:cNvPicPr>
          <p:nvPr/>
        </p:nvPicPr>
        <p:blipFill>
          <a:blip r:embed="rId4"/>
          <a:stretch>
            <a:fillRect/>
          </a:stretch>
        </p:blipFill>
        <p:spPr>
          <a:xfrm>
            <a:off x="3530767" y="4370365"/>
            <a:ext cx="4652010" cy="594360"/>
          </a:xfrm>
          <a:prstGeom prst="rect">
            <a:avLst/>
          </a:prstGeom>
        </p:spPr>
      </p:pic>
      <p:pic>
        <p:nvPicPr>
          <p:cNvPr id="20" name="Picture 19">
            <a:extLst>
              <a:ext uri="{FF2B5EF4-FFF2-40B4-BE49-F238E27FC236}">
                <a16:creationId xmlns:a16="http://schemas.microsoft.com/office/drawing/2014/main" id="{E7693CB9-E4D8-4DE4-94B3-82884DE6D122}"/>
              </a:ext>
            </a:extLst>
          </p:cNvPr>
          <p:cNvPicPr>
            <a:picLocks noChangeAspect="1"/>
          </p:cNvPicPr>
          <p:nvPr/>
        </p:nvPicPr>
        <p:blipFill>
          <a:blip r:embed="rId5"/>
          <a:stretch>
            <a:fillRect/>
          </a:stretch>
        </p:blipFill>
        <p:spPr>
          <a:xfrm>
            <a:off x="5322324" y="5692696"/>
            <a:ext cx="6355080" cy="720090"/>
          </a:xfrm>
          <a:prstGeom prst="rect">
            <a:avLst/>
          </a:prstGeom>
        </p:spPr>
      </p:pic>
      <p:pic>
        <p:nvPicPr>
          <p:cNvPr id="22" name="Picture 21">
            <a:extLst>
              <a:ext uri="{FF2B5EF4-FFF2-40B4-BE49-F238E27FC236}">
                <a16:creationId xmlns:a16="http://schemas.microsoft.com/office/drawing/2014/main" id="{17C0F1C9-724E-4B44-A058-888836136798}"/>
              </a:ext>
            </a:extLst>
          </p:cNvPr>
          <p:cNvPicPr>
            <a:picLocks noChangeAspect="1"/>
          </p:cNvPicPr>
          <p:nvPr/>
        </p:nvPicPr>
        <p:blipFill>
          <a:blip r:embed="rId6"/>
          <a:stretch>
            <a:fillRect/>
          </a:stretch>
        </p:blipFill>
        <p:spPr>
          <a:xfrm>
            <a:off x="5322324" y="6286866"/>
            <a:ext cx="4800600" cy="594360"/>
          </a:xfrm>
          <a:prstGeom prst="rect">
            <a:avLst/>
          </a:prstGeom>
        </p:spPr>
      </p:pic>
    </p:spTree>
    <p:extLst>
      <p:ext uri="{BB962C8B-B14F-4D97-AF65-F5344CB8AC3E}">
        <p14:creationId xmlns:p14="http://schemas.microsoft.com/office/powerpoint/2010/main" val="17512605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221" y="447303"/>
            <a:ext cx="6422589" cy="816196"/>
          </a:xfrm>
        </p:spPr>
        <p:txBody>
          <a:bodyPr vert="horz" lIns="109728" tIns="54864" rIns="109728" bIns="54864" rtlCol="0" anchor="ctr">
            <a:noAutofit/>
          </a:bodyPr>
          <a:lstStyle/>
          <a:p>
            <a:r>
              <a:rPr lang="en-US" sz="4000" dirty="0">
                <a:latin typeface="Georgia" panose="02040502050405020303" pitchFamily="18" charset="0"/>
              </a:rPr>
              <a:t>Causal Mediation Analysis</a:t>
            </a:r>
          </a:p>
        </p:txBody>
      </p:sp>
      <p:sp>
        <p:nvSpPr>
          <p:cNvPr id="7" name="TextBox 6">
            <a:extLst>
              <a:ext uri="{FF2B5EF4-FFF2-40B4-BE49-F238E27FC236}">
                <a16:creationId xmlns:a16="http://schemas.microsoft.com/office/drawing/2014/main" id="{18B5C48C-0980-4E39-A974-D709CBF7E365}"/>
              </a:ext>
            </a:extLst>
          </p:cNvPr>
          <p:cNvSpPr txBox="1"/>
          <p:nvPr/>
        </p:nvSpPr>
        <p:spPr>
          <a:xfrm>
            <a:off x="358221" y="1551119"/>
            <a:ext cx="8063819" cy="4866510"/>
          </a:xfrm>
          <a:prstGeom prst="rect">
            <a:avLst/>
          </a:prstGeom>
        </p:spPr>
        <p:txBody>
          <a:bodyPr vert="horz" lIns="109728" tIns="54864" rIns="109728" bIns="54864" rtlCol="0">
            <a:noAutofit/>
          </a:bodyPr>
          <a:lstStyle/>
          <a:p>
            <a:pPr marL="411480" indent="-411480">
              <a:lnSpc>
                <a:spcPct val="90000"/>
              </a:lnSpc>
              <a:spcBef>
                <a:spcPct val="20000"/>
              </a:spcBef>
              <a:buFont typeface="Arial" panose="020B0604020202020204" pitchFamily="34" charset="0"/>
              <a:buChar char="•"/>
            </a:pPr>
            <a:r>
              <a:rPr lang="en-US" sz="2400" b="1" dirty="0">
                <a:solidFill>
                  <a:srgbClr val="2D637F"/>
                </a:solidFill>
              </a:rPr>
              <a:t>For natural effects, direct and indirect effects decomposed into: </a:t>
            </a:r>
          </a:p>
          <a:p>
            <a:pPr>
              <a:lnSpc>
                <a:spcPct val="50000"/>
              </a:lnSpc>
            </a:pPr>
            <a:endParaRPr lang="en-US" sz="2400" b="1" dirty="0">
              <a:solidFill>
                <a:srgbClr val="2D637F"/>
              </a:solidFill>
            </a:endParaRPr>
          </a:p>
          <a:p>
            <a:pPr marL="960120" lvl="1" indent="-411480">
              <a:lnSpc>
                <a:spcPct val="90000"/>
              </a:lnSpc>
              <a:spcBef>
                <a:spcPct val="20000"/>
              </a:spcBef>
              <a:buFont typeface="Arial" panose="020B0604020202020204" pitchFamily="34" charset="0"/>
              <a:buChar char="•"/>
            </a:pPr>
            <a:r>
              <a:rPr lang="en-US" sz="2400" dirty="0"/>
              <a:t>Pure direct effect: effect of exposure if mediator stayed at unexposed level</a:t>
            </a:r>
          </a:p>
          <a:p>
            <a:pPr marL="960120" lvl="1" indent="-411480">
              <a:lnSpc>
                <a:spcPct val="90000"/>
              </a:lnSpc>
              <a:spcBef>
                <a:spcPct val="20000"/>
              </a:spcBef>
              <a:buFont typeface="Arial" panose="020B0604020202020204" pitchFamily="34" charset="0"/>
              <a:buChar char="•"/>
            </a:pPr>
            <a:r>
              <a:rPr lang="en-US" sz="2400" dirty="0"/>
              <a:t>Pure indirect effect: effect of mediator in unexposed</a:t>
            </a:r>
          </a:p>
          <a:p>
            <a:pPr marL="960120" lvl="1" indent="-411480">
              <a:lnSpc>
                <a:spcPct val="90000"/>
              </a:lnSpc>
              <a:spcBef>
                <a:spcPct val="20000"/>
              </a:spcBef>
              <a:buFont typeface="Arial" panose="020B0604020202020204" pitchFamily="34" charset="0"/>
              <a:buChar char="•"/>
            </a:pPr>
            <a:r>
              <a:rPr lang="en-US" sz="2400" dirty="0"/>
              <a:t>Total direct effect: effect of exposure if mediator fixed at exposed level</a:t>
            </a:r>
          </a:p>
          <a:p>
            <a:pPr marL="960120" lvl="1" indent="-411480">
              <a:lnSpc>
                <a:spcPct val="90000"/>
              </a:lnSpc>
              <a:spcBef>
                <a:spcPct val="20000"/>
              </a:spcBef>
              <a:buFont typeface="Arial" panose="020B0604020202020204" pitchFamily="34" charset="0"/>
              <a:buChar char="•"/>
            </a:pPr>
            <a:r>
              <a:rPr lang="en-US" sz="2400" dirty="0"/>
              <a:t>Total indirect effect: effect of mediator among exposed</a:t>
            </a:r>
          </a:p>
          <a:p>
            <a:pPr>
              <a:lnSpc>
                <a:spcPct val="50000"/>
              </a:lnSpc>
              <a:buFont typeface="Arial"/>
            </a:pPr>
            <a:endParaRPr lang="en-US" sz="2400" b="1" dirty="0">
              <a:solidFill>
                <a:srgbClr val="2D637F"/>
              </a:solidFill>
            </a:endParaRPr>
          </a:p>
          <a:p>
            <a:pPr marL="411480" indent="-411480">
              <a:lnSpc>
                <a:spcPct val="90000"/>
              </a:lnSpc>
              <a:spcBef>
                <a:spcPct val="20000"/>
              </a:spcBef>
              <a:buFont typeface="Arial" panose="020B0604020202020204" pitchFamily="34" charset="0"/>
              <a:buChar char="•"/>
            </a:pPr>
            <a:r>
              <a:rPr lang="en-US" sz="2400" b="1" dirty="0">
                <a:solidFill>
                  <a:srgbClr val="2D637F"/>
                </a:solidFill>
              </a:rPr>
              <a:t>Controlled effects: </a:t>
            </a:r>
            <a:r>
              <a:rPr lang="en-US" sz="2400" dirty="0"/>
              <a:t>direct effect may vary depending on level to which mediator set</a:t>
            </a:r>
          </a:p>
          <a:p>
            <a:pPr>
              <a:lnSpc>
                <a:spcPct val="50000"/>
              </a:lnSpc>
              <a:buFont typeface="Arial"/>
            </a:pPr>
            <a:endParaRPr lang="en-US" sz="2400" dirty="0">
              <a:solidFill>
                <a:srgbClr val="2D637F"/>
              </a:solidFill>
            </a:endParaRPr>
          </a:p>
          <a:p>
            <a:pPr marL="411480" indent="-411480">
              <a:lnSpc>
                <a:spcPct val="90000"/>
              </a:lnSpc>
              <a:spcBef>
                <a:spcPct val="20000"/>
              </a:spcBef>
              <a:buFont typeface="Arial" panose="020B0604020202020204" pitchFamily="34" charset="0"/>
              <a:buChar char="•"/>
            </a:pPr>
            <a:r>
              <a:rPr lang="en-US" sz="2400" b="1" dirty="0">
                <a:solidFill>
                  <a:srgbClr val="2D637F"/>
                </a:solidFill>
              </a:rPr>
              <a:t>Pure = total effects if no exposure-mediator interaction</a:t>
            </a:r>
            <a:endParaRPr lang="en-US" sz="2400" dirty="0"/>
          </a:p>
          <a:p>
            <a:pPr>
              <a:lnSpc>
                <a:spcPct val="90000"/>
              </a:lnSpc>
              <a:spcBef>
                <a:spcPct val="20000"/>
              </a:spcBef>
              <a:buFont typeface="Arial"/>
            </a:pPr>
            <a:endParaRPr lang="en-US" sz="2400" dirty="0">
              <a:solidFill>
                <a:srgbClr val="2D637F"/>
              </a:solidFill>
            </a:endParaRPr>
          </a:p>
        </p:txBody>
      </p:sp>
      <p:pic>
        <p:nvPicPr>
          <p:cNvPr id="6" name="Picture 5" descr="Diagram&#10;&#10;Description automatically generated">
            <a:extLst>
              <a:ext uri="{FF2B5EF4-FFF2-40B4-BE49-F238E27FC236}">
                <a16:creationId xmlns:a16="http://schemas.microsoft.com/office/drawing/2014/main" id="{7814C3B6-46FE-4661-856D-AE2FFEB66CCA}"/>
              </a:ext>
            </a:extLst>
          </p:cNvPr>
          <p:cNvPicPr>
            <a:picLocks noChangeAspect="1"/>
          </p:cNvPicPr>
          <p:nvPr/>
        </p:nvPicPr>
        <p:blipFill>
          <a:blip r:embed="rId2"/>
          <a:stretch>
            <a:fillRect/>
          </a:stretch>
        </p:blipFill>
        <p:spPr>
          <a:xfrm>
            <a:off x="8422042" y="975878"/>
            <a:ext cx="5994400" cy="2906029"/>
          </a:xfrm>
          <a:prstGeom prst="rect">
            <a:avLst/>
          </a:prstGeom>
          <a:noFill/>
        </p:spPr>
      </p:pic>
      <p:pic>
        <p:nvPicPr>
          <p:cNvPr id="9" name="Picture 8">
            <a:extLst>
              <a:ext uri="{FF2B5EF4-FFF2-40B4-BE49-F238E27FC236}">
                <a16:creationId xmlns:a16="http://schemas.microsoft.com/office/drawing/2014/main" id="{1E0A5D77-EE4E-4040-AB20-59E5E111871C}"/>
              </a:ext>
            </a:extLst>
          </p:cNvPr>
          <p:cNvPicPr>
            <a:picLocks noChangeAspect="1"/>
          </p:cNvPicPr>
          <p:nvPr/>
        </p:nvPicPr>
        <p:blipFill>
          <a:blip r:embed="rId3"/>
          <a:stretch>
            <a:fillRect/>
          </a:stretch>
        </p:blipFill>
        <p:spPr>
          <a:xfrm>
            <a:off x="8221379" y="4114800"/>
            <a:ext cx="6195060" cy="2354580"/>
          </a:xfrm>
          <a:prstGeom prst="rect">
            <a:avLst/>
          </a:prstGeom>
        </p:spPr>
      </p:pic>
    </p:spTree>
    <p:extLst>
      <p:ext uri="{BB962C8B-B14F-4D97-AF65-F5344CB8AC3E}">
        <p14:creationId xmlns:p14="http://schemas.microsoft.com/office/powerpoint/2010/main" val="3486796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221" y="432812"/>
            <a:ext cx="6315711" cy="816196"/>
          </a:xfrm>
        </p:spPr>
        <p:txBody>
          <a:bodyPr vert="horz" lIns="109728" tIns="54864" rIns="109728" bIns="54864" rtlCol="0" anchor="ctr">
            <a:noAutofit/>
          </a:bodyPr>
          <a:lstStyle/>
          <a:p>
            <a:r>
              <a:rPr lang="en-US" sz="4000" dirty="0">
                <a:latin typeface="Georgia" panose="02040502050405020303" pitchFamily="18" charset="0"/>
              </a:rPr>
              <a:t>Causal Mediation Analysis</a:t>
            </a:r>
          </a:p>
        </p:txBody>
      </p:sp>
      <p:sp>
        <p:nvSpPr>
          <p:cNvPr id="7" name="TextBox 6">
            <a:extLst>
              <a:ext uri="{FF2B5EF4-FFF2-40B4-BE49-F238E27FC236}">
                <a16:creationId xmlns:a16="http://schemas.microsoft.com/office/drawing/2014/main" id="{18B5C48C-0980-4E39-A974-D709CBF7E365}"/>
              </a:ext>
            </a:extLst>
          </p:cNvPr>
          <p:cNvSpPr txBox="1"/>
          <p:nvPr/>
        </p:nvSpPr>
        <p:spPr>
          <a:xfrm>
            <a:off x="358221" y="1626673"/>
            <a:ext cx="10164208" cy="3016579"/>
          </a:xfrm>
          <a:prstGeom prst="rect">
            <a:avLst/>
          </a:prstGeom>
        </p:spPr>
        <p:txBody>
          <a:bodyPr vert="horz" lIns="109728" tIns="54864" rIns="109728" bIns="54864" rtlCol="0">
            <a:noAutofit/>
          </a:bodyPr>
          <a:lstStyle/>
          <a:p>
            <a:pPr marL="411480" indent="-411480">
              <a:buFont typeface="Wingdings" panose="05000000000000000000" pitchFamily="2" charset="2"/>
              <a:buChar char="Ø"/>
            </a:pPr>
            <a:r>
              <a:rPr lang="en-US" sz="2400" dirty="0">
                <a:solidFill>
                  <a:srgbClr val="0E76A4"/>
                </a:solidFill>
              </a:rPr>
              <a:t>Randomization assumption</a:t>
            </a:r>
          </a:p>
          <a:p>
            <a:pPr marL="960120" lvl="1" indent="-411480">
              <a:lnSpc>
                <a:spcPct val="90000"/>
              </a:lnSpc>
              <a:spcBef>
                <a:spcPct val="20000"/>
              </a:spcBef>
              <a:buFont typeface="Arial" panose="020B0604020202020204" pitchFamily="34" charset="0"/>
              <a:buChar char="•"/>
            </a:pPr>
            <a:r>
              <a:rPr lang="en-US" sz="2400" dirty="0"/>
              <a:t>Strong ignorability or no unmeasured confounding (see next slide)</a:t>
            </a:r>
          </a:p>
          <a:p>
            <a:pPr marL="411480" indent="-411480">
              <a:lnSpc>
                <a:spcPct val="90000"/>
              </a:lnSpc>
              <a:spcBef>
                <a:spcPct val="20000"/>
              </a:spcBef>
              <a:buFont typeface="Wingdings" panose="05000000000000000000" pitchFamily="2" charset="2"/>
              <a:buChar char="Ø"/>
            </a:pPr>
            <a:r>
              <a:rPr lang="en-US" sz="2400" dirty="0">
                <a:solidFill>
                  <a:srgbClr val="0E76A4"/>
                </a:solidFill>
              </a:rPr>
              <a:t>Treatment or mediator positivity</a:t>
            </a:r>
          </a:p>
          <a:p>
            <a:pPr marL="411480" indent="-411480">
              <a:lnSpc>
                <a:spcPct val="90000"/>
              </a:lnSpc>
              <a:spcBef>
                <a:spcPct val="20000"/>
              </a:spcBef>
              <a:buFont typeface="Wingdings" panose="05000000000000000000" pitchFamily="2" charset="2"/>
              <a:buChar char="Ø"/>
            </a:pPr>
            <a:r>
              <a:rPr lang="en-US" sz="2400" dirty="0">
                <a:solidFill>
                  <a:srgbClr val="0E76A4"/>
                </a:solidFill>
              </a:rPr>
              <a:t>Cross-world counterfactual independence</a:t>
            </a:r>
          </a:p>
          <a:p>
            <a:pPr marL="1508760" lvl="2" indent="-411480">
              <a:lnSpc>
                <a:spcPct val="90000"/>
              </a:lnSpc>
              <a:spcBef>
                <a:spcPct val="20000"/>
              </a:spcBef>
              <a:buFont typeface="Arial" panose="020B0604020202020204" pitchFamily="34" charset="0"/>
              <a:buChar char="•"/>
            </a:pPr>
            <a:r>
              <a:rPr lang="en-US" sz="2400" dirty="0"/>
              <a:t>Counterfactual outcome under treatment contrast and counterfactual mediator are independent</a:t>
            </a:r>
          </a:p>
        </p:txBody>
      </p:sp>
    </p:spTree>
    <p:extLst>
      <p:ext uri="{BB962C8B-B14F-4D97-AF65-F5344CB8AC3E}">
        <p14:creationId xmlns:p14="http://schemas.microsoft.com/office/powerpoint/2010/main" val="33342677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4395" y="233574"/>
            <a:ext cx="6246421" cy="1108184"/>
          </a:xfrm>
        </p:spPr>
        <p:txBody>
          <a:bodyPr/>
          <a:lstStyle/>
          <a:p>
            <a:pPr>
              <a:spcBef>
                <a:spcPts val="0"/>
              </a:spcBef>
            </a:pPr>
            <a:r>
              <a:rPr lang="en-US" sz="4000" dirty="0"/>
              <a:t>Causal Mediation Analysis</a:t>
            </a:r>
          </a:p>
        </p:txBody>
      </p:sp>
      <p:sp>
        <p:nvSpPr>
          <p:cNvPr id="7" name="TextBox 6">
            <a:extLst>
              <a:ext uri="{FF2B5EF4-FFF2-40B4-BE49-F238E27FC236}">
                <a16:creationId xmlns:a16="http://schemas.microsoft.com/office/drawing/2014/main" id="{18B5C48C-0980-4E39-A974-D709CBF7E365}"/>
              </a:ext>
            </a:extLst>
          </p:cNvPr>
          <p:cNvSpPr txBox="1"/>
          <p:nvPr/>
        </p:nvSpPr>
        <p:spPr>
          <a:xfrm>
            <a:off x="446949" y="1569407"/>
            <a:ext cx="7211387" cy="461665"/>
          </a:xfrm>
          <a:prstGeom prst="rect">
            <a:avLst/>
          </a:prstGeom>
          <a:noFill/>
        </p:spPr>
        <p:txBody>
          <a:bodyPr wrap="square" rtlCol="0">
            <a:spAutoFit/>
          </a:bodyPr>
          <a:lstStyle/>
          <a:p>
            <a:pPr defTabSz="548640"/>
            <a:r>
              <a:rPr lang="en-US" sz="2400" b="1" dirty="0">
                <a:solidFill>
                  <a:srgbClr val="0E76A4"/>
                </a:solidFill>
                <a:latin typeface="Calibri"/>
              </a:rPr>
              <a:t>4 main confounding assumptions for causal mediation</a:t>
            </a:r>
            <a:endParaRPr lang="en-US" sz="2400" dirty="0">
              <a:solidFill>
                <a:prstClr val="black"/>
              </a:solidFill>
              <a:latin typeface="Calibri"/>
            </a:endParaRPr>
          </a:p>
        </p:txBody>
      </p:sp>
      <p:sp>
        <p:nvSpPr>
          <p:cNvPr id="8" name="TextBox 7">
            <a:extLst>
              <a:ext uri="{FF2B5EF4-FFF2-40B4-BE49-F238E27FC236}">
                <a16:creationId xmlns:a16="http://schemas.microsoft.com/office/drawing/2014/main" id="{7ABC8BC9-CD3E-4166-8943-135D0D8A5829}"/>
              </a:ext>
            </a:extLst>
          </p:cNvPr>
          <p:cNvSpPr txBox="1"/>
          <p:nvPr/>
        </p:nvSpPr>
        <p:spPr>
          <a:xfrm>
            <a:off x="446949" y="2223355"/>
            <a:ext cx="7211387" cy="2677656"/>
          </a:xfrm>
          <a:prstGeom prst="rect">
            <a:avLst/>
          </a:prstGeom>
          <a:noFill/>
        </p:spPr>
        <p:txBody>
          <a:bodyPr wrap="square" rtlCol="0">
            <a:spAutoFit/>
          </a:bodyPr>
          <a:lstStyle/>
          <a:p>
            <a:pPr marL="411480" indent="-411480" defTabSz="548640">
              <a:buFont typeface="Arial" panose="020B0604020202020204" pitchFamily="34" charset="0"/>
              <a:buChar char="•"/>
            </a:pPr>
            <a:r>
              <a:rPr lang="en-US" sz="2400" b="1" dirty="0">
                <a:solidFill>
                  <a:prstClr val="black"/>
                </a:solidFill>
                <a:latin typeface="Calibri"/>
                <a:ea typeface="MS Mincho" panose="02020609040205080304" pitchFamily="49" charset="-128"/>
                <a:cs typeface="Arial" panose="020B0604020202020204" pitchFamily="34" charset="0"/>
              </a:rPr>
              <a:t>Controlled effects</a:t>
            </a:r>
          </a:p>
          <a:p>
            <a:pPr marL="1028700" lvl="1" indent="-480060" defTabSz="548640">
              <a:buFontTx/>
              <a:buAutoNum type="romanLcPeriod"/>
            </a:pPr>
            <a:r>
              <a:rPr lang="en-US" sz="2400" dirty="0">
                <a:solidFill>
                  <a:srgbClr val="1A1AB0"/>
                </a:solidFill>
                <a:latin typeface="Calibri"/>
                <a:ea typeface="MS Mincho" panose="02020609040205080304" pitchFamily="49" charset="-128"/>
                <a:cs typeface="Arial" panose="020B0604020202020204" pitchFamily="34" charset="0"/>
              </a:rPr>
              <a:t>No unmeasured X-&gt;Y confounding (C1)</a:t>
            </a:r>
          </a:p>
          <a:p>
            <a:pPr marL="1028700" lvl="1" indent="-480060" defTabSz="548640">
              <a:buFontTx/>
              <a:buAutoNum type="romanLcPeriod"/>
            </a:pPr>
            <a:r>
              <a:rPr lang="en-US" sz="2400" dirty="0">
                <a:solidFill>
                  <a:srgbClr val="FF0000"/>
                </a:solidFill>
                <a:latin typeface="Calibri"/>
                <a:ea typeface="MS Mincho" panose="02020609040205080304" pitchFamily="49" charset="-128"/>
                <a:cs typeface="Arial" panose="020B0604020202020204" pitchFamily="34" charset="0"/>
              </a:rPr>
              <a:t>No unmeasured M-&gt;Y confounding (C2)</a:t>
            </a:r>
          </a:p>
          <a:p>
            <a:pPr marL="548640" lvl="1" defTabSz="548640"/>
            <a:endParaRPr lang="en-US" sz="2400" dirty="0">
              <a:solidFill>
                <a:srgbClr val="FF0000"/>
              </a:solidFill>
              <a:latin typeface="Calibri"/>
              <a:ea typeface="MS Mincho" panose="02020609040205080304" pitchFamily="49" charset="-128"/>
              <a:cs typeface="Arial" panose="020B0604020202020204" pitchFamily="34" charset="0"/>
            </a:endParaRPr>
          </a:p>
          <a:p>
            <a:pPr marL="480060" indent="-480060" defTabSz="548640">
              <a:buFont typeface="Arial" panose="020B0604020202020204" pitchFamily="34" charset="0"/>
              <a:buChar char="•"/>
            </a:pPr>
            <a:r>
              <a:rPr lang="en-US" sz="2400" b="1" dirty="0">
                <a:solidFill>
                  <a:prstClr val="black"/>
                </a:solidFill>
                <a:latin typeface="Calibri"/>
                <a:ea typeface="MS Mincho" panose="02020609040205080304" pitchFamily="49" charset="-128"/>
                <a:cs typeface="Arial" panose="020B0604020202020204" pitchFamily="34" charset="0"/>
              </a:rPr>
              <a:t>Natural effects (i) and (ii) plus</a:t>
            </a:r>
          </a:p>
          <a:p>
            <a:pPr defTabSz="548640"/>
            <a:r>
              <a:rPr lang="en-US" sz="2400" dirty="0">
                <a:solidFill>
                  <a:prstClr val="black"/>
                </a:solidFill>
                <a:latin typeface="Calibri"/>
                <a:ea typeface="MS Mincho" panose="02020609040205080304" pitchFamily="49" charset="-128"/>
                <a:cs typeface="Arial" panose="020B0604020202020204" pitchFamily="34" charset="0"/>
              </a:rPr>
              <a:t>	iii.    </a:t>
            </a:r>
            <a:r>
              <a:rPr lang="en-US" sz="2400" dirty="0">
                <a:solidFill>
                  <a:srgbClr val="008000"/>
                </a:solidFill>
                <a:latin typeface="Calibri"/>
                <a:ea typeface="MS Mincho" panose="02020609040205080304" pitchFamily="49" charset="-128"/>
                <a:cs typeface="Arial" panose="020B0604020202020204" pitchFamily="34" charset="0"/>
              </a:rPr>
              <a:t>No unmeasured X-&gt;M confounding (C3)</a:t>
            </a:r>
          </a:p>
          <a:p>
            <a:pPr defTabSz="548640"/>
            <a:r>
              <a:rPr lang="en-US" sz="2400" dirty="0">
                <a:solidFill>
                  <a:prstClr val="black"/>
                </a:solidFill>
                <a:latin typeface="Calibri"/>
                <a:ea typeface="MS Mincho" panose="02020609040205080304" pitchFamily="49" charset="-128"/>
                <a:cs typeface="Arial" panose="020B0604020202020204" pitchFamily="34" charset="0"/>
              </a:rPr>
              <a:t>	iv.    </a:t>
            </a:r>
            <a:r>
              <a:rPr lang="en-US" sz="2400" dirty="0">
                <a:solidFill>
                  <a:srgbClr val="C071CD"/>
                </a:solidFill>
                <a:latin typeface="Calibri"/>
                <a:ea typeface="MS Mincho" panose="02020609040205080304" pitchFamily="49" charset="-128"/>
                <a:cs typeface="Arial" panose="020B0604020202020204" pitchFamily="34" charset="0"/>
              </a:rPr>
              <a:t>No M-&gt;Y </a:t>
            </a:r>
            <a:r>
              <a:rPr lang="en-US" sz="2400" dirty="0">
                <a:solidFill>
                  <a:srgbClr val="FF0000"/>
                </a:solidFill>
                <a:latin typeface="Calibri"/>
                <a:ea typeface="MS Mincho" panose="02020609040205080304" pitchFamily="49" charset="-128"/>
                <a:cs typeface="Arial" panose="020B0604020202020204" pitchFamily="34" charset="0"/>
              </a:rPr>
              <a:t>(C2) </a:t>
            </a:r>
            <a:r>
              <a:rPr lang="en-US" sz="2400" dirty="0">
                <a:solidFill>
                  <a:srgbClr val="C071CD"/>
                </a:solidFill>
                <a:latin typeface="Calibri"/>
                <a:ea typeface="MS Mincho" panose="02020609040205080304" pitchFamily="49" charset="-128"/>
                <a:cs typeface="Arial" panose="020B0604020202020204" pitchFamily="34" charset="0"/>
              </a:rPr>
              <a:t>confounder that is caused by X</a:t>
            </a:r>
            <a:endParaRPr lang="en-US" sz="2400" dirty="0">
              <a:solidFill>
                <a:srgbClr val="C071CD"/>
              </a:solidFill>
              <a:latin typeface="Calibri"/>
            </a:endParaRPr>
          </a:p>
        </p:txBody>
      </p:sp>
      <p:pic>
        <p:nvPicPr>
          <p:cNvPr id="10" name="Picture 9">
            <a:extLst>
              <a:ext uri="{FF2B5EF4-FFF2-40B4-BE49-F238E27FC236}">
                <a16:creationId xmlns:a16="http://schemas.microsoft.com/office/drawing/2014/main" id="{DE72C7AE-DA01-428D-B4A8-E0B81AD2D911}"/>
              </a:ext>
            </a:extLst>
          </p:cNvPr>
          <p:cNvPicPr>
            <a:picLocks noChangeAspect="1"/>
          </p:cNvPicPr>
          <p:nvPr/>
        </p:nvPicPr>
        <p:blipFill>
          <a:blip r:embed="rId3"/>
          <a:stretch>
            <a:fillRect/>
          </a:stretch>
        </p:blipFill>
        <p:spPr>
          <a:xfrm>
            <a:off x="7658338" y="1913846"/>
            <a:ext cx="5360670" cy="3966210"/>
          </a:xfrm>
          <a:prstGeom prst="rect">
            <a:avLst/>
          </a:prstGeom>
        </p:spPr>
      </p:pic>
    </p:spTree>
    <p:extLst>
      <p:ext uri="{BB962C8B-B14F-4D97-AF65-F5344CB8AC3E}">
        <p14:creationId xmlns:p14="http://schemas.microsoft.com/office/powerpoint/2010/main" val="449567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4AB1-3AE9-42A5-9065-0CCC8E7F57F3}"/>
              </a:ext>
            </a:extLst>
          </p:cNvPr>
          <p:cNvSpPr>
            <a:spLocks noGrp="1"/>
          </p:cNvSpPr>
          <p:nvPr>
            <p:ph type="title"/>
          </p:nvPr>
        </p:nvSpPr>
        <p:spPr>
          <a:xfrm>
            <a:off x="780455" y="653802"/>
            <a:ext cx="3735102" cy="691937"/>
          </a:xfrm>
        </p:spPr>
        <p:txBody>
          <a:bodyPr>
            <a:noAutofit/>
          </a:bodyPr>
          <a:lstStyle/>
          <a:p>
            <a:r>
              <a:rPr lang="en-US" sz="4400" dirty="0">
                <a:latin typeface="Georgia" panose="02040502050405020303" pitchFamily="18" charset="0"/>
              </a:rPr>
              <a:t>Specific Aims</a:t>
            </a:r>
          </a:p>
        </p:txBody>
      </p:sp>
      <p:sp>
        <p:nvSpPr>
          <p:cNvPr id="3" name="Content Placeholder 2">
            <a:extLst>
              <a:ext uri="{FF2B5EF4-FFF2-40B4-BE49-F238E27FC236}">
                <a16:creationId xmlns:a16="http://schemas.microsoft.com/office/drawing/2014/main" id="{56CA872A-F5C9-45F4-B394-9383DA0F23DE}"/>
              </a:ext>
            </a:extLst>
          </p:cNvPr>
          <p:cNvSpPr txBox="1">
            <a:spLocks/>
          </p:cNvSpPr>
          <p:nvPr/>
        </p:nvSpPr>
        <p:spPr>
          <a:xfrm>
            <a:off x="780456" y="1893685"/>
            <a:ext cx="11783638" cy="394897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200" kern="1200">
                <a:solidFill>
                  <a:srgbClr val="2D637F"/>
                </a:solidFill>
                <a:latin typeface="Lucida Grande"/>
                <a:ea typeface="+mn-ea"/>
                <a:cs typeface="Lucida Grande"/>
              </a:defRPr>
            </a:lvl1pPr>
            <a:lvl2pPr marL="742950" indent="-285750" algn="l" defTabSz="457200" rtl="0" eaLnBrk="1" latinLnBrk="0" hangingPunct="1">
              <a:spcBef>
                <a:spcPct val="20000"/>
              </a:spcBef>
              <a:buFont typeface="Arial"/>
              <a:buChar char="–"/>
              <a:defRPr sz="2000" kern="1200">
                <a:solidFill>
                  <a:srgbClr val="2D637F"/>
                </a:solidFill>
                <a:latin typeface="Lucida Grande"/>
                <a:ea typeface="+mn-ea"/>
                <a:cs typeface="Lucida Grande"/>
              </a:defRPr>
            </a:lvl2pPr>
            <a:lvl3pPr marL="1143000" indent="-228600" algn="l" defTabSz="457200" rtl="0" eaLnBrk="1" latinLnBrk="0" hangingPunct="1">
              <a:spcBef>
                <a:spcPct val="20000"/>
              </a:spcBef>
              <a:buFont typeface="Arial"/>
              <a:buChar char="•"/>
              <a:defRPr sz="1800" kern="1200">
                <a:solidFill>
                  <a:srgbClr val="2D637F"/>
                </a:solidFill>
                <a:latin typeface="Lucida Grande"/>
                <a:ea typeface="+mn-ea"/>
                <a:cs typeface="Lucida Grande"/>
              </a:defRPr>
            </a:lvl3pPr>
            <a:lvl4pPr marL="1600200" indent="-228600" algn="l" defTabSz="457200" rtl="0" eaLnBrk="1" latinLnBrk="0" hangingPunct="1">
              <a:spcBef>
                <a:spcPct val="20000"/>
              </a:spcBef>
              <a:buFont typeface="Arial"/>
              <a:buChar char="–"/>
              <a:defRPr sz="1600" kern="1200">
                <a:solidFill>
                  <a:srgbClr val="2D637F"/>
                </a:solidFill>
                <a:latin typeface="Lucida Grande"/>
                <a:ea typeface="+mn-ea"/>
                <a:cs typeface="Lucida Grande"/>
              </a:defRPr>
            </a:lvl4pPr>
            <a:lvl5pPr marL="2057400" indent="-228600" algn="l" defTabSz="457200" rtl="0" eaLnBrk="1" latinLnBrk="0" hangingPunct="1">
              <a:spcBef>
                <a:spcPct val="20000"/>
              </a:spcBef>
              <a:buFont typeface="Arial"/>
              <a:buChar char="»"/>
              <a:defRPr sz="1400" kern="1200">
                <a:solidFill>
                  <a:srgbClr val="2D637F"/>
                </a:solidFill>
                <a:latin typeface="Lucida Grande"/>
                <a:ea typeface="+mn-ea"/>
                <a:cs typeface="Lucida Grand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2400" b="1" dirty="0">
                <a:solidFill>
                  <a:schemeClr val="accent2">
                    <a:lumMod val="50000"/>
                  </a:schemeClr>
                </a:solidFill>
                <a:latin typeface="+mn-lt"/>
              </a:rPr>
              <a:t>Aim 1: </a:t>
            </a:r>
            <a:r>
              <a:rPr lang="en-US" sz="2400" dirty="0">
                <a:solidFill>
                  <a:schemeClr val="tx1"/>
                </a:solidFill>
                <a:latin typeface="+mn-lt"/>
              </a:rPr>
              <a:t>Evaluate associations between prenatal exposure to metal mixtures during the first trimester and mitochondrial DNA copy number (mtDNAcn) and telomere length (TL) in maternal second trimester and cord blood.</a:t>
            </a:r>
          </a:p>
          <a:p>
            <a:pPr marL="0" indent="0">
              <a:lnSpc>
                <a:spcPct val="50000"/>
              </a:lnSpc>
              <a:spcBef>
                <a:spcPts val="0"/>
              </a:spcBef>
              <a:buNone/>
            </a:pPr>
            <a:endParaRPr lang="en-US" sz="2400" b="1" dirty="0">
              <a:solidFill>
                <a:schemeClr val="tx1"/>
              </a:solidFill>
              <a:latin typeface="+mn-lt"/>
            </a:endParaRPr>
          </a:p>
          <a:p>
            <a:pPr marL="0" indent="0">
              <a:lnSpc>
                <a:spcPct val="50000"/>
              </a:lnSpc>
              <a:spcBef>
                <a:spcPts val="0"/>
              </a:spcBef>
              <a:buNone/>
            </a:pPr>
            <a:endParaRPr lang="en-US" sz="2400" dirty="0">
              <a:latin typeface="+mn-lt"/>
            </a:endParaRPr>
          </a:p>
          <a:p>
            <a:pPr marL="0" indent="0">
              <a:spcBef>
                <a:spcPts val="0"/>
              </a:spcBef>
              <a:buNone/>
            </a:pPr>
            <a:r>
              <a:rPr lang="en-US" sz="2400" b="1" dirty="0">
                <a:solidFill>
                  <a:schemeClr val="accent2">
                    <a:lumMod val="50000"/>
                  </a:schemeClr>
                </a:solidFill>
                <a:latin typeface="+mn-lt"/>
              </a:rPr>
              <a:t>Aim 2: </a:t>
            </a:r>
            <a:r>
              <a:rPr lang="en-US" sz="2400" dirty="0">
                <a:solidFill>
                  <a:schemeClr val="tx1"/>
                </a:solidFill>
                <a:latin typeface="+mn-lt"/>
              </a:rPr>
              <a:t>To determine whether prenatal exposure to metal mixtures during the first trimester is associated with adipocyte-secreted hormones at birth (adiponectin and leptin) and adiposity and body size measurements during early- and mid-childhood and early teen.</a:t>
            </a:r>
          </a:p>
          <a:p>
            <a:pPr marL="0" indent="0">
              <a:spcBef>
                <a:spcPts val="0"/>
              </a:spcBef>
              <a:buNone/>
            </a:pPr>
            <a:endParaRPr lang="en-US" sz="2400" b="1" dirty="0">
              <a:solidFill>
                <a:srgbClr val="00B0F0"/>
              </a:solidFill>
              <a:latin typeface="+mn-lt"/>
            </a:endParaRPr>
          </a:p>
          <a:p>
            <a:pPr marL="0" indent="0">
              <a:spcBef>
                <a:spcPts val="0"/>
              </a:spcBef>
              <a:buNone/>
            </a:pPr>
            <a:r>
              <a:rPr lang="en-US" sz="2400" b="1" dirty="0">
                <a:solidFill>
                  <a:schemeClr val="accent2">
                    <a:lumMod val="50000"/>
                  </a:schemeClr>
                </a:solidFill>
                <a:latin typeface="+mn-lt"/>
              </a:rPr>
              <a:t>Aim 3:</a:t>
            </a:r>
            <a:r>
              <a:rPr lang="en-US" sz="2400" dirty="0">
                <a:solidFill>
                  <a:schemeClr val="accent2">
                    <a:lumMod val="50000"/>
                  </a:schemeClr>
                </a:solidFill>
                <a:latin typeface="+mn-lt"/>
              </a:rPr>
              <a:t> </a:t>
            </a:r>
            <a:r>
              <a:rPr lang="en-US" sz="2400" dirty="0">
                <a:solidFill>
                  <a:schemeClr val="tx1"/>
                </a:solidFill>
                <a:latin typeface="+mn-lt"/>
              </a:rPr>
              <a:t>Determine if any association between prenatal metals and childhood adiposity is mediated by cord blood mtDNAcn, TL, or adipocyte-secreted hormones. </a:t>
            </a:r>
          </a:p>
          <a:p>
            <a:pPr marL="0" indent="0">
              <a:lnSpc>
                <a:spcPct val="25000"/>
              </a:lnSpc>
              <a:spcBef>
                <a:spcPts val="0"/>
              </a:spcBef>
              <a:buNone/>
            </a:pPr>
            <a:endParaRPr lang="en-US" b="1" dirty="0">
              <a:solidFill>
                <a:schemeClr val="tx1"/>
              </a:solidFill>
              <a:latin typeface="+mj-lt"/>
            </a:endParaRPr>
          </a:p>
        </p:txBody>
      </p:sp>
      <p:sp>
        <p:nvSpPr>
          <p:cNvPr id="4" name="TextBox 3">
            <a:extLst>
              <a:ext uri="{FF2B5EF4-FFF2-40B4-BE49-F238E27FC236}">
                <a16:creationId xmlns:a16="http://schemas.microsoft.com/office/drawing/2014/main" id="{F5AA8B5E-5999-42D6-B148-6321E30C8E4F}"/>
              </a:ext>
            </a:extLst>
          </p:cNvPr>
          <p:cNvSpPr txBox="1"/>
          <p:nvPr/>
        </p:nvSpPr>
        <p:spPr>
          <a:xfrm>
            <a:off x="170274" y="7493331"/>
            <a:ext cx="356260" cy="506246"/>
          </a:xfrm>
          <a:prstGeom prst="rect">
            <a:avLst/>
          </a:prstGeom>
          <a:noFill/>
        </p:spPr>
        <p:txBody>
          <a:bodyPr wrap="square" rtlCol="0">
            <a:spAutoFit/>
          </a:bodyPr>
          <a:lstStyle/>
          <a:p>
            <a:r>
              <a:rPr lang="en-US" dirty="0">
                <a:solidFill>
                  <a:schemeClr val="tx2">
                    <a:lumMod val="50000"/>
                  </a:schemeClr>
                </a:solidFill>
              </a:rPr>
              <a:t>6</a:t>
            </a:r>
          </a:p>
        </p:txBody>
      </p:sp>
    </p:spTree>
    <p:extLst>
      <p:ext uri="{BB962C8B-B14F-4D97-AF65-F5344CB8AC3E}">
        <p14:creationId xmlns:p14="http://schemas.microsoft.com/office/powerpoint/2010/main" val="15382801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88506" y="1388004"/>
            <a:ext cx="9687756" cy="2351270"/>
          </a:xfrm>
        </p:spPr>
        <p:txBody>
          <a:bodyPr/>
          <a:lstStyle/>
          <a:p>
            <a:pPr algn="ctr">
              <a:spcBef>
                <a:spcPts val="0"/>
              </a:spcBef>
            </a:pPr>
            <a:r>
              <a:rPr lang="en-US" sz="4800" dirty="0"/>
              <a:t>Splines</a:t>
            </a:r>
          </a:p>
        </p:txBody>
      </p:sp>
    </p:spTree>
    <p:extLst>
      <p:ext uri="{BB962C8B-B14F-4D97-AF65-F5344CB8AC3E}">
        <p14:creationId xmlns:p14="http://schemas.microsoft.com/office/powerpoint/2010/main" val="18807776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8183D55-A99E-44D2-B0FB-3ACB10E45BCE}"/>
              </a:ext>
            </a:extLst>
          </p:cNvPr>
          <p:cNvPicPr/>
          <p:nvPr/>
        </p:nvPicPr>
        <p:blipFill>
          <a:blip r:embed="rId2">
            <a:extLst>
              <a:ext uri="{28A0092B-C50C-407E-A947-70E740481C1C}">
                <a14:useLocalDpi xmlns:a14="http://schemas.microsoft.com/office/drawing/2010/main" val="0"/>
              </a:ext>
            </a:extLst>
          </a:blip>
          <a:stretch>
            <a:fillRect/>
          </a:stretch>
        </p:blipFill>
        <p:spPr>
          <a:xfrm>
            <a:off x="2474594" y="601980"/>
            <a:ext cx="8892540" cy="4556760"/>
          </a:xfrm>
          <a:prstGeom prst="rect">
            <a:avLst/>
          </a:prstGeom>
        </p:spPr>
      </p:pic>
      <p:sp>
        <p:nvSpPr>
          <p:cNvPr id="10" name="TextBox 9">
            <a:extLst>
              <a:ext uri="{FF2B5EF4-FFF2-40B4-BE49-F238E27FC236}">
                <a16:creationId xmlns:a16="http://schemas.microsoft.com/office/drawing/2014/main" id="{99126064-864D-4E0E-9F4F-CCFD328B4E7B}"/>
              </a:ext>
            </a:extLst>
          </p:cNvPr>
          <p:cNvSpPr txBox="1"/>
          <p:nvPr/>
        </p:nvSpPr>
        <p:spPr>
          <a:xfrm>
            <a:off x="2200276" y="5657853"/>
            <a:ext cx="10565697" cy="830997"/>
          </a:xfrm>
          <a:prstGeom prst="rect">
            <a:avLst/>
          </a:prstGeom>
          <a:noFill/>
        </p:spPr>
        <p:txBody>
          <a:bodyPr wrap="square" rtlCol="0">
            <a:spAutoFit/>
          </a:bodyPr>
          <a:lstStyle/>
          <a:p>
            <a:pPr algn="ctr" defTabSz="548640"/>
            <a:r>
              <a:rPr lang="en-US" sz="2400" dirty="0">
                <a:solidFill>
                  <a:prstClr val="black"/>
                </a:solidFill>
                <a:ea typeface="Calibri" panose="020F0502020204030204" pitchFamily="34" charset="0"/>
                <a:cs typeface="Arial" panose="020B0604020202020204" pitchFamily="34" charset="0"/>
              </a:rPr>
              <a:t>Nonlinearity detected in generalized additive models for the association between cord blood mitochondrial DNA copy number (mtDNAcn) and magnesium</a:t>
            </a:r>
            <a:endParaRPr lang="en-US" sz="2400" dirty="0">
              <a:solidFill>
                <a:prstClr val="black"/>
              </a:solidFill>
            </a:endParaRPr>
          </a:p>
        </p:txBody>
      </p:sp>
    </p:spTree>
    <p:extLst>
      <p:ext uri="{BB962C8B-B14F-4D97-AF65-F5344CB8AC3E}">
        <p14:creationId xmlns:p14="http://schemas.microsoft.com/office/powerpoint/2010/main" val="377439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9126064-864D-4E0E-9F4F-CCFD328B4E7B}"/>
              </a:ext>
            </a:extLst>
          </p:cNvPr>
          <p:cNvSpPr txBox="1"/>
          <p:nvPr/>
        </p:nvSpPr>
        <p:spPr>
          <a:xfrm>
            <a:off x="1781299" y="5657853"/>
            <a:ext cx="10648828" cy="830997"/>
          </a:xfrm>
          <a:prstGeom prst="rect">
            <a:avLst/>
          </a:prstGeom>
          <a:noFill/>
        </p:spPr>
        <p:txBody>
          <a:bodyPr wrap="square" rtlCol="0">
            <a:spAutoFit/>
          </a:bodyPr>
          <a:lstStyle/>
          <a:p>
            <a:pPr algn="ctr" defTabSz="548640"/>
            <a:r>
              <a:rPr lang="en-US" sz="2400" dirty="0">
                <a:solidFill>
                  <a:prstClr val="black"/>
                </a:solidFill>
                <a:ea typeface="Calibri" panose="020F0502020204030204" pitchFamily="34" charset="0"/>
                <a:cs typeface="Arial" panose="020B0604020202020204" pitchFamily="34" charset="0"/>
              </a:rPr>
              <a:t>Nonlinearity detected in generalized additive models for the association between maternal blood mitochondrial DNA copy number (mtDNAcn) and barium</a:t>
            </a:r>
            <a:endParaRPr lang="en-US" sz="2400" dirty="0">
              <a:solidFill>
                <a:prstClr val="black"/>
              </a:solidFill>
            </a:endParaRPr>
          </a:p>
        </p:txBody>
      </p:sp>
      <p:pic>
        <p:nvPicPr>
          <p:cNvPr id="4" name="Picture 3">
            <a:extLst>
              <a:ext uri="{FF2B5EF4-FFF2-40B4-BE49-F238E27FC236}">
                <a16:creationId xmlns:a16="http://schemas.microsoft.com/office/drawing/2014/main" id="{D48E3A0D-8DFF-41F7-B8E1-859B32CC4A98}"/>
              </a:ext>
            </a:extLst>
          </p:cNvPr>
          <p:cNvPicPr/>
          <p:nvPr/>
        </p:nvPicPr>
        <p:blipFill>
          <a:blip r:embed="rId2">
            <a:extLst>
              <a:ext uri="{28A0092B-C50C-407E-A947-70E740481C1C}">
                <a14:useLocalDpi xmlns:a14="http://schemas.microsoft.com/office/drawing/2010/main" val="0"/>
              </a:ext>
            </a:extLst>
          </a:blip>
          <a:stretch>
            <a:fillRect/>
          </a:stretch>
        </p:blipFill>
        <p:spPr>
          <a:xfrm>
            <a:off x="2871216" y="721237"/>
            <a:ext cx="8887968" cy="4546854"/>
          </a:xfrm>
          <a:prstGeom prst="rect">
            <a:avLst/>
          </a:prstGeom>
        </p:spPr>
      </p:pic>
    </p:spTree>
    <p:extLst>
      <p:ext uri="{BB962C8B-B14F-4D97-AF65-F5344CB8AC3E}">
        <p14:creationId xmlns:p14="http://schemas.microsoft.com/office/powerpoint/2010/main" val="5195431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9126064-864D-4E0E-9F4F-CCFD328B4E7B}"/>
              </a:ext>
            </a:extLst>
          </p:cNvPr>
          <p:cNvSpPr txBox="1"/>
          <p:nvPr/>
        </p:nvSpPr>
        <p:spPr>
          <a:xfrm>
            <a:off x="2200277" y="5657853"/>
            <a:ext cx="10731952" cy="830997"/>
          </a:xfrm>
          <a:prstGeom prst="rect">
            <a:avLst/>
          </a:prstGeom>
          <a:noFill/>
        </p:spPr>
        <p:txBody>
          <a:bodyPr wrap="square" rtlCol="0">
            <a:spAutoFit/>
          </a:bodyPr>
          <a:lstStyle/>
          <a:p>
            <a:pPr algn="ctr" defTabSz="548640"/>
            <a:r>
              <a:rPr lang="en-US" sz="2400" dirty="0">
                <a:solidFill>
                  <a:prstClr val="black"/>
                </a:solidFill>
                <a:ea typeface="Calibri" panose="020F0502020204030204" pitchFamily="34" charset="0"/>
                <a:cs typeface="Arial" panose="020B0604020202020204" pitchFamily="34" charset="0"/>
              </a:rPr>
              <a:t>Nonlinearity detected in generalized additive models for the association between maternal blood mitochondrial DNA copy number (mtDNAcn) and mercury</a:t>
            </a:r>
            <a:endParaRPr lang="en-US" sz="2400" dirty="0">
              <a:solidFill>
                <a:prstClr val="black"/>
              </a:solidFill>
            </a:endParaRPr>
          </a:p>
        </p:txBody>
      </p:sp>
      <p:pic>
        <p:nvPicPr>
          <p:cNvPr id="5" name="Picture 4">
            <a:extLst>
              <a:ext uri="{FF2B5EF4-FFF2-40B4-BE49-F238E27FC236}">
                <a16:creationId xmlns:a16="http://schemas.microsoft.com/office/drawing/2014/main" id="{DE434F32-E735-4D40-8FD0-2C640FB5A3EE}"/>
              </a:ext>
            </a:extLst>
          </p:cNvPr>
          <p:cNvPicPr/>
          <p:nvPr/>
        </p:nvPicPr>
        <p:blipFill>
          <a:blip r:embed="rId2">
            <a:extLst>
              <a:ext uri="{28A0092B-C50C-407E-A947-70E740481C1C}">
                <a14:useLocalDpi xmlns:a14="http://schemas.microsoft.com/office/drawing/2010/main" val="0"/>
              </a:ext>
            </a:extLst>
          </a:blip>
          <a:stretch>
            <a:fillRect/>
          </a:stretch>
        </p:blipFill>
        <p:spPr>
          <a:xfrm>
            <a:off x="2768346" y="657606"/>
            <a:ext cx="8887968" cy="4674108"/>
          </a:xfrm>
          <a:prstGeom prst="rect">
            <a:avLst/>
          </a:prstGeom>
        </p:spPr>
      </p:pic>
    </p:spTree>
    <p:extLst>
      <p:ext uri="{BB962C8B-B14F-4D97-AF65-F5344CB8AC3E}">
        <p14:creationId xmlns:p14="http://schemas.microsoft.com/office/powerpoint/2010/main" val="22593219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9126064-864D-4E0E-9F4F-CCFD328B4E7B}"/>
              </a:ext>
            </a:extLst>
          </p:cNvPr>
          <p:cNvSpPr txBox="1"/>
          <p:nvPr/>
        </p:nvSpPr>
        <p:spPr>
          <a:xfrm>
            <a:off x="2200277" y="5657853"/>
            <a:ext cx="10229850" cy="830997"/>
          </a:xfrm>
          <a:prstGeom prst="rect">
            <a:avLst/>
          </a:prstGeom>
          <a:noFill/>
        </p:spPr>
        <p:txBody>
          <a:bodyPr wrap="square" rtlCol="0">
            <a:spAutoFit/>
          </a:bodyPr>
          <a:lstStyle/>
          <a:p>
            <a:pPr algn="ctr" defTabSz="548640"/>
            <a:r>
              <a:rPr lang="en-US" sz="2400" dirty="0">
                <a:solidFill>
                  <a:prstClr val="black"/>
                </a:solidFill>
                <a:ea typeface="Calibri" panose="020F0502020204030204" pitchFamily="34" charset="0"/>
                <a:cs typeface="Arial" panose="020B0604020202020204" pitchFamily="34" charset="0"/>
              </a:rPr>
              <a:t>Nonlinearity detected in generalized additive models for the association between maternal blood mitochondrial DNA copy number (mtDNAcn) and lead</a:t>
            </a:r>
            <a:endParaRPr lang="en-US" sz="2400" dirty="0">
              <a:solidFill>
                <a:prstClr val="black"/>
              </a:solidFill>
            </a:endParaRPr>
          </a:p>
        </p:txBody>
      </p:sp>
      <p:pic>
        <p:nvPicPr>
          <p:cNvPr id="4" name="Picture 3">
            <a:extLst>
              <a:ext uri="{FF2B5EF4-FFF2-40B4-BE49-F238E27FC236}">
                <a16:creationId xmlns:a16="http://schemas.microsoft.com/office/drawing/2014/main" id="{60ED6943-3791-4031-B4B6-4427366356A0}"/>
              </a:ext>
            </a:extLst>
          </p:cNvPr>
          <p:cNvPicPr/>
          <p:nvPr/>
        </p:nvPicPr>
        <p:blipFill>
          <a:blip r:embed="rId2">
            <a:extLst>
              <a:ext uri="{28A0092B-C50C-407E-A947-70E740481C1C}">
                <a14:useLocalDpi xmlns:a14="http://schemas.microsoft.com/office/drawing/2010/main" val="0"/>
              </a:ext>
            </a:extLst>
          </a:blip>
          <a:stretch>
            <a:fillRect/>
          </a:stretch>
        </p:blipFill>
        <p:spPr>
          <a:xfrm>
            <a:off x="2871215" y="684661"/>
            <a:ext cx="8887968" cy="4528566"/>
          </a:xfrm>
          <a:prstGeom prst="rect">
            <a:avLst/>
          </a:prstGeom>
        </p:spPr>
      </p:pic>
    </p:spTree>
    <p:extLst>
      <p:ext uri="{BB962C8B-B14F-4D97-AF65-F5344CB8AC3E}">
        <p14:creationId xmlns:p14="http://schemas.microsoft.com/office/powerpoint/2010/main" val="21730161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9126064-864D-4E0E-9F4F-CCFD328B4E7B}"/>
              </a:ext>
            </a:extLst>
          </p:cNvPr>
          <p:cNvSpPr txBox="1"/>
          <p:nvPr/>
        </p:nvSpPr>
        <p:spPr>
          <a:xfrm>
            <a:off x="2200277" y="5657852"/>
            <a:ext cx="10229850" cy="830997"/>
          </a:xfrm>
          <a:prstGeom prst="rect">
            <a:avLst/>
          </a:prstGeom>
          <a:noFill/>
        </p:spPr>
        <p:txBody>
          <a:bodyPr wrap="square" rtlCol="0">
            <a:spAutoFit/>
          </a:bodyPr>
          <a:lstStyle/>
          <a:p>
            <a:pPr algn="ctr" defTabSz="548640"/>
            <a:r>
              <a:rPr lang="en-US" sz="2400" dirty="0">
                <a:solidFill>
                  <a:prstClr val="black"/>
                </a:solidFill>
                <a:ea typeface="Calibri" panose="020F0502020204030204" pitchFamily="34" charset="0"/>
                <a:cs typeface="Arial" panose="020B0604020202020204" pitchFamily="34" charset="0"/>
              </a:rPr>
              <a:t>Nonlinearity detected in generalized additive models for the association between maternal telomere length (TL) and barium</a:t>
            </a:r>
            <a:endParaRPr lang="en-US" sz="2400" dirty="0">
              <a:solidFill>
                <a:prstClr val="black"/>
              </a:solidFill>
            </a:endParaRPr>
          </a:p>
        </p:txBody>
      </p:sp>
      <p:pic>
        <p:nvPicPr>
          <p:cNvPr id="5" name="Picture 4">
            <a:extLst>
              <a:ext uri="{FF2B5EF4-FFF2-40B4-BE49-F238E27FC236}">
                <a16:creationId xmlns:a16="http://schemas.microsoft.com/office/drawing/2014/main" id="{EB0CA942-F5DC-4DBA-B428-6D42C6C41391}"/>
              </a:ext>
            </a:extLst>
          </p:cNvPr>
          <p:cNvPicPr/>
          <p:nvPr/>
        </p:nvPicPr>
        <p:blipFill>
          <a:blip r:embed="rId2">
            <a:extLst>
              <a:ext uri="{28A0092B-C50C-407E-A947-70E740481C1C}">
                <a14:useLocalDpi xmlns:a14="http://schemas.microsoft.com/office/drawing/2010/main" val="0"/>
              </a:ext>
            </a:extLst>
          </a:blip>
          <a:stretch>
            <a:fillRect/>
          </a:stretch>
        </p:blipFill>
        <p:spPr>
          <a:xfrm>
            <a:off x="2871216" y="718949"/>
            <a:ext cx="8887968" cy="4620006"/>
          </a:xfrm>
          <a:prstGeom prst="rect">
            <a:avLst/>
          </a:prstGeom>
        </p:spPr>
      </p:pic>
    </p:spTree>
    <p:extLst>
      <p:ext uri="{BB962C8B-B14F-4D97-AF65-F5344CB8AC3E}">
        <p14:creationId xmlns:p14="http://schemas.microsoft.com/office/powerpoint/2010/main" val="1493502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D4B05-70DA-4DCA-82F0-9AB78CCB92CD}"/>
              </a:ext>
            </a:extLst>
          </p:cNvPr>
          <p:cNvSpPr>
            <a:spLocks noGrp="1"/>
          </p:cNvSpPr>
          <p:nvPr>
            <p:ph type="title"/>
          </p:nvPr>
        </p:nvSpPr>
        <p:spPr>
          <a:xfrm>
            <a:off x="276688" y="558684"/>
            <a:ext cx="4927490" cy="908705"/>
          </a:xfrm>
        </p:spPr>
        <p:txBody>
          <a:bodyPr>
            <a:noAutofit/>
          </a:bodyPr>
          <a:lstStyle/>
          <a:p>
            <a:r>
              <a:rPr lang="en-US" sz="4400" dirty="0">
                <a:latin typeface="Georgia" panose="02040502050405020303" pitchFamily="18" charset="0"/>
              </a:rPr>
              <a:t>Study Objectives</a:t>
            </a:r>
          </a:p>
        </p:txBody>
      </p:sp>
      <p:sp>
        <p:nvSpPr>
          <p:cNvPr id="3" name="Content Placeholder 2">
            <a:extLst>
              <a:ext uri="{FF2B5EF4-FFF2-40B4-BE49-F238E27FC236}">
                <a16:creationId xmlns:a16="http://schemas.microsoft.com/office/drawing/2014/main" id="{9A9B8792-10EF-4F1D-B38A-0A1ABDAFD37C}"/>
              </a:ext>
            </a:extLst>
          </p:cNvPr>
          <p:cNvSpPr txBox="1">
            <a:spLocks/>
          </p:cNvSpPr>
          <p:nvPr/>
        </p:nvSpPr>
        <p:spPr>
          <a:xfrm>
            <a:off x="936393" y="1672982"/>
            <a:ext cx="11937619" cy="117049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200" kern="1200">
                <a:solidFill>
                  <a:srgbClr val="2D637F"/>
                </a:solidFill>
                <a:latin typeface="Lucida Grande"/>
                <a:ea typeface="+mn-ea"/>
                <a:cs typeface="Lucida Grande"/>
              </a:defRPr>
            </a:lvl1pPr>
            <a:lvl2pPr marL="742950" indent="-285750" algn="l" defTabSz="457200" rtl="0" eaLnBrk="1" latinLnBrk="0" hangingPunct="1">
              <a:spcBef>
                <a:spcPct val="20000"/>
              </a:spcBef>
              <a:buFont typeface="Arial"/>
              <a:buChar char="–"/>
              <a:defRPr sz="2000" kern="1200">
                <a:solidFill>
                  <a:srgbClr val="2D637F"/>
                </a:solidFill>
                <a:latin typeface="Lucida Grande"/>
                <a:ea typeface="+mn-ea"/>
                <a:cs typeface="Lucida Grande"/>
              </a:defRPr>
            </a:lvl2pPr>
            <a:lvl3pPr marL="1143000" indent="-228600" algn="l" defTabSz="457200" rtl="0" eaLnBrk="1" latinLnBrk="0" hangingPunct="1">
              <a:spcBef>
                <a:spcPct val="20000"/>
              </a:spcBef>
              <a:buFont typeface="Arial"/>
              <a:buChar char="•"/>
              <a:defRPr sz="1800" kern="1200">
                <a:solidFill>
                  <a:srgbClr val="2D637F"/>
                </a:solidFill>
                <a:latin typeface="Lucida Grande"/>
                <a:ea typeface="+mn-ea"/>
                <a:cs typeface="Lucida Grande"/>
              </a:defRPr>
            </a:lvl3pPr>
            <a:lvl4pPr marL="1600200" indent="-228600" algn="l" defTabSz="457200" rtl="0" eaLnBrk="1" latinLnBrk="0" hangingPunct="1">
              <a:spcBef>
                <a:spcPct val="20000"/>
              </a:spcBef>
              <a:buFont typeface="Arial"/>
              <a:buChar char="–"/>
              <a:defRPr sz="1600" kern="1200">
                <a:solidFill>
                  <a:srgbClr val="2D637F"/>
                </a:solidFill>
                <a:latin typeface="Lucida Grande"/>
                <a:ea typeface="+mn-ea"/>
                <a:cs typeface="Lucida Grande"/>
              </a:defRPr>
            </a:lvl4pPr>
            <a:lvl5pPr marL="2057400" indent="-228600" algn="l" defTabSz="457200" rtl="0" eaLnBrk="1" latinLnBrk="0" hangingPunct="1">
              <a:spcBef>
                <a:spcPct val="20000"/>
              </a:spcBef>
              <a:buFont typeface="Arial"/>
              <a:buChar char="»"/>
              <a:defRPr sz="1400" kern="1200">
                <a:solidFill>
                  <a:srgbClr val="2D637F"/>
                </a:solidFill>
                <a:latin typeface="Lucida Grande"/>
                <a:ea typeface="+mn-ea"/>
                <a:cs typeface="Lucida Grand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None/>
            </a:pPr>
            <a:r>
              <a:rPr lang="en-US" sz="2400" b="1" dirty="0">
                <a:solidFill>
                  <a:schemeClr val="accent2">
                    <a:lumMod val="75000"/>
                  </a:schemeClr>
                </a:solidFill>
                <a:latin typeface="+mn-lt"/>
              </a:rPr>
              <a:t>Aim 1: </a:t>
            </a:r>
            <a:r>
              <a:rPr lang="en-US" sz="2400" dirty="0">
                <a:solidFill>
                  <a:schemeClr val="tx1"/>
                </a:solidFill>
                <a:latin typeface="+mj-lt"/>
              </a:rPr>
              <a:t>Evaluate associations between prenatal first trimester metal mixtures and mitochondrial DNA copy number (mtDNAcn) and telomere length (TL) in maternal second trimester and cord blood.</a:t>
            </a:r>
          </a:p>
          <a:p>
            <a:pPr marL="0" indent="0" algn="ctr">
              <a:spcBef>
                <a:spcPts val="0"/>
              </a:spcBef>
              <a:buNone/>
            </a:pPr>
            <a:endParaRPr lang="en-US" b="1" dirty="0">
              <a:solidFill>
                <a:schemeClr val="tx1"/>
              </a:solidFill>
              <a:latin typeface="+mn-lt"/>
            </a:endParaRPr>
          </a:p>
        </p:txBody>
      </p:sp>
      <p:grpSp>
        <p:nvGrpSpPr>
          <p:cNvPr id="5" name="Group 4">
            <a:extLst>
              <a:ext uri="{FF2B5EF4-FFF2-40B4-BE49-F238E27FC236}">
                <a16:creationId xmlns:a16="http://schemas.microsoft.com/office/drawing/2014/main" id="{67B4B1CC-416A-4C99-913F-02A40DBF4192}"/>
              </a:ext>
            </a:extLst>
          </p:cNvPr>
          <p:cNvGrpSpPr/>
          <p:nvPr/>
        </p:nvGrpSpPr>
        <p:grpSpPr>
          <a:xfrm>
            <a:off x="5287839" y="3235876"/>
            <a:ext cx="5229593" cy="2593062"/>
            <a:chOff x="3275762" y="4051915"/>
            <a:chExt cx="5070550" cy="2045080"/>
          </a:xfrm>
        </p:grpSpPr>
        <p:sp>
          <p:nvSpPr>
            <p:cNvPr id="6" name="Rectangle 5">
              <a:extLst>
                <a:ext uri="{FF2B5EF4-FFF2-40B4-BE49-F238E27FC236}">
                  <a16:creationId xmlns:a16="http://schemas.microsoft.com/office/drawing/2014/main" id="{6A034252-CCBE-4DD8-B4EB-2934261EE100}"/>
                </a:ext>
              </a:extLst>
            </p:cNvPr>
            <p:cNvSpPr/>
            <p:nvPr/>
          </p:nvSpPr>
          <p:spPr>
            <a:xfrm>
              <a:off x="7262188" y="4051915"/>
              <a:ext cx="766501" cy="661507"/>
            </a:xfrm>
            <a:prstGeom prst="rect">
              <a:avLst/>
            </a:prstGeom>
            <a:blipFill>
              <a:blip r:embed="rId2">
                <a:extLst>
                  <a:ext uri="{28A0092B-C50C-407E-A947-70E740481C1C}">
                    <a14:useLocalDpi xmlns:a14="http://schemas.microsoft.com/office/drawing/2010/main" val="0"/>
                  </a:ext>
                </a:extLst>
              </a:blip>
              <a:srcRect/>
              <a:stretch>
                <a:fillRect t="-12000" b="-12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pic>
          <p:nvPicPr>
            <p:cNvPr id="7" name="Picture 6">
              <a:extLst>
                <a:ext uri="{FF2B5EF4-FFF2-40B4-BE49-F238E27FC236}">
                  <a16:creationId xmlns:a16="http://schemas.microsoft.com/office/drawing/2014/main" id="{E221067E-8BF3-4EBD-A8B5-928F3809ED9D}"/>
                </a:ext>
              </a:extLst>
            </p:cNvPr>
            <p:cNvPicPr>
              <a:picLocks noChangeAspect="1"/>
            </p:cNvPicPr>
            <p:nvPr/>
          </p:nvPicPr>
          <p:blipFill>
            <a:blip r:embed="rId3"/>
            <a:stretch>
              <a:fillRect/>
            </a:stretch>
          </p:blipFill>
          <p:spPr>
            <a:xfrm>
              <a:off x="7126922" y="5330493"/>
              <a:ext cx="1037032" cy="766502"/>
            </a:xfrm>
            <a:prstGeom prst="rect">
              <a:avLst/>
            </a:prstGeom>
          </p:spPr>
        </p:pic>
        <p:cxnSp>
          <p:nvCxnSpPr>
            <p:cNvPr id="8" name="Straight Arrow Connector 7">
              <a:extLst>
                <a:ext uri="{FF2B5EF4-FFF2-40B4-BE49-F238E27FC236}">
                  <a16:creationId xmlns:a16="http://schemas.microsoft.com/office/drawing/2014/main" id="{31882059-1E19-432D-A47F-79F545780D35}"/>
                </a:ext>
              </a:extLst>
            </p:cNvPr>
            <p:cNvCxnSpPr>
              <a:cxnSpLocks/>
            </p:cNvCxnSpPr>
            <p:nvPr/>
          </p:nvCxnSpPr>
          <p:spPr>
            <a:xfrm>
              <a:off x="3275762" y="4219005"/>
              <a:ext cx="3758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9F639CD-7077-4B43-B0E0-3C66905EDBB3}"/>
                </a:ext>
              </a:extLst>
            </p:cNvPr>
            <p:cNvCxnSpPr>
              <a:cxnSpLocks/>
            </p:cNvCxnSpPr>
            <p:nvPr/>
          </p:nvCxnSpPr>
          <p:spPr>
            <a:xfrm>
              <a:off x="3275762" y="6037950"/>
              <a:ext cx="3758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4FF1BDA-9FAB-437D-82E3-4FAEB00F948E}"/>
                </a:ext>
              </a:extLst>
            </p:cNvPr>
            <p:cNvSpPr txBox="1"/>
            <p:nvPr/>
          </p:nvSpPr>
          <p:spPr>
            <a:xfrm>
              <a:off x="6762419" y="4875568"/>
              <a:ext cx="1583893" cy="364103"/>
            </a:xfrm>
            <a:prstGeom prst="rect">
              <a:avLst/>
            </a:prstGeom>
            <a:ln w="19050">
              <a:solidFill>
                <a:schemeClr val="tx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400" dirty="0">
                  <a:solidFill>
                    <a:srgbClr val="0E76A4"/>
                  </a:solidFill>
                </a:rPr>
                <a:t>Cord blood</a:t>
              </a:r>
            </a:p>
          </p:txBody>
        </p:sp>
        <p:cxnSp>
          <p:nvCxnSpPr>
            <p:cNvPr id="11" name="Straight Arrow Connector 10">
              <a:extLst>
                <a:ext uri="{FF2B5EF4-FFF2-40B4-BE49-F238E27FC236}">
                  <a16:creationId xmlns:a16="http://schemas.microsoft.com/office/drawing/2014/main" id="{9DAA6B49-7B21-49B9-818A-7F73E35C563D}"/>
                </a:ext>
              </a:extLst>
            </p:cNvPr>
            <p:cNvCxnSpPr>
              <a:cxnSpLocks/>
            </p:cNvCxnSpPr>
            <p:nvPr/>
          </p:nvCxnSpPr>
          <p:spPr>
            <a:xfrm>
              <a:off x="3275762" y="4597374"/>
              <a:ext cx="115556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25258E0-BA21-420A-9866-57D1DB5F4C67}"/>
                </a:ext>
              </a:extLst>
            </p:cNvPr>
            <p:cNvCxnSpPr>
              <a:cxnSpLocks/>
            </p:cNvCxnSpPr>
            <p:nvPr/>
          </p:nvCxnSpPr>
          <p:spPr>
            <a:xfrm>
              <a:off x="3275762" y="5642420"/>
              <a:ext cx="115556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8ED996D-AFC6-42E4-98A1-92169E49BFA7}"/>
                </a:ext>
              </a:extLst>
            </p:cNvPr>
            <p:cNvSpPr txBox="1"/>
            <p:nvPr/>
          </p:nvSpPr>
          <p:spPr>
            <a:xfrm>
              <a:off x="4083006" y="4875568"/>
              <a:ext cx="2167276" cy="364103"/>
            </a:xfrm>
            <a:prstGeom prst="rect">
              <a:avLst/>
            </a:prstGeom>
            <a:ln w="19050">
              <a:solidFill>
                <a:schemeClr val="tx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400" dirty="0">
                  <a:solidFill>
                    <a:srgbClr val="0E76A4"/>
                  </a:solidFill>
                </a:rPr>
                <a:t>Maternal blood</a:t>
              </a:r>
            </a:p>
          </p:txBody>
        </p:sp>
        <p:sp>
          <p:nvSpPr>
            <p:cNvPr id="14" name="Rectangle 13">
              <a:extLst>
                <a:ext uri="{FF2B5EF4-FFF2-40B4-BE49-F238E27FC236}">
                  <a16:creationId xmlns:a16="http://schemas.microsoft.com/office/drawing/2014/main" id="{3B9E42B8-82AA-42BF-8B2F-8AD52D608EAB}"/>
                </a:ext>
              </a:extLst>
            </p:cNvPr>
            <p:cNvSpPr/>
            <p:nvPr/>
          </p:nvSpPr>
          <p:spPr>
            <a:xfrm>
              <a:off x="4783393" y="4271356"/>
              <a:ext cx="766501" cy="572757"/>
            </a:xfrm>
            <a:prstGeom prst="rect">
              <a:avLst/>
            </a:prstGeom>
            <a:blipFill>
              <a:blip r:embed="rId2">
                <a:extLst>
                  <a:ext uri="{28A0092B-C50C-407E-A947-70E740481C1C}">
                    <a14:useLocalDpi xmlns:a14="http://schemas.microsoft.com/office/drawing/2010/main" val="0"/>
                  </a:ext>
                </a:extLst>
              </a:blip>
              <a:srcRect/>
              <a:stretch>
                <a:fillRect t="-12000" b="-12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pic>
          <p:nvPicPr>
            <p:cNvPr id="15" name="Picture 14">
              <a:extLst>
                <a:ext uri="{FF2B5EF4-FFF2-40B4-BE49-F238E27FC236}">
                  <a16:creationId xmlns:a16="http://schemas.microsoft.com/office/drawing/2014/main" id="{5B3C6548-EB87-49D7-A090-5F01FC0A4038}"/>
                </a:ext>
              </a:extLst>
            </p:cNvPr>
            <p:cNvPicPr>
              <a:picLocks noChangeAspect="1"/>
            </p:cNvPicPr>
            <p:nvPr/>
          </p:nvPicPr>
          <p:blipFill>
            <a:blip r:embed="rId3"/>
            <a:stretch>
              <a:fillRect/>
            </a:stretch>
          </p:blipFill>
          <p:spPr>
            <a:xfrm>
              <a:off x="4760742" y="5397978"/>
              <a:ext cx="766501" cy="566544"/>
            </a:xfrm>
            <a:prstGeom prst="rect">
              <a:avLst/>
            </a:prstGeom>
          </p:spPr>
        </p:pic>
      </p:grpSp>
      <p:sp>
        <p:nvSpPr>
          <p:cNvPr id="16" name="TextBox 15">
            <a:extLst>
              <a:ext uri="{FF2B5EF4-FFF2-40B4-BE49-F238E27FC236}">
                <a16:creationId xmlns:a16="http://schemas.microsoft.com/office/drawing/2014/main" id="{90A313DA-388B-4B98-A7B4-FEDB4BE9A708}"/>
              </a:ext>
            </a:extLst>
          </p:cNvPr>
          <p:cNvSpPr txBox="1"/>
          <p:nvPr/>
        </p:nvSpPr>
        <p:spPr>
          <a:xfrm>
            <a:off x="170274" y="7493331"/>
            <a:ext cx="356260" cy="487954"/>
          </a:xfrm>
          <a:prstGeom prst="rect">
            <a:avLst/>
          </a:prstGeom>
          <a:noFill/>
        </p:spPr>
        <p:txBody>
          <a:bodyPr wrap="square" rtlCol="0">
            <a:spAutoFit/>
          </a:bodyPr>
          <a:lstStyle/>
          <a:p>
            <a:r>
              <a:rPr lang="en-US" dirty="0">
                <a:solidFill>
                  <a:schemeClr val="tx2">
                    <a:lumMod val="50000"/>
                  </a:schemeClr>
                </a:solidFill>
              </a:rPr>
              <a:t>7</a:t>
            </a:r>
          </a:p>
        </p:txBody>
      </p:sp>
      <p:sp>
        <p:nvSpPr>
          <p:cNvPr id="17" name="TextBox 16">
            <a:extLst>
              <a:ext uri="{FF2B5EF4-FFF2-40B4-BE49-F238E27FC236}">
                <a16:creationId xmlns:a16="http://schemas.microsoft.com/office/drawing/2014/main" id="{EBD1CAC4-34B5-4C8E-974B-2412D6B24E1B}"/>
              </a:ext>
            </a:extLst>
          </p:cNvPr>
          <p:cNvSpPr txBox="1"/>
          <p:nvPr/>
        </p:nvSpPr>
        <p:spPr>
          <a:xfrm>
            <a:off x="3286333" y="3367994"/>
            <a:ext cx="1661754" cy="2677656"/>
          </a:xfrm>
          <a:prstGeom prst="rect">
            <a:avLst/>
          </a:prstGeom>
          <a:ln w="19050">
            <a:solidFill>
              <a:schemeClr val="tx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400" dirty="0">
                <a:solidFill>
                  <a:schemeClr val="accent4">
                    <a:lumMod val="50000"/>
                  </a:schemeClr>
                </a:solidFill>
                <a:latin typeface="+mj-lt"/>
              </a:rPr>
              <a:t>Prenatal metal mixture</a:t>
            </a:r>
          </a:p>
          <a:p>
            <a:pPr algn="ctr"/>
            <a:r>
              <a:rPr lang="en-US" sz="2400" dirty="0">
                <a:solidFill>
                  <a:schemeClr val="accent4">
                    <a:lumMod val="50000"/>
                  </a:schemeClr>
                </a:solidFill>
                <a:latin typeface="+mj-lt"/>
              </a:rPr>
              <a:t>As, Ba, Cd, Cs, Hg, Mg, Mn, Pb, Se, Zn</a:t>
            </a:r>
          </a:p>
        </p:txBody>
      </p:sp>
    </p:spTree>
    <p:extLst>
      <p:ext uri="{BB962C8B-B14F-4D97-AF65-F5344CB8AC3E}">
        <p14:creationId xmlns:p14="http://schemas.microsoft.com/office/powerpoint/2010/main" val="2179202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137B0-A800-468F-8C68-56AA320AD497}"/>
              </a:ext>
            </a:extLst>
          </p:cNvPr>
          <p:cNvSpPr>
            <a:spLocks noGrp="1"/>
          </p:cNvSpPr>
          <p:nvPr>
            <p:ph type="title"/>
          </p:nvPr>
        </p:nvSpPr>
        <p:spPr>
          <a:xfrm>
            <a:off x="387490" y="194884"/>
            <a:ext cx="13530388" cy="702988"/>
          </a:xfrm>
        </p:spPr>
        <p:txBody>
          <a:bodyPr>
            <a:noAutofit/>
          </a:bodyPr>
          <a:lstStyle/>
          <a:p>
            <a:r>
              <a:rPr lang="en-US" sz="4400" dirty="0">
                <a:latin typeface="Georgia" panose="02040502050405020303" pitchFamily="18" charset="0"/>
              </a:rPr>
              <a:t>Study Methods: Study Population and Design (Aim 1)</a:t>
            </a:r>
          </a:p>
        </p:txBody>
      </p:sp>
      <p:sp>
        <p:nvSpPr>
          <p:cNvPr id="3" name="Content Placeholder 2">
            <a:extLst>
              <a:ext uri="{FF2B5EF4-FFF2-40B4-BE49-F238E27FC236}">
                <a16:creationId xmlns:a16="http://schemas.microsoft.com/office/drawing/2014/main" id="{87027773-C8EF-4767-A81C-0A7128919416}"/>
              </a:ext>
            </a:extLst>
          </p:cNvPr>
          <p:cNvSpPr>
            <a:spLocks noGrp="1"/>
          </p:cNvSpPr>
          <p:nvPr>
            <p:ph idx="1"/>
          </p:nvPr>
        </p:nvSpPr>
        <p:spPr>
          <a:xfrm>
            <a:off x="387493" y="1052200"/>
            <a:ext cx="13530388" cy="6144248"/>
          </a:xfrm>
        </p:spPr>
        <p:txBody>
          <a:bodyPr>
            <a:noAutofit/>
          </a:bodyPr>
          <a:lstStyle/>
          <a:p>
            <a:pPr>
              <a:spcBef>
                <a:spcPts val="0"/>
              </a:spcBef>
            </a:pPr>
            <a:r>
              <a:rPr lang="en-US" sz="2400" b="1" dirty="0">
                <a:solidFill>
                  <a:schemeClr val="accent3">
                    <a:lumMod val="50000"/>
                  </a:schemeClr>
                </a:solidFill>
                <a:latin typeface="+mn-lt"/>
              </a:rPr>
              <a:t>Study Population and Design (Project Viva)</a:t>
            </a:r>
          </a:p>
          <a:p>
            <a:pPr lvl="1">
              <a:spcBef>
                <a:spcPts val="0"/>
              </a:spcBef>
            </a:pPr>
            <a:r>
              <a:rPr lang="en-US" sz="2400" dirty="0">
                <a:solidFill>
                  <a:schemeClr val="tx1"/>
                </a:solidFill>
                <a:latin typeface="+mn-lt"/>
              </a:rPr>
              <a:t>Prospective pre-birth cohort study</a:t>
            </a:r>
          </a:p>
          <a:p>
            <a:pPr lvl="1">
              <a:spcBef>
                <a:spcPts val="0"/>
              </a:spcBef>
            </a:pPr>
            <a:r>
              <a:rPr lang="en-US" sz="2400" dirty="0">
                <a:solidFill>
                  <a:schemeClr val="tx1"/>
                </a:solidFill>
                <a:latin typeface="+mn-lt"/>
              </a:rPr>
              <a:t>2,128 mother-infant pairs recruited between 1999-2002, during 1st prenatal visit at multispecialty group practice in eastern Massachusetts</a:t>
            </a:r>
          </a:p>
          <a:p>
            <a:pPr lvl="1">
              <a:spcBef>
                <a:spcPts val="0"/>
              </a:spcBef>
            </a:pPr>
            <a:r>
              <a:rPr lang="en-US" sz="2400" dirty="0">
                <a:solidFill>
                  <a:schemeClr val="tx1"/>
                </a:solidFill>
                <a:latin typeface="+mn-lt"/>
              </a:rPr>
              <a:t>Eligibility criteria: fluency in English, gestational age &lt;22 weeks, singleton pregnancy</a:t>
            </a:r>
          </a:p>
          <a:p>
            <a:pPr marL="548640" lvl="1" indent="0">
              <a:lnSpc>
                <a:spcPct val="25000"/>
              </a:lnSpc>
              <a:spcBef>
                <a:spcPts val="0"/>
              </a:spcBef>
              <a:buNone/>
            </a:pPr>
            <a:endParaRPr lang="en-US" sz="2400" dirty="0">
              <a:solidFill>
                <a:schemeClr val="tx1"/>
              </a:solidFill>
              <a:latin typeface="+mn-lt"/>
            </a:endParaRPr>
          </a:p>
          <a:p>
            <a:pPr marL="457200" lvl="1" indent="0">
              <a:lnSpc>
                <a:spcPct val="50000"/>
              </a:lnSpc>
              <a:spcBef>
                <a:spcPts val="0"/>
              </a:spcBef>
              <a:buNone/>
            </a:pPr>
            <a:endParaRPr lang="en-US" sz="2400" dirty="0">
              <a:solidFill>
                <a:schemeClr val="tx1"/>
              </a:solidFill>
              <a:latin typeface="+mn-lt"/>
            </a:endParaRPr>
          </a:p>
          <a:p>
            <a:pPr>
              <a:spcBef>
                <a:spcPts val="0"/>
              </a:spcBef>
            </a:pPr>
            <a:r>
              <a:rPr lang="en-US" sz="2400" b="1" dirty="0">
                <a:solidFill>
                  <a:schemeClr val="accent4">
                    <a:lumMod val="50000"/>
                  </a:schemeClr>
                </a:solidFill>
                <a:latin typeface="+mn-lt"/>
              </a:rPr>
              <a:t>Exposure Assessment</a:t>
            </a:r>
          </a:p>
          <a:p>
            <a:pPr lvl="1">
              <a:spcBef>
                <a:spcPts val="0"/>
              </a:spcBef>
            </a:pPr>
            <a:r>
              <a:rPr lang="en-US" sz="2400" dirty="0">
                <a:solidFill>
                  <a:schemeClr val="tx1"/>
                </a:solidFill>
                <a:latin typeface="+mn-lt"/>
              </a:rPr>
              <a:t>Metal concentrations measured in </a:t>
            </a:r>
            <a:r>
              <a:rPr lang="en-US" sz="2400" b="1" dirty="0">
                <a:solidFill>
                  <a:schemeClr val="tx1"/>
                </a:solidFill>
                <a:latin typeface="+mn-lt"/>
              </a:rPr>
              <a:t>1</a:t>
            </a:r>
            <a:r>
              <a:rPr lang="en-US" sz="2400" b="1" baseline="30000" dirty="0">
                <a:solidFill>
                  <a:schemeClr val="tx1"/>
                </a:solidFill>
                <a:latin typeface="+mn-lt"/>
              </a:rPr>
              <a:t>st</a:t>
            </a:r>
            <a:r>
              <a:rPr lang="en-US" sz="2400" b="1" dirty="0">
                <a:solidFill>
                  <a:schemeClr val="tx1"/>
                </a:solidFill>
                <a:latin typeface="+mn-lt"/>
              </a:rPr>
              <a:t> trimester red blood cells</a:t>
            </a:r>
            <a:r>
              <a:rPr lang="en-US" sz="2400" dirty="0">
                <a:solidFill>
                  <a:schemeClr val="tx1"/>
                </a:solidFill>
                <a:latin typeface="+mn-lt"/>
              </a:rPr>
              <a:t> (</a:t>
            </a:r>
            <a:r>
              <a:rPr lang="en-US" sz="2400" i="1" dirty="0">
                <a:solidFill>
                  <a:schemeClr val="tx1"/>
                </a:solidFill>
                <a:latin typeface="+mn-lt"/>
              </a:rPr>
              <a:t>N</a:t>
            </a:r>
            <a:r>
              <a:rPr lang="en-US" sz="2400" dirty="0">
                <a:solidFill>
                  <a:schemeClr val="tx1"/>
                </a:solidFill>
                <a:latin typeface="+mn-lt"/>
              </a:rPr>
              <a:t>=1390) </a:t>
            </a:r>
            <a:r>
              <a:rPr lang="en-US" sz="2400" dirty="0">
                <a:solidFill>
                  <a:schemeClr val="tx1"/>
                </a:solidFill>
              </a:rPr>
              <a:t>with </a:t>
            </a:r>
            <a:r>
              <a:rPr lang="en-US" sz="2400" dirty="0">
                <a:solidFill>
                  <a:schemeClr val="tx1"/>
                </a:solidFill>
                <a:latin typeface="+mn-lt"/>
              </a:rPr>
              <a:t>Inductively Coupled Plasma Mass Spectrometry; Direct Mercury Analyzer 80 for mercury</a:t>
            </a:r>
          </a:p>
          <a:p>
            <a:pPr lvl="1">
              <a:spcBef>
                <a:spcPts val="0"/>
              </a:spcBef>
            </a:pPr>
            <a:r>
              <a:rPr lang="en-US" sz="2400" dirty="0">
                <a:solidFill>
                  <a:schemeClr val="tx1"/>
                </a:solidFill>
                <a:latin typeface="+mn-lt"/>
              </a:rPr>
              <a:t>Six nonessential metals (</a:t>
            </a:r>
            <a:r>
              <a:rPr lang="en-US" sz="2400" b="1" dirty="0">
                <a:solidFill>
                  <a:schemeClr val="tx1"/>
                </a:solidFill>
              </a:rPr>
              <a:t>arsenic, barium, cadmium, cesium, lead, mercury</a:t>
            </a:r>
            <a:r>
              <a:rPr lang="en-US" sz="2400" dirty="0">
                <a:solidFill>
                  <a:schemeClr val="tx1"/>
                </a:solidFill>
                <a:latin typeface="+mn-lt"/>
              </a:rPr>
              <a:t>)</a:t>
            </a:r>
          </a:p>
          <a:p>
            <a:pPr lvl="1">
              <a:spcBef>
                <a:spcPts val="0"/>
              </a:spcBef>
            </a:pPr>
            <a:r>
              <a:rPr lang="en-US" sz="2400" dirty="0">
                <a:solidFill>
                  <a:schemeClr val="tx1"/>
                </a:solidFill>
              </a:rPr>
              <a:t>F</a:t>
            </a:r>
            <a:r>
              <a:rPr lang="en-US" sz="2400" dirty="0">
                <a:solidFill>
                  <a:schemeClr val="tx1"/>
                </a:solidFill>
                <a:latin typeface="+mn-lt"/>
              </a:rPr>
              <a:t>our essential metals (</a:t>
            </a:r>
            <a:r>
              <a:rPr lang="en-US" sz="2400" b="1" dirty="0">
                <a:solidFill>
                  <a:schemeClr val="tx1"/>
                </a:solidFill>
              </a:rPr>
              <a:t>magnesium, manganese, selenium, zinc</a:t>
            </a:r>
            <a:r>
              <a:rPr lang="en-US" sz="2400" dirty="0">
                <a:solidFill>
                  <a:schemeClr val="tx1"/>
                </a:solidFill>
                <a:latin typeface="+mn-lt"/>
              </a:rPr>
              <a:t>)</a:t>
            </a:r>
          </a:p>
          <a:p>
            <a:pPr marL="548640" lvl="1" indent="0">
              <a:lnSpc>
                <a:spcPct val="25000"/>
              </a:lnSpc>
              <a:spcBef>
                <a:spcPts val="0"/>
              </a:spcBef>
              <a:buNone/>
            </a:pPr>
            <a:endParaRPr lang="en-US" sz="2400" dirty="0">
              <a:solidFill>
                <a:schemeClr val="tx1"/>
              </a:solidFill>
              <a:latin typeface="+mn-lt"/>
            </a:endParaRPr>
          </a:p>
          <a:p>
            <a:pPr marL="457200" lvl="1" indent="0">
              <a:lnSpc>
                <a:spcPct val="50000"/>
              </a:lnSpc>
              <a:spcBef>
                <a:spcPts val="0"/>
              </a:spcBef>
              <a:buNone/>
            </a:pPr>
            <a:endParaRPr lang="en-US" sz="2400" dirty="0">
              <a:solidFill>
                <a:schemeClr val="tx1"/>
              </a:solidFill>
              <a:latin typeface="+mn-lt"/>
            </a:endParaRPr>
          </a:p>
          <a:p>
            <a:pPr>
              <a:spcBef>
                <a:spcPts val="0"/>
              </a:spcBef>
            </a:pPr>
            <a:r>
              <a:rPr lang="en-US" sz="2400" b="1" dirty="0">
                <a:solidFill>
                  <a:srgbClr val="0070C0"/>
                </a:solidFill>
                <a:latin typeface="+mn-lt"/>
              </a:rPr>
              <a:t>Outcome Assessment </a:t>
            </a:r>
          </a:p>
          <a:p>
            <a:pPr lvl="1">
              <a:spcBef>
                <a:spcPts val="0"/>
              </a:spcBef>
            </a:pPr>
            <a:r>
              <a:rPr lang="en-US" sz="2400" b="1" dirty="0">
                <a:solidFill>
                  <a:schemeClr val="tx1"/>
                </a:solidFill>
                <a:latin typeface="+mn-lt"/>
              </a:rPr>
              <a:t>TL</a:t>
            </a:r>
            <a:r>
              <a:rPr lang="en-US" sz="2400" dirty="0">
                <a:solidFill>
                  <a:schemeClr val="tx1"/>
                </a:solidFill>
                <a:latin typeface="+mn-lt"/>
              </a:rPr>
              <a:t> in </a:t>
            </a:r>
            <a:r>
              <a:rPr lang="en-US" sz="2400" b="1" dirty="0">
                <a:solidFill>
                  <a:schemeClr val="tx1"/>
                </a:solidFill>
                <a:latin typeface="+mn-lt"/>
              </a:rPr>
              <a:t>2</a:t>
            </a:r>
            <a:r>
              <a:rPr lang="en-US" sz="2400" b="1" baseline="30000" dirty="0">
                <a:solidFill>
                  <a:schemeClr val="tx1"/>
                </a:solidFill>
                <a:latin typeface="+mn-lt"/>
              </a:rPr>
              <a:t>nd</a:t>
            </a:r>
            <a:r>
              <a:rPr lang="en-US" sz="2400" b="1" dirty="0">
                <a:solidFill>
                  <a:schemeClr val="tx1"/>
                </a:solidFill>
                <a:latin typeface="+mn-lt"/>
              </a:rPr>
              <a:t> trimester maternal </a:t>
            </a:r>
            <a:r>
              <a:rPr lang="en-US" sz="2400" dirty="0">
                <a:solidFill>
                  <a:schemeClr val="tx1"/>
                </a:solidFill>
                <a:latin typeface="+mn-lt"/>
              </a:rPr>
              <a:t>(</a:t>
            </a:r>
            <a:r>
              <a:rPr lang="en-US" sz="2400" i="1" dirty="0">
                <a:solidFill>
                  <a:schemeClr val="tx1"/>
                </a:solidFill>
                <a:latin typeface="+mn-lt"/>
              </a:rPr>
              <a:t>N</a:t>
            </a:r>
            <a:r>
              <a:rPr lang="en-US" sz="2400" dirty="0">
                <a:solidFill>
                  <a:schemeClr val="tx1"/>
                </a:solidFill>
                <a:latin typeface="+mn-lt"/>
              </a:rPr>
              <a:t>=893) and </a:t>
            </a:r>
            <a:r>
              <a:rPr lang="en-US" sz="2400" b="1" dirty="0">
                <a:solidFill>
                  <a:schemeClr val="tx1"/>
                </a:solidFill>
                <a:latin typeface="+mn-lt"/>
              </a:rPr>
              <a:t>cord</a:t>
            </a:r>
            <a:r>
              <a:rPr lang="en-US" sz="2400" dirty="0">
                <a:solidFill>
                  <a:schemeClr val="tx1"/>
                </a:solidFill>
                <a:latin typeface="+mn-lt"/>
              </a:rPr>
              <a:t> (</a:t>
            </a:r>
            <a:r>
              <a:rPr lang="en-US" sz="2400" i="1" dirty="0">
                <a:solidFill>
                  <a:schemeClr val="tx1"/>
                </a:solidFill>
                <a:latin typeface="+mn-lt"/>
              </a:rPr>
              <a:t>N</a:t>
            </a:r>
            <a:r>
              <a:rPr lang="en-US" sz="2400" dirty="0">
                <a:solidFill>
                  <a:schemeClr val="tx1"/>
                </a:solidFill>
                <a:latin typeface="+mn-lt"/>
              </a:rPr>
              <a:t>=408) blood using quantitative polymerase chain reaction (qPCR); compares relative amplification of TL repeat copy # to single gene (albumin) copy #</a:t>
            </a:r>
          </a:p>
          <a:p>
            <a:pPr lvl="1">
              <a:spcBef>
                <a:spcPts val="0"/>
              </a:spcBef>
            </a:pPr>
            <a:r>
              <a:rPr lang="en-US" sz="2400" b="1" dirty="0">
                <a:solidFill>
                  <a:schemeClr val="tx1"/>
                </a:solidFill>
                <a:latin typeface="+mn-lt"/>
              </a:rPr>
              <a:t>mtDNAcn</a:t>
            </a:r>
            <a:r>
              <a:rPr lang="en-US" sz="2400" dirty="0">
                <a:solidFill>
                  <a:schemeClr val="tx1"/>
                </a:solidFill>
                <a:latin typeface="+mn-lt"/>
              </a:rPr>
              <a:t> in </a:t>
            </a:r>
            <a:r>
              <a:rPr lang="en-US" sz="2400" b="1" dirty="0">
                <a:solidFill>
                  <a:schemeClr val="tx1"/>
                </a:solidFill>
                <a:latin typeface="+mn-lt"/>
              </a:rPr>
              <a:t>2</a:t>
            </a:r>
            <a:r>
              <a:rPr lang="en-US" sz="2400" b="1" baseline="30000" dirty="0">
                <a:solidFill>
                  <a:schemeClr val="tx1"/>
                </a:solidFill>
                <a:latin typeface="+mn-lt"/>
              </a:rPr>
              <a:t>nd</a:t>
            </a:r>
            <a:r>
              <a:rPr lang="en-US" sz="2400" b="1" dirty="0">
                <a:solidFill>
                  <a:schemeClr val="tx1"/>
                </a:solidFill>
                <a:latin typeface="+mn-lt"/>
              </a:rPr>
              <a:t> trimester maternal</a:t>
            </a:r>
            <a:r>
              <a:rPr lang="en-US" sz="2400" dirty="0">
                <a:solidFill>
                  <a:schemeClr val="tx1"/>
                </a:solidFill>
                <a:latin typeface="+mn-lt"/>
              </a:rPr>
              <a:t> (</a:t>
            </a:r>
            <a:r>
              <a:rPr lang="en-US" sz="2400" i="1" dirty="0">
                <a:solidFill>
                  <a:schemeClr val="tx1"/>
                </a:solidFill>
                <a:latin typeface="+mn-lt"/>
              </a:rPr>
              <a:t>N</a:t>
            </a:r>
            <a:r>
              <a:rPr lang="en-US" sz="2400" dirty="0">
                <a:solidFill>
                  <a:schemeClr val="tx1"/>
                </a:solidFill>
                <a:latin typeface="+mn-lt"/>
              </a:rPr>
              <a:t>=898) and </a:t>
            </a:r>
            <a:r>
              <a:rPr lang="en-US" sz="2400" b="1" dirty="0">
                <a:solidFill>
                  <a:schemeClr val="tx1"/>
                </a:solidFill>
                <a:latin typeface="+mn-lt"/>
              </a:rPr>
              <a:t>cord</a:t>
            </a:r>
            <a:r>
              <a:rPr lang="en-US" sz="2400" dirty="0">
                <a:solidFill>
                  <a:schemeClr val="tx1"/>
                </a:solidFill>
                <a:latin typeface="+mn-lt"/>
              </a:rPr>
              <a:t> (</a:t>
            </a:r>
            <a:r>
              <a:rPr lang="en-US" sz="2400" i="1" dirty="0">
                <a:solidFill>
                  <a:schemeClr val="tx1"/>
                </a:solidFill>
                <a:latin typeface="+mn-lt"/>
              </a:rPr>
              <a:t>N</a:t>
            </a:r>
            <a:r>
              <a:rPr lang="en-US" sz="2400" dirty="0">
                <a:solidFill>
                  <a:schemeClr val="tx1"/>
                </a:solidFill>
                <a:latin typeface="+mn-lt"/>
              </a:rPr>
              <a:t>=419) blood using qPCR; compares relative amplification of nuclear and mitochondrial segments of DNA </a:t>
            </a:r>
          </a:p>
          <a:p>
            <a:pPr marL="0" indent="0">
              <a:spcBef>
                <a:spcPts val="0"/>
              </a:spcBef>
              <a:buNone/>
            </a:pPr>
            <a:r>
              <a:rPr lang="en-US" dirty="0"/>
              <a:t>	</a:t>
            </a:r>
          </a:p>
        </p:txBody>
      </p:sp>
      <p:sp>
        <p:nvSpPr>
          <p:cNvPr id="4" name="TextBox 3">
            <a:extLst>
              <a:ext uri="{FF2B5EF4-FFF2-40B4-BE49-F238E27FC236}">
                <a16:creationId xmlns:a16="http://schemas.microsoft.com/office/drawing/2014/main" id="{D3C73DEE-ECE5-45FE-B52B-F2E24E2E28FC}"/>
              </a:ext>
            </a:extLst>
          </p:cNvPr>
          <p:cNvSpPr txBox="1"/>
          <p:nvPr/>
        </p:nvSpPr>
        <p:spPr>
          <a:xfrm>
            <a:off x="170274" y="7493331"/>
            <a:ext cx="356260" cy="506246"/>
          </a:xfrm>
          <a:prstGeom prst="rect">
            <a:avLst/>
          </a:prstGeom>
          <a:noFill/>
        </p:spPr>
        <p:txBody>
          <a:bodyPr wrap="square" rtlCol="0">
            <a:spAutoFit/>
          </a:bodyPr>
          <a:lstStyle/>
          <a:p>
            <a:r>
              <a:rPr lang="en-US" dirty="0">
                <a:solidFill>
                  <a:schemeClr val="tx2">
                    <a:lumMod val="50000"/>
                  </a:schemeClr>
                </a:solidFill>
              </a:rPr>
              <a:t>8</a:t>
            </a:r>
          </a:p>
        </p:txBody>
      </p:sp>
    </p:spTree>
    <p:extLst>
      <p:ext uri="{BB962C8B-B14F-4D97-AF65-F5344CB8AC3E}">
        <p14:creationId xmlns:p14="http://schemas.microsoft.com/office/powerpoint/2010/main" val="4182454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2CA0E-EAE4-40DB-A18F-01097672BE7E}"/>
              </a:ext>
            </a:extLst>
          </p:cNvPr>
          <p:cNvSpPr txBox="1">
            <a:spLocks/>
          </p:cNvSpPr>
          <p:nvPr/>
        </p:nvSpPr>
        <p:spPr>
          <a:xfrm>
            <a:off x="274269" y="401111"/>
            <a:ext cx="6200312" cy="1009948"/>
          </a:xfrm>
          <a:prstGeom prst="rect">
            <a:avLst/>
          </a:prstGeom>
        </p:spPr>
        <p:txBody>
          <a:bodyPr vert="horz" lIns="91440" tIns="45720" rIns="91440" bIns="45720" rtlCol="0" anchor="ctr">
            <a:noAutofit/>
          </a:bodyPr>
          <a:lstStyle>
            <a:lvl1pPr algn="l" defTabSz="457200" rtl="0" eaLnBrk="1" latinLnBrk="0" hangingPunct="1">
              <a:spcBef>
                <a:spcPct val="0"/>
              </a:spcBef>
              <a:buNone/>
              <a:defRPr sz="4200" kern="1200">
                <a:solidFill>
                  <a:srgbClr val="C28220"/>
                </a:solidFill>
                <a:latin typeface="Georgia"/>
                <a:ea typeface="+mj-ea"/>
                <a:cs typeface="Georgia"/>
              </a:defRPr>
            </a:lvl1pPr>
          </a:lstStyle>
          <a:p>
            <a:r>
              <a:rPr lang="en-US" sz="4000" dirty="0"/>
              <a:t>Study Methods: </a:t>
            </a:r>
          </a:p>
          <a:p>
            <a:pPr>
              <a:spcBef>
                <a:spcPts val="0"/>
              </a:spcBef>
            </a:pPr>
            <a:r>
              <a:rPr lang="en-US" sz="4000" dirty="0">
                <a:solidFill>
                  <a:schemeClr val="accent4">
                    <a:lumMod val="50000"/>
                  </a:schemeClr>
                </a:solidFill>
              </a:rPr>
              <a:t>Exposure Characterization</a:t>
            </a:r>
          </a:p>
        </p:txBody>
      </p:sp>
      <p:sp>
        <p:nvSpPr>
          <p:cNvPr id="3" name="Content Placeholder 2">
            <a:extLst>
              <a:ext uri="{FF2B5EF4-FFF2-40B4-BE49-F238E27FC236}">
                <a16:creationId xmlns:a16="http://schemas.microsoft.com/office/drawing/2014/main" id="{5FACE7A7-F7FE-43A4-B534-02D1D65B5F6B}"/>
              </a:ext>
            </a:extLst>
          </p:cNvPr>
          <p:cNvSpPr txBox="1">
            <a:spLocks/>
          </p:cNvSpPr>
          <p:nvPr/>
        </p:nvSpPr>
        <p:spPr>
          <a:xfrm>
            <a:off x="274269" y="2200273"/>
            <a:ext cx="7210265" cy="728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200" kern="1200">
                <a:solidFill>
                  <a:srgbClr val="2D637F"/>
                </a:solidFill>
                <a:latin typeface="Lucida Grande"/>
                <a:ea typeface="+mn-ea"/>
                <a:cs typeface="Lucida Grande"/>
              </a:defRPr>
            </a:lvl1pPr>
            <a:lvl2pPr marL="742950" indent="-285750" algn="l" defTabSz="457200" rtl="0" eaLnBrk="1" latinLnBrk="0" hangingPunct="1">
              <a:spcBef>
                <a:spcPct val="20000"/>
              </a:spcBef>
              <a:buFont typeface="Arial"/>
              <a:buChar char="–"/>
              <a:defRPr sz="2000" kern="1200">
                <a:solidFill>
                  <a:srgbClr val="2D637F"/>
                </a:solidFill>
                <a:latin typeface="Lucida Grande"/>
                <a:ea typeface="+mn-ea"/>
                <a:cs typeface="Lucida Grande"/>
              </a:defRPr>
            </a:lvl2pPr>
            <a:lvl3pPr marL="1143000" indent="-228600" algn="l" defTabSz="457200" rtl="0" eaLnBrk="1" latinLnBrk="0" hangingPunct="1">
              <a:spcBef>
                <a:spcPct val="20000"/>
              </a:spcBef>
              <a:buFont typeface="Arial"/>
              <a:buChar char="•"/>
              <a:defRPr sz="1800" kern="1200">
                <a:solidFill>
                  <a:srgbClr val="2D637F"/>
                </a:solidFill>
                <a:latin typeface="Lucida Grande"/>
                <a:ea typeface="+mn-ea"/>
                <a:cs typeface="Lucida Grande"/>
              </a:defRPr>
            </a:lvl3pPr>
            <a:lvl4pPr marL="1600200" indent="-228600" algn="l" defTabSz="457200" rtl="0" eaLnBrk="1" latinLnBrk="0" hangingPunct="1">
              <a:spcBef>
                <a:spcPct val="20000"/>
              </a:spcBef>
              <a:buFont typeface="Arial"/>
              <a:buChar char="–"/>
              <a:defRPr sz="1600" kern="1200">
                <a:solidFill>
                  <a:srgbClr val="2D637F"/>
                </a:solidFill>
                <a:latin typeface="Lucida Grande"/>
                <a:ea typeface="+mn-ea"/>
                <a:cs typeface="Lucida Grande"/>
              </a:defRPr>
            </a:lvl4pPr>
            <a:lvl5pPr marL="2057400" indent="-228600" algn="l" defTabSz="457200" rtl="0" eaLnBrk="1" latinLnBrk="0" hangingPunct="1">
              <a:spcBef>
                <a:spcPct val="20000"/>
              </a:spcBef>
              <a:buFont typeface="Arial"/>
              <a:buChar char="»"/>
              <a:defRPr sz="1400" kern="1200">
                <a:solidFill>
                  <a:srgbClr val="2D637F"/>
                </a:solidFill>
                <a:latin typeface="Lucida Grande"/>
                <a:ea typeface="+mn-ea"/>
                <a:cs typeface="Lucida Grand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b="1" dirty="0">
                <a:solidFill>
                  <a:schemeClr val="tx1"/>
                </a:solidFill>
                <a:latin typeface="+mn-lt"/>
              </a:rPr>
              <a:t>Table 1. </a:t>
            </a:r>
            <a:r>
              <a:rPr lang="en-US" dirty="0">
                <a:solidFill>
                  <a:schemeClr val="tx1"/>
                </a:solidFill>
                <a:latin typeface="+mn-lt"/>
              </a:rPr>
              <a:t>Geometric mean (GM) and standard deviation (SD) of metals in maternal first trimester blood samples (</a:t>
            </a:r>
            <a:r>
              <a:rPr lang="en-US" i="1" dirty="0">
                <a:solidFill>
                  <a:schemeClr val="tx1"/>
                </a:solidFill>
                <a:latin typeface="+mn-lt"/>
              </a:rPr>
              <a:t>N </a:t>
            </a:r>
            <a:r>
              <a:rPr lang="en-US" dirty="0">
                <a:solidFill>
                  <a:schemeClr val="tx1"/>
                </a:solidFill>
                <a:latin typeface="+mn-lt"/>
              </a:rPr>
              <a:t>= 1390). </a:t>
            </a:r>
          </a:p>
        </p:txBody>
      </p:sp>
      <p:graphicFrame>
        <p:nvGraphicFramePr>
          <p:cNvPr id="4" name="Table 3">
            <a:extLst>
              <a:ext uri="{FF2B5EF4-FFF2-40B4-BE49-F238E27FC236}">
                <a16:creationId xmlns:a16="http://schemas.microsoft.com/office/drawing/2014/main" id="{ED098202-535F-4F74-BDD5-9A934EF56393}"/>
              </a:ext>
            </a:extLst>
          </p:cNvPr>
          <p:cNvGraphicFramePr>
            <a:graphicFrameLocks noGrp="1"/>
          </p:cNvGraphicFramePr>
          <p:nvPr>
            <p:extLst>
              <p:ext uri="{D42A27DB-BD31-4B8C-83A1-F6EECF244321}">
                <p14:modId xmlns:p14="http://schemas.microsoft.com/office/powerpoint/2010/main" val="1261341705"/>
              </p:ext>
            </p:extLst>
          </p:nvPr>
        </p:nvGraphicFramePr>
        <p:xfrm>
          <a:off x="397237" y="2966626"/>
          <a:ext cx="7087297" cy="4023360"/>
        </p:xfrm>
        <a:graphic>
          <a:graphicData uri="http://schemas.openxmlformats.org/drawingml/2006/table">
            <a:tbl>
              <a:tblPr firstRow="1" firstCol="1" bandRow="1">
                <a:tableStyleId>{2D5ABB26-0587-4C30-8999-92F81FD0307C}</a:tableStyleId>
              </a:tblPr>
              <a:tblGrid>
                <a:gridCol w="1606200">
                  <a:extLst>
                    <a:ext uri="{9D8B030D-6E8A-4147-A177-3AD203B41FA5}">
                      <a16:colId xmlns:a16="http://schemas.microsoft.com/office/drawing/2014/main" val="259669754"/>
                    </a:ext>
                  </a:extLst>
                </a:gridCol>
                <a:gridCol w="1898114">
                  <a:extLst>
                    <a:ext uri="{9D8B030D-6E8A-4147-A177-3AD203B41FA5}">
                      <a16:colId xmlns:a16="http://schemas.microsoft.com/office/drawing/2014/main" val="2529132503"/>
                    </a:ext>
                  </a:extLst>
                </a:gridCol>
                <a:gridCol w="1599803">
                  <a:extLst>
                    <a:ext uri="{9D8B030D-6E8A-4147-A177-3AD203B41FA5}">
                      <a16:colId xmlns:a16="http://schemas.microsoft.com/office/drawing/2014/main" val="3084364518"/>
                    </a:ext>
                  </a:extLst>
                </a:gridCol>
                <a:gridCol w="1983180">
                  <a:extLst>
                    <a:ext uri="{9D8B030D-6E8A-4147-A177-3AD203B41FA5}">
                      <a16:colId xmlns:a16="http://schemas.microsoft.com/office/drawing/2014/main" val="1531606430"/>
                    </a:ext>
                  </a:extLst>
                </a:gridCol>
              </a:tblGrid>
              <a:tr h="139700">
                <a:tc>
                  <a:txBody>
                    <a:bodyPr/>
                    <a:lstStyle/>
                    <a:p>
                      <a:pPr marL="0" marR="0" algn="ctr">
                        <a:spcBef>
                          <a:spcPts val="0"/>
                        </a:spcBef>
                        <a:spcAft>
                          <a:spcPts val="0"/>
                        </a:spcAft>
                      </a:pPr>
                      <a:r>
                        <a:rPr lang="en-US" sz="2200" dirty="0">
                          <a:effectLst/>
                        </a:rPr>
                        <a:t>Metal</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200" dirty="0">
                          <a:effectLst/>
                        </a:rPr>
                        <a:t>GM ± SD </a:t>
                      </a:r>
                    </a:p>
                    <a:p>
                      <a:pPr marL="0" marR="0" algn="ctr">
                        <a:spcBef>
                          <a:spcPts val="0"/>
                        </a:spcBef>
                        <a:spcAft>
                          <a:spcPts val="0"/>
                        </a:spcAft>
                      </a:pPr>
                      <a:r>
                        <a:rPr lang="en-US" sz="2200" dirty="0">
                          <a:effectLst/>
                        </a:rPr>
                        <a:t>(ng/g)</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200" dirty="0">
                          <a:effectLst/>
                        </a:rPr>
                        <a:t>Intra-class correlation</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200" dirty="0">
                          <a:effectLst/>
                        </a:rPr>
                        <a:t>% above limit of detection (LOD)</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2662329"/>
                  </a:ext>
                </a:extLst>
              </a:tr>
              <a:tr h="139700">
                <a:tc>
                  <a:txBody>
                    <a:bodyPr/>
                    <a:lstStyle/>
                    <a:p>
                      <a:pPr marL="0" marR="0" algn="ctr">
                        <a:spcBef>
                          <a:spcPts val="0"/>
                        </a:spcBef>
                        <a:spcAft>
                          <a:spcPts val="0"/>
                        </a:spcAft>
                      </a:pPr>
                      <a:r>
                        <a:rPr lang="en-US" sz="2200" dirty="0">
                          <a:effectLst/>
                        </a:rPr>
                        <a:t>Arsenic</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tcPr>
                </a:tc>
                <a:tc>
                  <a:txBody>
                    <a:bodyPr/>
                    <a:lstStyle/>
                    <a:p>
                      <a:pPr marL="0" marR="0" algn="ctr">
                        <a:spcBef>
                          <a:spcPts val="0"/>
                        </a:spcBef>
                        <a:spcAft>
                          <a:spcPts val="0"/>
                        </a:spcAft>
                      </a:pPr>
                      <a:r>
                        <a:rPr lang="en-US" sz="2200" dirty="0">
                          <a:effectLst/>
                        </a:rPr>
                        <a:t>0.8 ± 2.8</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tcPr>
                </a:tc>
                <a:tc>
                  <a:txBody>
                    <a:bodyPr/>
                    <a:lstStyle/>
                    <a:p>
                      <a:pPr marL="0" marR="0" algn="ctr">
                        <a:spcBef>
                          <a:spcPts val="0"/>
                        </a:spcBef>
                        <a:spcAft>
                          <a:spcPts val="0"/>
                        </a:spcAft>
                      </a:pPr>
                      <a:r>
                        <a:rPr lang="en-US" sz="2200" dirty="0">
                          <a:effectLst/>
                        </a:rPr>
                        <a:t>0.89</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tcPr>
                </a:tc>
                <a:tc>
                  <a:txBody>
                    <a:bodyPr/>
                    <a:lstStyle/>
                    <a:p>
                      <a:pPr marL="0" marR="0" algn="ctr">
                        <a:spcBef>
                          <a:spcPts val="0"/>
                        </a:spcBef>
                        <a:spcAft>
                          <a:spcPts val="0"/>
                        </a:spcAft>
                      </a:pPr>
                      <a:r>
                        <a:rPr lang="en-US" sz="2200" dirty="0">
                          <a:effectLst/>
                        </a:rPr>
                        <a:t>90%</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137426040"/>
                  </a:ext>
                </a:extLst>
              </a:tr>
              <a:tr h="139700">
                <a:tc>
                  <a:txBody>
                    <a:bodyPr/>
                    <a:lstStyle/>
                    <a:p>
                      <a:pPr marL="0" marR="0" algn="ctr">
                        <a:spcBef>
                          <a:spcPts val="0"/>
                        </a:spcBef>
                        <a:spcAft>
                          <a:spcPts val="0"/>
                        </a:spcAft>
                      </a:pPr>
                      <a:r>
                        <a:rPr lang="en-US" sz="2200">
                          <a:effectLst/>
                        </a:rPr>
                        <a:t>Barium</a:t>
                      </a:r>
                      <a:endParaRPr lang="en-US" sz="2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200" dirty="0">
                          <a:effectLst/>
                        </a:rPr>
                        <a:t>3.6 ± 2.3</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200" dirty="0">
                          <a:effectLst/>
                        </a:rPr>
                        <a:t>0.82</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200" dirty="0">
                          <a:effectLst/>
                        </a:rPr>
                        <a:t>99%</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91385726"/>
                  </a:ext>
                </a:extLst>
              </a:tr>
              <a:tr h="139700">
                <a:tc>
                  <a:txBody>
                    <a:bodyPr/>
                    <a:lstStyle/>
                    <a:p>
                      <a:pPr marL="0" marR="0" algn="ctr">
                        <a:spcBef>
                          <a:spcPts val="0"/>
                        </a:spcBef>
                        <a:spcAft>
                          <a:spcPts val="0"/>
                        </a:spcAft>
                      </a:pPr>
                      <a:r>
                        <a:rPr lang="en-US" sz="2200">
                          <a:effectLst/>
                        </a:rPr>
                        <a:t>Cadmium</a:t>
                      </a:r>
                      <a:endParaRPr lang="en-US" sz="2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200">
                          <a:effectLst/>
                        </a:rPr>
                        <a:t>0.4 ± 2.1</a:t>
                      </a:r>
                      <a:endParaRPr lang="en-US" sz="2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200" dirty="0">
                          <a:effectLst/>
                        </a:rPr>
                        <a:t>0.93</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200" dirty="0">
                          <a:effectLst/>
                        </a:rPr>
                        <a:t>95%</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95954725"/>
                  </a:ext>
                </a:extLst>
              </a:tr>
              <a:tr h="139700">
                <a:tc>
                  <a:txBody>
                    <a:bodyPr/>
                    <a:lstStyle/>
                    <a:p>
                      <a:pPr marL="0" marR="0" algn="ctr">
                        <a:spcBef>
                          <a:spcPts val="0"/>
                        </a:spcBef>
                        <a:spcAft>
                          <a:spcPts val="0"/>
                        </a:spcAft>
                      </a:pPr>
                      <a:r>
                        <a:rPr lang="en-US" sz="2200">
                          <a:effectLst/>
                        </a:rPr>
                        <a:t>Cesium</a:t>
                      </a:r>
                      <a:endParaRPr lang="en-US" sz="2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200">
                          <a:effectLst/>
                        </a:rPr>
                        <a:t>2.5 ± 1.4</a:t>
                      </a:r>
                      <a:endParaRPr lang="en-US" sz="2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200" dirty="0">
                          <a:effectLst/>
                        </a:rPr>
                        <a:t>0.90</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200" dirty="0">
                          <a:effectLst/>
                        </a:rPr>
                        <a:t>100%</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646397500"/>
                  </a:ext>
                </a:extLst>
              </a:tr>
              <a:tr h="139700">
                <a:tc>
                  <a:txBody>
                    <a:bodyPr/>
                    <a:lstStyle/>
                    <a:p>
                      <a:pPr marL="0" marR="0" algn="ctr">
                        <a:spcBef>
                          <a:spcPts val="0"/>
                        </a:spcBef>
                        <a:spcAft>
                          <a:spcPts val="0"/>
                        </a:spcAft>
                      </a:pPr>
                      <a:r>
                        <a:rPr lang="en-US" sz="2200">
                          <a:effectLst/>
                        </a:rPr>
                        <a:t>Lead</a:t>
                      </a:r>
                      <a:endParaRPr lang="en-US" sz="2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200" dirty="0">
                          <a:effectLst/>
                        </a:rPr>
                        <a:t>18.0 ± 1.5</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200" dirty="0">
                          <a:effectLst/>
                        </a:rPr>
                        <a:t>0.96</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200" dirty="0">
                          <a:effectLst/>
                        </a:rPr>
                        <a:t>100%</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56456905"/>
                  </a:ext>
                </a:extLst>
              </a:tr>
              <a:tr h="139700">
                <a:tc>
                  <a:txBody>
                    <a:bodyPr/>
                    <a:lstStyle/>
                    <a:p>
                      <a:pPr marL="0" marR="0" algn="ctr">
                        <a:spcBef>
                          <a:spcPts val="0"/>
                        </a:spcBef>
                        <a:spcAft>
                          <a:spcPts val="0"/>
                        </a:spcAft>
                      </a:pPr>
                      <a:r>
                        <a:rPr lang="en-US" sz="2200">
                          <a:effectLst/>
                        </a:rPr>
                        <a:t>Magnesium</a:t>
                      </a:r>
                      <a:endParaRPr lang="en-US" sz="2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200" dirty="0">
                          <a:effectLst/>
                        </a:rPr>
                        <a:t>41095.1 ± 1.2</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200" dirty="0">
                          <a:effectLst/>
                        </a:rPr>
                        <a:t>0.73</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200" dirty="0">
                          <a:effectLst/>
                        </a:rPr>
                        <a:t>100%</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498099380"/>
                  </a:ext>
                </a:extLst>
              </a:tr>
              <a:tr h="201048">
                <a:tc>
                  <a:txBody>
                    <a:bodyPr/>
                    <a:lstStyle/>
                    <a:p>
                      <a:pPr marL="0" marR="0" algn="ctr">
                        <a:spcBef>
                          <a:spcPts val="0"/>
                        </a:spcBef>
                        <a:spcAft>
                          <a:spcPts val="0"/>
                        </a:spcAft>
                      </a:pPr>
                      <a:r>
                        <a:rPr lang="en-US" sz="2200" dirty="0">
                          <a:effectLst/>
                        </a:rPr>
                        <a:t>Manganese</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200" dirty="0">
                          <a:effectLst/>
                        </a:rPr>
                        <a:t>16.0 ± 1.5</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200" dirty="0">
                          <a:effectLst/>
                        </a:rPr>
                        <a:t>0.83</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200" dirty="0">
                          <a:effectLst/>
                        </a:rPr>
                        <a:t>100%</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036518837"/>
                  </a:ext>
                </a:extLst>
              </a:tr>
              <a:tr h="139700">
                <a:tc>
                  <a:txBody>
                    <a:bodyPr/>
                    <a:lstStyle/>
                    <a:p>
                      <a:pPr marL="0" marR="0" algn="ctr">
                        <a:spcBef>
                          <a:spcPts val="0"/>
                        </a:spcBef>
                        <a:spcAft>
                          <a:spcPts val="0"/>
                        </a:spcAft>
                      </a:pPr>
                      <a:r>
                        <a:rPr lang="en-US" sz="2200">
                          <a:effectLst/>
                        </a:rPr>
                        <a:t>Mercury</a:t>
                      </a:r>
                      <a:endParaRPr lang="en-US" sz="2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200" dirty="0">
                          <a:effectLst/>
                        </a:rPr>
                        <a:t>2.9 ± 3.5</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200">
                          <a:effectLst/>
                        </a:rPr>
                        <a:t>0.92</a:t>
                      </a:r>
                      <a:endParaRPr lang="en-US" sz="2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200" dirty="0">
                          <a:effectLst/>
                        </a:rPr>
                        <a:t>97%</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644921546"/>
                  </a:ext>
                </a:extLst>
              </a:tr>
              <a:tr h="139700">
                <a:tc>
                  <a:txBody>
                    <a:bodyPr/>
                    <a:lstStyle/>
                    <a:p>
                      <a:pPr marL="0" marR="0" algn="ctr">
                        <a:spcBef>
                          <a:spcPts val="0"/>
                        </a:spcBef>
                        <a:spcAft>
                          <a:spcPts val="0"/>
                        </a:spcAft>
                      </a:pPr>
                      <a:r>
                        <a:rPr lang="en-US" sz="2200">
                          <a:effectLst/>
                        </a:rPr>
                        <a:t>Selenium</a:t>
                      </a:r>
                      <a:endParaRPr lang="en-US" sz="2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200">
                          <a:effectLst/>
                        </a:rPr>
                        <a:t>250.1 ± 1.2</a:t>
                      </a:r>
                      <a:endParaRPr lang="en-US" sz="2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200">
                          <a:effectLst/>
                        </a:rPr>
                        <a:t>0.77</a:t>
                      </a:r>
                      <a:endParaRPr lang="en-US" sz="2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200" dirty="0">
                          <a:effectLst/>
                        </a:rPr>
                        <a:t>100%</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217940429"/>
                  </a:ext>
                </a:extLst>
              </a:tr>
              <a:tr h="139700">
                <a:tc>
                  <a:txBody>
                    <a:bodyPr/>
                    <a:lstStyle/>
                    <a:p>
                      <a:pPr marL="0" marR="0" algn="ctr">
                        <a:spcBef>
                          <a:spcPts val="0"/>
                        </a:spcBef>
                        <a:spcAft>
                          <a:spcPts val="0"/>
                        </a:spcAft>
                      </a:pPr>
                      <a:r>
                        <a:rPr lang="en-US" sz="2200">
                          <a:effectLst/>
                        </a:rPr>
                        <a:t>Zinc</a:t>
                      </a:r>
                      <a:endParaRPr lang="en-US" sz="2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200" dirty="0">
                          <a:effectLst/>
                        </a:rPr>
                        <a:t>10299.3 ± 1.2</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200" dirty="0">
                          <a:effectLst/>
                        </a:rPr>
                        <a:t>0.75</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2200" dirty="0">
                          <a:effectLst/>
                        </a:rPr>
                        <a:t>100%</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92477246"/>
                  </a:ext>
                </a:extLst>
              </a:tr>
            </a:tbl>
          </a:graphicData>
        </a:graphic>
      </p:graphicFrame>
      <p:pic>
        <p:nvPicPr>
          <p:cNvPr id="5" name="Picture 4">
            <a:extLst>
              <a:ext uri="{FF2B5EF4-FFF2-40B4-BE49-F238E27FC236}">
                <a16:creationId xmlns:a16="http://schemas.microsoft.com/office/drawing/2014/main" id="{E902E11E-1DC9-4A14-8368-DF51425F8430}"/>
              </a:ext>
            </a:extLst>
          </p:cNvPr>
          <p:cNvPicPr>
            <a:picLocks noChangeAspect="1"/>
          </p:cNvPicPr>
          <p:nvPr/>
        </p:nvPicPr>
        <p:blipFill rotWithShape="1">
          <a:blip r:embed="rId3"/>
          <a:srcRect t="2523"/>
          <a:stretch/>
        </p:blipFill>
        <p:spPr>
          <a:xfrm>
            <a:off x="8000929" y="724396"/>
            <a:ext cx="6066743" cy="6067585"/>
          </a:xfrm>
          <a:prstGeom prst="rect">
            <a:avLst/>
          </a:prstGeom>
        </p:spPr>
      </p:pic>
      <p:sp>
        <p:nvSpPr>
          <p:cNvPr id="6" name="Content Placeholder 2">
            <a:extLst>
              <a:ext uri="{FF2B5EF4-FFF2-40B4-BE49-F238E27FC236}">
                <a16:creationId xmlns:a16="http://schemas.microsoft.com/office/drawing/2014/main" id="{65ACCEDE-A35F-4A33-98C4-9654D4A27468}"/>
              </a:ext>
            </a:extLst>
          </p:cNvPr>
          <p:cNvSpPr txBox="1">
            <a:spLocks/>
          </p:cNvSpPr>
          <p:nvPr/>
        </p:nvSpPr>
        <p:spPr>
          <a:xfrm>
            <a:off x="8155821" y="6791981"/>
            <a:ext cx="5911851" cy="72852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200" kern="1200">
                <a:solidFill>
                  <a:srgbClr val="2D637F"/>
                </a:solidFill>
                <a:latin typeface="Lucida Grande"/>
                <a:ea typeface="+mn-ea"/>
                <a:cs typeface="Lucida Grande"/>
              </a:defRPr>
            </a:lvl1pPr>
            <a:lvl2pPr marL="742950" indent="-285750" algn="l" defTabSz="457200" rtl="0" eaLnBrk="1" latinLnBrk="0" hangingPunct="1">
              <a:spcBef>
                <a:spcPct val="20000"/>
              </a:spcBef>
              <a:buFont typeface="Arial"/>
              <a:buChar char="–"/>
              <a:defRPr sz="2000" kern="1200">
                <a:solidFill>
                  <a:srgbClr val="2D637F"/>
                </a:solidFill>
                <a:latin typeface="Lucida Grande"/>
                <a:ea typeface="+mn-ea"/>
                <a:cs typeface="Lucida Grande"/>
              </a:defRPr>
            </a:lvl2pPr>
            <a:lvl3pPr marL="1143000" indent="-228600" algn="l" defTabSz="457200" rtl="0" eaLnBrk="1" latinLnBrk="0" hangingPunct="1">
              <a:spcBef>
                <a:spcPct val="20000"/>
              </a:spcBef>
              <a:buFont typeface="Arial"/>
              <a:buChar char="•"/>
              <a:defRPr sz="1800" kern="1200">
                <a:solidFill>
                  <a:srgbClr val="2D637F"/>
                </a:solidFill>
                <a:latin typeface="Lucida Grande"/>
                <a:ea typeface="+mn-ea"/>
                <a:cs typeface="Lucida Grande"/>
              </a:defRPr>
            </a:lvl3pPr>
            <a:lvl4pPr marL="1600200" indent="-228600" algn="l" defTabSz="457200" rtl="0" eaLnBrk="1" latinLnBrk="0" hangingPunct="1">
              <a:spcBef>
                <a:spcPct val="20000"/>
              </a:spcBef>
              <a:buFont typeface="Arial"/>
              <a:buChar char="–"/>
              <a:defRPr sz="1600" kern="1200">
                <a:solidFill>
                  <a:srgbClr val="2D637F"/>
                </a:solidFill>
                <a:latin typeface="Lucida Grande"/>
                <a:ea typeface="+mn-ea"/>
                <a:cs typeface="Lucida Grande"/>
              </a:defRPr>
            </a:lvl4pPr>
            <a:lvl5pPr marL="2057400" indent="-228600" algn="l" defTabSz="457200" rtl="0" eaLnBrk="1" latinLnBrk="0" hangingPunct="1">
              <a:spcBef>
                <a:spcPct val="20000"/>
              </a:spcBef>
              <a:buFont typeface="Arial"/>
              <a:buChar char="»"/>
              <a:defRPr sz="1400" kern="1200">
                <a:solidFill>
                  <a:srgbClr val="2D637F"/>
                </a:solidFill>
                <a:latin typeface="Lucida Grande"/>
                <a:ea typeface="+mn-ea"/>
                <a:cs typeface="Lucida Grand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2000" b="1" dirty="0">
                <a:solidFill>
                  <a:schemeClr val="tx1"/>
                </a:solidFill>
                <a:latin typeface="+mn-lt"/>
              </a:rPr>
              <a:t>Figure 1. </a:t>
            </a:r>
            <a:r>
              <a:rPr lang="en-US" sz="2000" dirty="0">
                <a:solidFill>
                  <a:schemeClr val="tx1"/>
                </a:solidFill>
                <a:latin typeface="+mn-lt"/>
              </a:rPr>
              <a:t>Spearman correlation coefficients for prenatal metal concentrations (</a:t>
            </a:r>
            <a:r>
              <a:rPr lang="en-US" sz="2000" i="1" dirty="0">
                <a:solidFill>
                  <a:schemeClr val="tx1"/>
                </a:solidFill>
                <a:latin typeface="+mn-lt"/>
              </a:rPr>
              <a:t>N</a:t>
            </a:r>
            <a:r>
              <a:rPr lang="en-US" sz="2000" dirty="0">
                <a:solidFill>
                  <a:schemeClr val="tx1"/>
                </a:solidFill>
                <a:latin typeface="+mn-lt"/>
              </a:rPr>
              <a:t>=1390). </a:t>
            </a:r>
          </a:p>
        </p:txBody>
      </p:sp>
      <p:sp>
        <p:nvSpPr>
          <p:cNvPr id="7" name="TextBox 6">
            <a:extLst>
              <a:ext uri="{FF2B5EF4-FFF2-40B4-BE49-F238E27FC236}">
                <a16:creationId xmlns:a16="http://schemas.microsoft.com/office/drawing/2014/main" id="{FDCCC61B-4473-435B-8BFF-35A1BC04CA1F}"/>
              </a:ext>
            </a:extLst>
          </p:cNvPr>
          <p:cNvSpPr txBox="1"/>
          <p:nvPr/>
        </p:nvSpPr>
        <p:spPr>
          <a:xfrm>
            <a:off x="170274" y="7493331"/>
            <a:ext cx="356260" cy="506246"/>
          </a:xfrm>
          <a:prstGeom prst="rect">
            <a:avLst/>
          </a:prstGeom>
          <a:noFill/>
        </p:spPr>
        <p:txBody>
          <a:bodyPr wrap="square" rtlCol="0">
            <a:spAutoFit/>
          </a:bodyPr>
          <a:lstStyle/>
          <a:p>
            <a:r>
              <a:rPr lang="en-US" dirty="0">
                <a:solidFill>
                  <a:schemeClr val="tx2">
                    <a:lumMod val="50000"/>
                  </a:schemeClr>
                </a:solidFill>
              </a:rPr>
              <a:t>9</a:t>
            </a:r>
          </a:p>
        </p:txBody>
      </p:sp>
    </p:spTree>
    <p:extLst>
      <p:ext uri="{BB962C8B-B14F-4D97-AF65-F5344CB8AC3E}">
        <p14:creationId xmlns:p14="http://schemas.microsoft.com/office/powerpoint/2010/main" val="2869999164"/>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1952</TotalTime>
  <Words>7741</Words>
  <Application>Microsoft Office PowerPoint</Application>
  <PresentationFormat>Custom</PresentationFormat>
  <Paragraphs>873</Paragraphs>
  <Slides>65</Slides>
  <Notes>39</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65</vt:i4>
      </vt:variant>
    </vt:vector>
  </HeadingPairs>
  <TitlesOfParts>
    <vt:vector size="79" baseType="lpstr">
      <vt:lpstr>Arial</vt:lpstr>
      <vt:lpstr>Arial-ItalicMT</vt:lpstr>
      <vt:lpstr>ArialMT</vt:lpstr>
      <vt:lpstr>BlinkMacSystemFont</vt:lpstr>
      <vt:lpstr>Calibri</vt:lpstr>
      <vt:lpstr>Georgia</vt:lpstr>
      <vt:lpstr>Helvetica</vt:lpstr>
      <vt:lpstr>Helvetica Neue</vt:lpstr>
      <vt:lpstr>JansonText-Roman</vt:lpstr>
      <vt:lpstr>Lucida Grande</vt:lpstr>
      <vt:lpstr>Times New Roman</vt:lpstr>
      <vt:lpstr>Wingdings</vt:lpstr>
      <vt:lpstr>Custom Design</vt:lpstr>
      <vt:lpstr>1_Custom Design</vt:lpstr>
      <vt:lpstr>PowerPoint Presentation</vt:lpstr>
      <vt:lpstr>Background: DOHaD Hypothesis</vt:lpstr>
      <vt:lpstr>Background: Prenatal Metals</vt:lpstr>
      <vt:lpstr>Background: Disease Pathway Biomarkers</vt:lpstr>
      <vt:lpstr>Background: Childhood Adiposity</vt:lpstr>
      <vt:lpstr>Specific Aims</vt:lpstr>
      <vt:lpstr>Study Objectives</vt:lpstr>
      <vt:lpstr>Study Methods: Study Population and Design (Aim 1)</vt:lpstr>
      <vt:lpstr>PowerPoint Presentation</vt:lpstr>
      <vt:lpstr>PowerPoint Presentation</vt:lpstr>
      <vt:lpstr>Study Methods: Statistical Analysis (Aim 1)</vt:lpstr>
      <vt:lpstr>Preliminary Results (Aim 1)</vt:lpstr>
      <vt:lpstr>Preliminary Results (Aim 1)</vt:lpstr>
      <vt:lpstr>Study Objectives</vt:lpstr>
      <vt:lpstr>Study Methods: Study Population and Design (Aim 2)</vt:lpstr>
      <vt:lpstr>Study Methods: Statistical Analysis (Aim 2) </vt:lpstr>
      <vt:lpstr>Preliminary Results (Aim 2)</vt:lpstr>
      <vt:lpstr>Preliminary Results  (Aim 2) </vt:lpstr>
      <vt:lpstr>Study Objectives</vt:lpstr>
      <vt:lpstr>Study Methods: Statistical Analysis (Aim 3)</vt:lpstr>
      <vt:lpstr>Study Methods: Potential Mediator Candidates (Aim 3)</vt:lpstr>
      <vt:lpstr>Summary</vt:lpstr>
      <vt:lpstr>Future Directions (Long-Term)</vt:lpstr>
      <vt:lpstr>Public Health Significance</vt:lpstr>
      <vt:lpstr>Acknowledgements</vt:lpstr>
      <vt:lpstr>Supplemental Slides</vt:lpstr>
      <vt:lpstr>Exposure Profile Comparisons</vt:lpstr>
      <vt:lpstr>Study Methods: Study Sample Characteristics </vt:lpstr>
      <vt:lpstr>Project Viva [Metal] Compared with NHANES</vt:lpstr>
      <vt:lpstr>Mechanisms</vt:lpstr>
      <vt:lpstr>PowerPoint Presentation</vt:lpstr>
      <vt:lpstr>PowerPoint Presentation</vt:lpstr>
      <vt:lpstr>PowerPoint Presentation</vt:lpstr>
      <vt:lpstr>PowerPoint Presentation</vt:lpstr>
      <vt:lpstr>PowerPoint Presentation</vt:lpstr>
      <vt:lpstr>Laboratory Measurements</vt:lpstr>
      <vt:lpstr>Metals Concentrations (all but Hg)</vt:lpstr>
      <vt:lpstr>Metals Concentrations (Hg)</vt:lpstr>
      <vt:lpstr>Relative Telomere Length</vt:lpstr>
      <vt:lpstr>Relative mitochondrial DNA copy number</vt:lpstr>
      <vt:lpstr>Adiposity Outcome Details</vt:lpstr>
      <vt:lpstr>PowerPoint Presentation</vt:lpstr>
      <vt:lpstr>Adipocyte-secreted hormones</vt:lpstr>
      <vt:lpstr>Adiposity Measures</vt:lpstr>
      <vt:lpstr>DAGs</vt:lpstr>
      <vt:lpstr>DAG Aim 1</vt:lpstr>
      <vt:lpstr>DAG Aim 2</vt:lpstr>
      <vt:lpstr>DAG Aim 2</vt:lpstr>
      <vt:lpstr>Mediation Model (Example)</vt:lpstr>
      <vt:lpstr>Models</vt:lpstr>
      <vt:lpstr>Multivariate Linear Regression</vt:lpstr>
      <vt:lpstr>Quantile g-computation</vt:lpstr>
      <vt:lpstr>Quantile g-computation</vt:lpstr>
      <vt:lpstr>Bayesian Kernel Machine Regression</vt:lpstr>
      <vt:lpstr>Causal Mediation Analysis</vt:lpstr>
      <vt:lpstr>Causal Mediation Analysis</vt:lpstr>
      <vt:lpstr>Causal Mediation Analysis</vt:lpstr>
      <vt:lpstr>Causal Mediation Analysis</vt:lpstr>
      <vt:lpstr>Causal Mediation Analysis</vt:lpstr>
      <vt:lpstr>Splines</vt:lpstr>
      <vt:lpstr>PowerPoint Presentation</vt:lpstr>
      <vt:lpstr>PowerPoint Presentation</vt:lpstr>
      <vt:lpstr>PowerPoint Presentation</vt:lpstr>
      <vt:lpstr>PowerPoint Presentation</vt:lpstr>
      <vt:lpstr>PowerPoint Presentation</vt:lpstr>
    </vt:vector>
  </TitlesOfParts>
  <Company>UC Berkeley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Laurie Frasier</dc:creator>
  <cp:lastModifiedBy>Anna Smith</cp:lastModifiedBy>
  <cp:revision>187</cp:revision>
  <dcterms:created xsi:type="dcterms:W3CDTF">2013-01-15T19:08:57Z</dcterms:created>
  <dcterms:modified xsi:type="dcterms:W3CDTF">2021-09-27T20:35:28Z</dcterms:modified>
</cp:coreProperties>
</file>